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75" r:id="rId3"/>
  </p:sldMasterIdLst>
  <p:notesMasterIdLst>
    <p:notesMasterId r:id="rId88"/>
  </p:notesMasterIdLst>
  <p:handoutMasterIdLst>
    <p:handoutMasterId r:id="rId89"/>
  </p:handoutMasterIdLst>
  <p:sldIdLst>
    <p:sldId id="2147483509" r:id="rId4"/>
    <p:sldId id="2147470876" r:id="rId5"/>
    <p:sldId id="2147483510" r:id="rId6"/>
    <p:sldId id="2147483478" r:id="rId7"/>
    <p:sldId id="2147471096" r:id="rId8"/>
    <p:sldId id="2147471095" r:id="rId9"/>
    <p:sldId id="2147471072" r:id="rId10"/>
    <p:sldId id="277" r:id="rId11"/>
    <p:sldId id="280" r:id="rId12"/>
    <p:sldId id="278" r:id="rId13"/>
    <p:sldId id="2147471077" r:id="rId14"/>
    <p:sldId id="2147483451" r:id="rId15"/>
    <p:sldId id="2147471066" r:id="rId16"/>
    <p:sldId id="2147483452" r:id="rId17"/>
    <p:sldId id="2147483453" r:id="rId18"/>
    <p:sldId id="2147483474" r:id="rId19"/>
    <p:sldId id="2147483479" r:id="rId20"/>
    <p:sldId id="2147483443" r:id="rId21"/>
    <p:sldId id="2147483446" r:id="rId22"/>
    <p:sldId id="2147483447" r:id="rId23"/>
    <p:sldId id="2147483448" r:id="rId24"/>
    <p:sldId id="2147483442" r:id="rId25"/>
    <p:sldId id="2147471074" r:id="rId26"/>
    <p:sldId id="2147483472" r:id="rId27"/>
    <p:sldId id="2147483473" r:id="rId28"/>
    <p:sldId id="2147471024" r:id="rId29"/>
    <p:sldId id="2147483480" r:id="rId30"/>
    <p:sldId id="2147483481" r:id="rId31"/>
    <p:sldId id="2147471071" r:id="rId32"/>
    <p:sldId id="2147471089" r:id="rId33"/>
    <p:sldId id="2147483477" r:id="rId34"/>
    <p:sldId id="2147483511" r:id="rId35"/>
    <p:sldId id="2147483470" r:id="rId36"/>
    <p:sldId id="2147483461" r:id="rId37"/>
    <p:sldId id="2147483463" r:id="rId38"/>
    <p:sldId id="2147483482" r:id="rId39"/>
    <p:sldId id="2147483508" r:id="rId40"/>
    <p:sldId id="1538" r:id="rId41"/>
    <p:sldId id="2147483499" r:id="rId42"/>
    <p:sldId id="2147483498" r:id="rId43"/>
    <p:sldId id="2147483483" r:id="rId44"/>
    <p:sldId id="2147483484" r:id="rId45"/>
    <p:sldId id="2147483485" r:id="rId46"/>
    <p:sldId id="2147483486" r:id="rId47"/>
    <p:sldId id="2147483487" r:id="rId48"/>
    <p:sldId id="2147483488" r:id="rId49"/>
    <p:sldId id="2147483489" r:id="rId50"/>
    <p:sldId id="2147483440" r:id="rId51"/>
    <p:sldId id="2147483441" r:id="rId52"/>
    <p:sldId id="2147483490" r:id="rId53"/>
    <p:sldId id="2147483491" r:id="rId54"/>
    <p:sldId id="2147483492" r:id="rId55"/>
    <p:sldId id="2147483493" r:id="rId56"/>
    <p:sldId id="2147483494" r:id="rId57"/>
    <p:sldId id="2147483495" r:id="rId58"/>
    <p:sldId id="2147483496" r:id="rId59"/>
    <p:sldId id="2147483500" r:id="rId60"/>
    <p:sldId id="2147483501" r:id="rId61"/>
    <p:sldId id="2147471083" r:id="rId62"/>
    <p:sldId id="2147483503" r:id="rId63"/>
    <p:sldId id="2147483426" r:id="rId64"/>
    <p:sldId id="2147483502" r:id="rId65"/>
    <p:sldId id="2147471085" r:id="rId66"/>
    <p:sldId id="2147471114" r:id="rId67"/>
    <p:sldId id="2147483506" r:id="rId68"/>
    <p:sldId id="2147483507" r:id="rId69"/>
    <p:sldId id="2147471116" r:id="rId70"/>
    <p:sldId id="2147471117" r:id="rId71"/>
    <p:sldId id="2147471148" r:id="rId72"/>
    <p:sldId id="2147471086" r:id="rId73"/>
    <p:sldId id="257" r:id="rId74"/>
    <p:sldId id="258" r:id="rId75"/>
    <p:sldId id="2147471165" r:id="rId76"/>
    <p:sldId id="2147471170" r:id="rId77"/>
    <p:sldId id="2147471173" r:id="rId78"/>
    <p:sldId id="2147471166" r:id="rId79"/>
    <p:sldId id="2147471168" r:id="rId80"/>
    <p:sldId id="2147471169" r:id="rId81"/>
    <p:sldId id="260" r:id="rId82"/>
    <p:sldId id="2147471174" r:id="rId83"/>
    <p:sldId id="261" r:id="rId84"/>
    <p:sldId id="268" r:id="rId85"/>
    <p:sldId id="2147483512" r:id="rId86"/>
    <p:sldId id="2147471160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커버" id="{1F9B8B22-B916-4F77-8E38-A2A10DD6219F}">
          <p14:sldIdLst>
            <p14:sldId id="2147483509"/>
            <p14:sldId id="2147470876"/>
          </p14:sldIdLst>
        </p14:section>
        <p14:section name="본문" id="{9E565D5A-0837-4183-8EB1-97F06D9EAF18}">
          <p14:sldIdLst>
            <p14:sldId id="2147483510"/>
            <p14:sldId id="2147483478"/>
            <p14:sldId id="2147471096"/>
            <p14:sldId id="2147471095"/>
            <p14:sldId id="2147471072"/>
            <p14:sldId id="277"/>
            <p14:sldId id="280"/>
            <p14:sldId id="278"/>
            <p14:sldId id="2147471077"/>
            <p14:sldId id="2147483451"/>
            <p14:sldId id="2147471066"/>
            <p14:sldId id="2147483452"/>
            <p14:sldId id="2147483453"/>
            <p14:sldId id="2147483474"/>
          </p14:sldIdLst>
        </p14:section>
        <p14:section name="전략 및 실행 방안" id="{756D7BD2-8361-4CB3-8A57-E097004C46C6}">
          <p14:sldIdLst>
            <p14:sldId id="2147483479"/>
            <p14:sldId id="2147483443"/>
            <p14:sldId id="2147483446"/>
            <p14:sldId id="2147483447"/>
            <p14:sldId id="2147483448"/>
          </p14:sldIdLst>
        </p14:section>
        <p14:section name="디자인 전략 (UX 사업부 내용 적용)" id="{E7AA664F-252F-4E1C-B428-43DA40B89D5A}">
          <p14:sldIdLst>
            <p14:sldId id="2147483442"/>
            <p14:sldId id="2147471074"/>
            <p14:sldId id="2147483472"/>
            <p14:sldId id="2147483473"/>
            <p14:sldId id="2147471024"/>
            <p14:sldId id="2147483480"/>
            <p14:sldId id="2147483481"/>
          </p14:sldIdLst>
        </p14:section>
        <p14:section name="IA 및 메뉴구조 ( 웹기획 사업부)" id="{0928430B-6C5F-41EB-A467-57B4F87CEA73}">
          <p14:sldIdLst>
            <p14:sldId id="2147471071"/>
            <p14:sldId id="2147471089"/>
            <p14:sldId id="2147483477"/>
          </p14:sldIdLst>
        </p14:section>
        <p14:section name="프로토타입 및 서비스 시나리오" id="{9059363E-26E8-4478-AD23-A620D055D7F2}">
          <p14:sldIdLst>
            <p14:sldId id="2147483511"/>
          </p14:sldIdLst>
        </p14:section>
        <p14:section name="개발 (프론트/백엔드) - 개발사업부" id="{11C4F959-EC85-492D-9548-57F182251405}">
          <p14:sldIdLst>
            <p14:sldId id="2147483470"/>
            <p14:sldId id="2147483461"/>
            <p14:sldId id="2147483463"/>
            <p14:sldId id="2147483482"/>
            <p14:sldId id="2147483508"/>
            <p14:sldId id="1538"/>
            <p14:sldId id="2147483499"/>
          </p14:sldIdLst>
        </p14:section>
        <p14:section name="AI 서비스 기획 및 개발 - AX 사업부" id="{8145CD64-917A-48E8-A108-1959740751E2}">
          <p14:sldIdLst>
            <p14:sldId id="2147483498"/>
            <p14:sldId id="2147483483"/>
            <p14:sldId id="2147483484"/>
            <p14:sldId id="2147483485"/>
            <p14:sldId id="2147483486"/>
            <p14:sldId id="2147483487"/>
            <p14:sldId id="2147483488"/>
            <p14:sldId id="2147483489"/>
            <p14:sldId id="2147483440"/>
            <p14:sldId id="2147483441"/>
            <p14:sldId id="2147483490"/>
            <p14:sldId id="2147483491"/>
            <p14:sldId id="2147483492"/>
            <p14:sldId id="2147483493"/>
            <p14:sldId id="2147483494"/>
            <p14:sldId id="2147483495"/>
            <p14:sldId id="2147483496"/>
          </p14:sldIdLst>
        </p14:section>
        <p14:section name="프로젝트 관리 및 리스크 관리" id="{B2BE84B7-BE41-4CBF-B4E1-30FFD840DBFD}">
          <p14:sldIdLst>
            <p14:sldId id="2147483500"/>
            <p14:sldId id="2147483501"/>
            <p14:sldId id="2147471083"/>
            <p14:sldId id="2147483503"/>
            <p14:sldId id="2147483426"/>
            <p14:sldId id="2147483502"/>
            <p14:sldId id="2147471085"/>
            <p14:sldId id="2147471114"/>
            <p14:sldId id="2147483506"/>
            <p14:sldId id="2147483507"/>
            <p14:sldId id="2147471116"/>
            <p14:sldId id="2147471117"/>
            <p14:sldId id="2147471148"/>
          </p14:sldIdLst>
        </p14:section>
        <p14:section name="회사소개" id="{3127CFBB-6F8B-45EF-9EC3-E58C1ED68ED9}">
          <p14:sldIdLst>
            <p14:sldId id="2147471086"/>
            <p14:sldId id="257"/>
            <p14:sldId id="258"/>
            <p14:sldId id="2147471165"/>
            <p14:sldId id="2147471170"/>
            <p14:sldId id="2147471173"/>
            <p14:sldId id="2147471166"/>
            <p14:sldId id="2147471168"/>
            <p14:sldId id="2147471169"/>
            <p14:sldId id="260"/>
            <p14:sldId id="2147471174"/>
            <p14:sldId id="261"/>
            <p14:sldId id="268"/>
            <p14:sldId id="2147483512"/>
            <p14:sldId id="21474711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4770" userDrawn="1">
          <p15:clr>
            <a:srgbClr val="A4A3A4"/>
          </p15:clr>
        </p15:guide>
        <p15:guide id="6" orient="horz" pos="4110" userDrawn="1">
          <p15:clr>
            <a:srgbClr val="A4A3A4"/>
          </p15:clr>
        </p15:guide>
        <p15:guide id="7" pos="279" userDrawn="1">
          <p15:clr>
            <a:srgbClr val="A4A3A4"/>
          </p15:clr>
        </p15:guide>
        <p15:guide id="8" orient="horz" pos="935" userDrawn="1">
          <p15:clr>
            <a:srgbClr val="A4A3A4"/>
          </p15:clr>
        </p15:guide>
        <p15:guide id="9" pos="7491" userDrawn="1">
          <p15:clr>
            <a:srgbClr val="A4A3A4"/>
          </p15:clr>
        </p15:guide>
        <p15:guide id="10" orient="horz" pos="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7F7"/>
    <a:srgbClr val="F4F4F4"/>
    <a:srgbClr val="FFECAB"/>
    <a:srgbClr val="FFCC00"/>
    <a:srgbClr val="FF9966"/>
    <a:srgbClr val="DEEBF7"/>
    <a:srgbClr val="F5C521"/>
    <a:srgbClr val="F2F2F2"/>
    <a:srgbClr val="DEDEDE"/>
    <a:srgbClr val="FFF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2" autoAdjust="0"/>
    <p:restoredTop sz="95196" autoAdjust="0"/>
  </p:normalViewPr>
  <p:slideViewPr>
    <p:cSldViewPr snapToGrid="0" showGuides="1">
      <p:cViewPr varScale="1">
        <p:scale>
          <a:sx n="104" d="100"/>
          <a:sy n="104" d="100"/>
        </p:scale>
        <p:origin x="810" y="108"/>
      </p:cViewPr>
      <p:guideLst>
        <p:guide orient="horz" pos="1230"/>
        <p:guide pos="234"/>
        <p:guide pos="551"/>
        <p:guide pos="7378"/>
        <p:guide pos="4770"/>
        <p:guide orient="horz" pos="4110"/>
        <p:guide pos="279"/>
        <p:guide orient="horz" pos="935"/>
        <p:guide pos="7491"/>
        <p:guide orient="horz" pos="36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9B689AA-32B1-55FC-1639-166391BB0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CD19B7-BA1D-7C7C-8EA4-35A345AE7A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3AFD7-04C6-40E2-9230-6892CF15EA70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522549-E40B-B252-D86D-17CE0FA893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B24E23-3D72-E4A3-E744-A996093E3E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17ECE-A132-4808-8953-B59CE92E6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4888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7CD0C-75E0-48F0-BDEF-6817AE2B65DD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977D8-B718-41B5-9E84-C9EEB0480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240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5ACD4B-48A1-4F17-95CB-A3FF15ABAC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338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246B44-9795-4D19-958E-751BF345E6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05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EA84-1C2E-56E6-6319-2A04EA53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07BADF-DA18-59CA-121E-0CE7BC430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0E73E3-9323-A210-C161-83931945F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유형별 </a:t>
            </a:r>
            <a:r>
              <a:rPr lang="en-US" altLang="ko-KR" dirty="0"/>
              <a:t>: </a:t>
            </a:r>
            <a:r>
              <a:rPr lang="ko-KR" altLang="en-US" dirty="0"/>
              <a:t>주식형</a:t>
            </a:r>
            <a:r>
              <a:rPr lang="en-US" altLang="ko-KR" dirty="0"/>
              <a:t>/</a:t>
            </a:r>
            <a:r>
              <a:rPr lang="ko-KR" altLang="en-US" dirty="0"/>
              <a:t>주식혼합형</a:t>
            </a:r>
            <a:r>
              <a:rPr lang="en-US" altLang="ko-KR" dirty="0"/>
              <a:t>/</a:t>
            </a:r>
            <a:r>
              <a:rPr lang="ko-KR" altLang="en-US" dirty="0"/>
              <a:t>채권혼합형</a:t>
            </a:r>
            <a:endParaRPr lang="en-US" altLang="ko-KR" dirty="0"/>
          </a:p>
          <a:p>
            <a:r>
              <a:rPr lang="ko-KR" altLang="en-US" dirty="0"/>
              <a:t>테마별 </a:t>
            </a:r>
            <a:r>
              <a:rPr lang="en-US" altLang="ko-KR" dirty="0"/>
              <a:t>: </a:t>
            </a:r>
            <a:r>
              <a:rPr lang="ko-KR" altLang="en-US" dirty="0"/>
              <a:t>연금저축</a:t>
            </a:r>
            <a:r>
              <a:rPr lang="en-US" altLang="ko-KR" dirty="0"/>
              <a:t>/</a:t>
            </a:r>
            <a:r>
              <a:rPr lang="ko-KR" altLang="en-US" dirty="0"/>
              <a:t>퇴직연금</a:t>
            </a:r>
            <a:r>
              <a:rPr lang="en-US" altLang="ko-KR" dirty="0"/>
              <a:t>/</a:t>
            </a:r>
            <a:r>
              <a:rPr lang="ko-KR" altLang="en-US" dirty="0"/>
              <a:t>세제혜택</a:t>
            </a:r>
            <a:endParaRPr lang="en-US" altLang="ko-KR" dirty="0"/>
          </a:p>
          <a:p>
            <a:r>
              <a:rPr lang="ko-KR" altLang="en-US" dirty="0"/>
              <a:t>투자성향별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해피드림투게더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 err="1"/>
              <a:t>알파로보인컴</a:t>
            </a:r>
            <a:r>
              <a:rPr lang="en-US" altLang="ko-KR" dirty="0"/>
              <a:t>(ai)/ </a:t>
            </a:r>
            <a:r>
              <a:rPr lang="ko-KR" altLang="en-US" dirty="0"/>
              <a:t>굿밸런스</a:t>
            </a:r>
            <a:r>
              <a:rPr lang="en-US" altLang="ko-KR" dirty="0"/>
              <a:t>/</a:t>
            </a:r>
            <a:r>
              <a:rPr lang="ko-KR" altLang="en-US" dirty="0" err="1"/>
              <a:t>리치투게더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안정형</a:t>
            </a:r>
            <a:r>
              <a:rPr lang="en-US" altLang="ko-KR" dirty="0"/>
              <a:t>/</a:t>
            </a:r>
            <a:r>
              <a:rPr lang="ko-KR" altLang="en-US" dirty="0"/>
              <a:t>균형형</a:t>
            </a:r>
            <a:r>
              <a:rPr lang="en-US" altLang="ko-KR" dirty="0"/>
              <a:t>/</a:t>
            </a:r>
            <a:r>
              <a:rPr lang="ko-KR" altLang="en-US" dirty="0"/>
              <a:t>성장형</a:t>
            </a:r>
            <a:r>
              <a:rPr lang="en-US" altLang="ko-KR" dirty="0"/>
              <a:t>/</a:t>
            </a:r>
            <a:r>
              <a:rPr lang="ko-KR" altLang="en-US" dirty="0"/>
              <a:t>공격형</a:t>
            </a:r>
            <a:r>
              <a:rPr lang="en-US" altLang="ko-KR" dirty="0"/>
              <a:t>/</a:t>
            </a:r>
            <a:r>
              <a:rPr lang="ko-KR" altLang="en-US" dirty="0"/>
              <a:t>고수익형 등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운용방식별 </a:t>
            </a:r>
            <a:r>
              <a:rPr lang="en-US" altLang="ko-KR" dirty="0"/>
              <a:t>: AI</a:t>
            </a:r>
            <a:r>
              <a:rPr lang="ko-KR" altLang="en-US" dirty="0"/>
              <a:t>운용 </a:t>
            </a:r>
            <a:r>
              <a:rPr lang="en-US" altLang="ko-KR" dirty="0"/>
              <a:t>/</a:t>
            </a:r>
            <a:r>
              <a:rPr lang="ko-KR" altLang="en-US" dirty="0"/>
              <a:t>전문가운용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3E787-060C-EA98-C349-E004130CB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977D8-B718-41B5-9E84-C9EEB0480B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991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246B44-9795-4D19-958E-751BF345E6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412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147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BCEC5-FD74-265E-2C7E-030C7EBC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6ECFE0-FE2C-A8AD-1D1B-768B44B41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1B059F-260F-F06E-04FC-1CDAA43CE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유형별 </a:t>
            </a:r>
            <a:r>
              <a:rPr lang="en-US" altLang="ko-KR" dirty="0"/>
              <a:t>: </a:t>
            </a:r>
            <a:r>
              <a:rPr lang="ko-KR" altLang="en-US" dirty="0"/>
              <a:t>주식형</a:t>
            </a:r>
            <a:r>
              <a:rPr lang="en-US" altLang="ko-KR" dirty="0"/>
              <a:t>/</a:t>
            </a:r>
            <a:r>
              <a:rPr lang="ko-KR" altLang="en-US" dirty="0"/>
              <a:t>주식혼합형</a:t>
            </a:r>
            <a:r>
              <a:rPr lang="en-US" altLang="ko-KR" dirty="0"/>
              <a:t>/</a:t>
            </a:r>
            <a:r>
              <a:rPr lang="ko-KR" altLang="en-US" dirty="0"/>
              <a:t>채권혼합형</a:t>
            </a:r>
            <a:endParaRPr lang="en-US" altLang="ko-KR" dirty="0"/>
          </a:p>
          <a:p>
            <a:r>
              <a:rPr lang="ko-KR" altLang="en-US" dirty="0"/>
              <a:t>테마별 </a:t>
            </a:r>
            <a:r>
              <a:rPr lang="en-US" altLang="ko-KR" dirty="0"/>
              <a:t>: </a:t>
            </a:r>
            <a:r>
              <a:rPr lang="ko-KR" altLang="en-US" dirty="0"/>
              <a:t>연금저축</a:t>
            </a:r>
            <a:r>
              <a:rPr lang="en-US" altLang="ko-KR" dirty="0"/>
              <a:t>/</a:t>
            </a:r>
            <a:r>
              <a:rPr lang="ko-KR" altLang="en-US" dirty="0"/>
              <a:t>퇴직연금</a:t>
            </a:r>
            <a:r>
              <a:rPr lang="en-US" altLang="ko-KR" dirty="0"/>
              <a:t>/</a:t>
            </a:r>
            <a:r>
              <a:rPr lang="ko-KR" altLang="en-US" dirty="0"/>
              <a:t>세제혜택</a:t>
            </a:r>
            <a:endParaRPr lang="en-US" altLang="ko-KR" dirty="0"/>
          </a:p>
          <a:p>
            <a:r>
              <a:rPr lang="ko-KR" altLang="en-US" dirty="0"/>
              <a:t>투자성향별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해피드림투게더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 err="1"/>
              <a:t>알파로보인컴</a:t>
            </a:r>
            <a:r>
              <a:rPr lang="en-US" altLang="ko-KR" dirty="0"/>
              <a:t>(ai)/ </a:t>
            </a:r>
            <a:r>
              <a:rPr lang="ko-KR" altLang="en-US" dirty="0"/>
              <a:t>굿밸런스</a:t>
            </a:r>
            <a:r>
              <a:rPr lang="en-US" altLang="ko-KR" dirty="0"/>
              <a:t>/</a:t>
            </a:r>
            <a:r>
              <a:rPr lang="ko-KR" altLang="en-US" dirty="0" err="1"/>
              <a:t>리치투게더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안정형</a:t>
            </a:r>
            <a:r>
              <a:rPr lang="en-US" altLang="ko-KR" dirty="0"/>
              <a:t>/</a:t>
            </a:r>
            <a:r>
              <a:rPr lang="ko-KR" altLang="en-US" dirty="0"/>
              <a:t>균형형</a:t>
            </a:r>
            <a:r>
              <a:rPr lang="en-US" altLang="ko-KR" dirty="0"/>
              <a:t>/</a:t>
            </a:r>
            <a:r>
              <a:rPr lang="ko-KR" altLang="en-US" dirty="0"/>
              <a:t>성장형</a:t>
            </a:r>
            <a:r>
              <a:rPr lang="en-US" altLang="ko-KR" dirty="0"/>
              <a:t>/</a:t>
            </a:r>
            <a:r>
              <a:rPr lang="ko-KR" altLang="en-US" dirty="0"/>
              <a:t>공격형</a:t>
            </a:r>
            <a:r>
              <a:rPr lang="en-US" altLang="ko-KR" dirty="0"/>
              <a:t>/</a:t>
            </a:r>
            <a:r>
              <a:rPr lang="ko-KR" altLang="en-US" dirty="0"/>
              <a:t>고수익형 등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운용방식별 </a:t>
            </a:r>
            <a:r>
              <a:rPr lang="en-US" altLang="ko-KR" dirty="0"/>
              <a:t>: AI</a:t>
            </a:r>
            <a:r>
              <a:rPr lang="ko-KR" altLang="en-US" dirty="0"/>
              <a:t>운용 </a:t>
            </a:r>
            <a:r>
              <a:rPr lang="en-US" altLang="ko-KR" dirty="0"/>
              <a:t>/</a:t>
            </a:r>
            <a:r>
              <a:rPr lang="ko-KR" altLang="en-US" dirty="0"/>
              <a:t>전문가운용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F28667-2C6F-9257-588C-06DCE2989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977D8-B718-41B5-9E84-C9EEB0480B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59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상단 타이틀 내용 읽어 주시고</a:t>
            </a:r>
            <a:r>
              <a:rPr lang="en-US" altLang="ko-KR" sz="1000" dirty="0"/>
              <a:t>~~</a:t>
            </a:r>
          </a:p>
          <a:p>
            <a:endParaRPr lang="en-US" altLang="ko-KR" sz="1000" dirty="0"/>
          </a:p>
          <a:p>
            <a:r>
              <a:rPr lang="ko-KR" altLang="en-US" sz="1000" dirty="0"/>
              <a:t>특히 </a:t>
            </a:r>
            <a:r>
              <a:rPr lang="ko-KR" altLang="en-US" sz="1000" dirty="0" err="1"/>
              <a:t>디지털웍스에서</a:t>
            </a:r>
            <a:r>
              <a:rPr lang="ko-KR" altLang="en-US" sz="1000" dirty="0"/>
              <a:t> 제안 하는 웹 접근성은 현대차 그룹 사이트를 방문하는 모든 사용자가 웹 콘텐츠에 동등하게 접근할 수 있는 것을 목표로 하고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 err="1"/>
              <a:t>디지털웍스는</a:t>
            </a:r>
            <a:r>
              <a:rPr lang="ko-KR" altLang="en-US" sz="1000" dirty="0"/>
              <a:t> 아래의 단계별 업무 프로세스를 도입해서 지속적으로 웹 접근성 준수를 위한 노력을 기울일 것이며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현대차 그룹에서 지향하는 웹 접근성 목표에 부합하기 위해 항상 모든 담당자 분들과 인식을 공유할 수 있도록 하겠습니다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세부적으로는 웹 접근성 보고 및 인증 심사 통과를 위해서 업무 진행 시 개발 단계 </a:t>
            </a:r>
            <a:r>
              <a:rPr lang="ko-KR" altLang="en-US" sz="1000" dirty="0" err="1"/>
              <a:t>부터</a:t>
            </a:r>
            <a:r>
              <a:rPr lang="ko-KR" altLang="en-US" sz="1000" dirty="0"/>
              <a:t> 여러 웹 접근성 자동 검사도구 및 디바이스를 활용해서</a:t>
            </a:r>
            <a:endParaRPr lang="en-US" altLang="ko-KR" sz="1000" dirty="0"/>
          </a:p>
          <a:p>
            <a:r>
              <a:rPr lang="en-US" altLang="ko-KR" sz="1000" dirty="0"/>
              <a:t>1</a:t>
            </a:r>
            <a:r>
              <a:rPr lang="ko-KR" altLang="en-US" sz="1000" dirty="0"/>
              <a:t>차로 웹 접근성에 맞는 표준 코딩을 지향하겠으며</a:t>
            </a:r>
            <a:r>
              <a:rPr lang="en-US" altLang="ko-KR" sz="1000" dirty="0"/>
              <a:t>, </a:t>
            </a:r>
            <a:r>
              <a:rPr lang="ko-KR" altLang="en-US" sz="1000" dirty="0"/>
              <a:t>웹 접근성 인증 심사 통과 및 보고를 위해 웹 접근성 전문가 투입을 통해 웹 접근성 심사에 대비하겠습니다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7B2FF-1ED2-4DE2-ACDA-FB4254928E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773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40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956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1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794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45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35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703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80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588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925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53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085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86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9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7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53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3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643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1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3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BD1F63-A512-4875-9EF6-AD033F2CC232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6633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514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3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BD1F63-A512-4875-9EF6-AD033F2CC232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6633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955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3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BD1F63-A512-4875-9EF6-AD033F2CC232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6633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861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적정인력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+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적정시점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+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적합업무 매칭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01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DC4D3-106B-A045-C901-A6E5DAFC9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893C67-46F8-A00A-E5EA-0B27D2928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9739B7-76E3-CAF9-BB98-F421B2FB5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898F5D-DD64-D5EB-CB81-C07DE6D40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616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DC4D3-106B-A045-C901-A6E5DAFC9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893C67-46F8-A00A-E5EA-0B27D2928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9739B7-76E3-CAF9-BB98-F421B2FB5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898F5D-DD64-D5EB-CB81-C07DE6D40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27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“단절된 정보와 정적인 커뮤니케이션을 넘어</a:t>
            </a:r>
            <a:r>
              <a:rPr lang="en-US" altLang="ko-KR" dirty="0"/>
              <a:t>, </a:t>
            </a:r>
            <a:r>
              <a:rPr lang="ko-KR" altLang="en-US" b="1" dirty="0"/>
              <a:t>데이터</a:t>
            </a:r>
            <a:r>
              <a:rPr lang="en-US" altLang="ko-KR" b="1" dirty="0"/>
              <a:t>·</a:t>
            </a:r>
            <a:r>
              <a:rPr lang="ko-KR" altLang="en-US" b="1" dirty="0"/>
              <a:t>경험</a:t>
            </a:r>
            <a:r>
              <a:rPr lang="en-US" altLang="ko-KR" b="1" dirty="0"/>
              <a:t>·</a:t>
            </a:r>
            <a:r>
              <a:rPr lang="ko-KR" altLang="en-US" b="1" dirty="0"/>
              <a:t>신뢰가 유기적으로 연결되는 ‘</a:t>
            </a:r>
            <a:r>
              <a:rPr lang="en-US" altLang="ko-KR" b="1" dirty="0"/>
              <a:t>Connected Confidence’</a:t>
            </a:r>
            <a:r>
              <a:rPr lang="ko-KR" altLang="en-US" b="1" dirty="0"/>
              <a:t>한 금융 경험</a:t>
            </a:r>
            <a:r>
              <a:rPr lang="ko-KR" altLang="en-US" dirty="0"/>
              <a:t>으로 나아가야 한다</a:t>
            </a:r>
            <a:r>
              <a:rPr lang="en-US" altLang="ko-KR" dirty="0"/>
              <a:t>.”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“분리된 정보와 경험을 하나의 흐름으로 연결해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사용자가 ‘신뢰를 느끼는 금융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경험’을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완성하는 방향으로 나아가야 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.”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977D8-B718-41B5-9E84-C9EEB0480B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3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B2BBA-F05A-CC17-9519-2B5E09A63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C8340D-72DC-4EB9-4698-DCBFECCA4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E8C149-3F85-7635-BDFC-27C41D3B5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2E7779-16F1-E832-0642-E2B7BF717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00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83C4A-8AD0-7A6C-B0FD-E2068178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BC87FC-6E86-592B-9656-2274F8D20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D087A-435B-57B4-FFA3-9FF7584D3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1CB063-CAFB-E981-63BC-5735E2DD1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6488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352A3-251E-1A4C-AE24-FD11D43EE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AF827B-1637-19C5-835B-1780582C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3AF4CB-9D90-368F-8757-44083B713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FCE6C6-3079-D63C-62BD-150CBC0CB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35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049E2-A760-B8BD-A9AF-C1F0457B0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10BC90-926A-D600-9D5B-584844845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5B982E-9E3E-FAD2-7E52-8DDAD3111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5A8598-FA46-D81B-B891-81B743106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09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77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616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910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307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9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391F5-9375-6F08-77CB-83EAAAF5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6D3241-6840-9F93-7F66-E10D8846A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8B5D24-5942-6A3B-B5AA-A04C9E2F7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이해되는 경험에서 시작되는 신뢰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데이터에서 출발해</a:t>
            </a:r>
            <a:r>
              <a:rPr lang="en-US" altLang="ko-KR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사람으로 연결되는 신뢰의 여정</a:t>
            </a:r>
            <a:endParaRPr lang="en-US" altLang="ko-KR" sz="12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KB</a:t>
            </a:r>
            <a:r>
              <a:rPr lang="ko-KR" altLang="en-US" dirty="0"/>
              <a:t>의 신뢰는 ‘보여주는 </a:t>
            </a:r>
            <a:r>
              <a:rPr lang="ko-KR" altLang="en-US" dirty="0" err="1"/>
              <a:t>데이터’가</a:t>
            </a:r>
            <a:r>
              <a:rPr lang="ko-KR" altLang="en-US" dirty="0"/>
              <a:t> 아니라</a:t>
            </a:r>
            <a:r>
              <a:rPr lang="en-US" altLang="ko-KR" dirty="0"/>
              <a:t>, </a:t>
            </a:r>
            <a:r>
              <a:rPr lang="ko-KR" altLang="en-US" b="1" dirty="0"/>
              <a:t>‘이해되는 데이터 </a:t>
            </a:r>
            <a:r>
              <a:rPr lang="ko-KR" altLang="en-US" b="1" dirty="0" err="1"/>
              <a:t>경험’에서</a:t>
            </a:r>
            <a:r>
              <a:rPr lang="ko-KR" altLang="en-US" b="1" dirty="0"/>
              <a:t> 시작됩니다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사용자는 정보를 ‘보는 </a:t>
            </a:r>
            <a:r>
              <a:rPr lang="ko-KR" altLang="en-US" dirty="0" err="1"/>
              <a:t>것’을</a:t>
            </a:r>
            <a:r>
              <a:rPr lang="ko-KR" altLang="en-US" dirty="0"/>
              <a:t> 넘어</a:t>
            </a:r>
            <a:r>
              <a:rPr lang="en-US" altLang="ko-KR" dirty="0"/>
              <a:t>,</a:t>
            </a:r>
            <a:r>
              <a:rPr lang="ko-KR" altLang="en-US" dirty="0"/>
              <a:t>**자신의 투자 여정 속에서 신뢰를 ‘느끼는 것’**이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29D55-F1B7-0BDF-2517-6CA87BF06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74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F9F90-391C-3DB0-D2B0-AF2D4BCF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164797-FCC5-9498-3AAC-003CFD180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0C4C6F-0DA8-0A3C-8FD3-9299E2F20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51BF3B-2BA4-BFE4-96DB-9BBD5653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977D8-B718-41B5-9E84-C9EEB0480B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33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7E325-286A-7924-3735-5A11F921A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F7329C-01F6-8602-50F7-5E5DBC178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9E5386-AC80-95DB-7305-C62C17248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0DFA14-78DE-1F14-21B2-20A26D610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977D8-B718-41B5-9E84-C9EEB0480B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954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246B44-9795-4D19-958E-751BF345E6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10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246B44-9795-4D19-958E-751BF345E6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51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8BE78CC0-F62C-C12C-1E49-90C011ED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0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6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902AC-9421-4E53-8DC3-8AA53044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08282E-818E-4AD6-9A5E-E7C7B9702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41FE9-D21B-4118-8D83-53BEDC373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67A09-0592-4A28-BF2C-ED404129E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F1FC9C-CDE3-408F-8B1C-A9980FC3C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5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65C86-89BD-491E-A4C4-5BFE74E2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ABA0F-F602-42C3-936A-005835B5F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0F56EF-641C-4A9B-B4B4-D617BD8DC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9CA70-21F6-47C5-803E-23DDE50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B208E2-553C-452D-8E3C-65D4FA7F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2E852C-6A01-4BEE-B0AF-B81782D5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32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3B5C8-E10B-4A4D-83E6-89AF2008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B16CE3-079E-4EB2-B909-52A5B9269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114415-43D6-4D2D-9607-6A0162D76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634EB5-6C78-4D3B-9674-2D3050E6E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40523D-2139-4348-8DFC-F999857FC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507BEF-3B51-427B-B61D-A73BAC6F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C7F8E-AC25-4E27-B29A-E2F68567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DA122A-CA7A-4816-94E2-AF75697C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21B4-3616-4B3A-A3A9-09DF9272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F4F00C-448B-4DCB-A323-34FC4C710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16375F-EDFF-441D-9114-D3682BDD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2DBF7F-F083-4A4A-84AA-71AFCAA6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632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9EA02E-AE19-46D6-9BCF-361A1567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C44138-06A2-4AA2-B3AF-859EBD6D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7340DF-2866-400E-8040-D8FF0903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36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FAF80-D5A2-4B6D-833F-666F5EFC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650567-436B-423B-BF48-D2F089F62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5375C6-1E6A-4D2F-846A-DB6BBA9A1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CA87F-0732-45A7-AA1F-C64B52CF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C99A9-0A1E-47A8-BC3E-D40DFFF7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82DC04-1C45-4C94-819B-15B0BB52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38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2DF33-4909-4DC7-B003-1BCBA6FD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F8BE80-C669-4862-99F2-379C99971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508B15-10A9-451C-B4BA-5A1DD0A44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5D647-0A38-4FB6-AF13-9693ABE2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B8EFB1-8EA7-437D-9259-F01A3A41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FD9D98-E4EE-4B3F-8D3E-112A7D9E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41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A22A6-DCB7-4773-B023-D5BABA69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D237A3-73BD-4F63-B936-45A4A3A82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95BF-923B-4FF0-9842-5B954701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159DB-FAC7-4289-B188-6E2D01D0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A40A74-EF25-41D7-8E8E-C644925F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47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409B51-E4C3-45B7-92C5-1315A8C0D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9C0DCC-81A7-47EF-A616-E4AE3438C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4FD8C5-EA5C-4962-96ED-465DCCAD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0F800F-7AE6-48FE-9CAF-157464F1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D5489-7C8B-4DBC-AEC6-620551A7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96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무지화면_슬라이드번호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032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8959D25E-8FD4-CB34-B3DF-A1B3A986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0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8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8959D25E-8FD4-CB34-B3DF-A1B3A986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0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75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721681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7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26A5-A43E-4493-B15F-A1275C44D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864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26A5-A43E-4493-B15F-A1275C44D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351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26A5-A43E-4493-B15F-A1275C44D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9101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737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CF613-F3E4-535F-46B3-A92F0402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1228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57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927">
          <p15:clr>
            <a:srgbClr val="FBAE40"/>
          </p15:clr>
        </p15:guide>
        <p15:guide id="2" pos="317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E894B103-629F-F962-18CA-91E5FA8B9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94764"/>
            <a:ext cx="2743200" cy="260638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fld id="{DA5E4CD0-5F0E-4FC2-BD74-136EC0D559DE}" type="slidenum">
              <a:rPr lang="ko-KR" altLang="en-US" smtClean="0"/>
              <a:pPr/>
              <a:t>‹#›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022499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E087AA35-E27A-1DAF-CFB4-2C6654CB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0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717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무지화면_슬라이드번호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159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무지화면_슬라이드번호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28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086CF-6E9B-41EB-B9F9-12328FA99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BD2095-AEFD-4281-8DFB-C548FA9CF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CB9D3-305B-4657-A6AB-5A9239FC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3AF4-2D1C-4FEB-B128-21ADF744C0AD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A73ED-4279-4DDE-88E6-0054B3BA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6C60C-AA23-46D3-AD5F-25635521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E40A-3985-467F-92F8-8729E5839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8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72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08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83587-B607-4116-9C84-34D9A39D6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8A9F08-427E-45CE-8F9D-817BE1344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57428-4591-4673-B488-597A4E9A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5D729-0F50-4878-A60F-766BCE3B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16849-37F9-43F9-8A71-DD24D914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3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7C988-9AAA-481E-9969-E747666D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D5C8-4F21-4CBE-89DD-F8C0BE47F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10B27-B03D-434E-A6EB-D2781928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975A6-3CA1-4C01-A9C9-66439B58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DC4AC-94B9-43DB-991D-068ED98D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97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39E937A7-265D-95EC-F3FD-48CE9D558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07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DA5E4CD0-5F0E-4FC2-BD74-136EC0D559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8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0" r:id="rId3"/>
    <p:sldLayoutId id="2147483655" r:id="rId4"/>
    <p:sldLayoutId id="2147483689" r:id="rId5"/>
    <p:sldLayoutId id="2147483690" r:id="rId6"/>
    <p:sldLayoutId id="2147483691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780818-DCA9-461E-8245-635FD1BB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D4B68D-EC98-4091-98B4-5D5933F99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28DF4-E593-4492-B265-8C3F5AEC9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EDA18-F11D-4ABA-BB84-58D9F4187719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9F10E-DF41-4C85-B9FB-C17D304D2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CDBA6-9BA6-4AE2-A8F6-A1DEC703C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2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8" r:id="rId13"/>
    <p:sldLayoutId id="214748369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426A5-A43E-4493-B15F-A1275C44D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06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93" r:id="rId8"/>
    <p:sldLayoutId id="2147483694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7.wdp"/><Relationship Id="rId3" Type="http://schemas.openxmlformats.org/officeDocument/2006/relationships/image" Target="../media/image25.png"/><Relationship Id="rId7" Type="http://schemas.microsoft.com/office/2007/relationships/hdphoto" Target="../media/hdphoto4.wdp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6" Type="http://schemas.microsoft.com/office/2007/relationships/hdphoto" Target="../media/hdphoto9.wdp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microsoft.com/office/2007/relationships/hdphoto" Target="../media/hdphoto6.wdp"/><Relationship Id="rId5" Type="http://schemas.openxmlformats.org/officeDocument/2006/relationships/image" Target="../media/image26.png"/><Relationship Id="rId1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microsoft.com/office/2007/relationships/hdphoto" Target="../media/hdphoto2.wdp"/><Relationship Id="rId9" Type="http://schemas.microsoft.com/office/2007/relationships/hdphoto" Target="../media/hdphoto5.wdp"/><Relationship Id="rId1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12.wdp"/><Relationship Id="rId3" Type="http://schemas.microsoft.com/office/2007/relationships/hdphoto" Target="../media/hdphoto10.wdp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microsoft.com/office/2007/relationships/hdphoto" Target="../media/hdphoto11.wdp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microsoft.com/office/2007/relationships/hdphoto" Target="../media/hdphoto13.wdp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1.png"/><Relationship Id="rId4" Type="http://schemas.microsoft.com/office/2007/relationships/hdphoto" Target="../media/hdphoto14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53.png"/><Relationship Id="rId4" Type="http://schemas.microsoft.com/office/2007/relationships/hdphoto" Target="../media/hdphoto1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6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17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7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7.wdp"/><Relationship Id="rId5" Type="http://schemas.openxmlformats.org/officeDocument/2006/relationships/image" Target="../media/image85.png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8.wdp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3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9.wdp"/><Relationship Id="rId11" Type="http://schemas.openxmlformats.org/officeDocument/2006/relationships/image" Target="../media/image111.jpeg"/><Relationship Id="rId5" Type="http://schemas.openxmlformats.org/officeDocument/2006/relationships/image" Target="../media/image106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microsoft.com/office/2007/relationships/hdphoto" Target="../media/hdphoto20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1.png"/><Relationship Id="rId11" Type="http://schemas.microsoft.com/office/2007/relationships/hdphoto" Target="../media/hdphoto22.wdp"/><Relationship Id="rId5" Type="http://schemas.openxmlformats.org/officeDocument/2006/relationships/image" Target="../media/image130.png"/><Relationship Id="rId10" Type="http://schemas.openxmlformats.org/officeDocument/2006/relationships/image" Target="../media/image133.png"/><Relationship Id="rId4" Type="http://schemas.openxmlformats.org/officeDocument/2006/relationships/image" Target="../media/image129.png"/><Relationship Id="rId9" Type="http://schemas.microsoft.com/office/2007/relationships/hdphoto" Target="../media/hdphoto2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4.wdp"/><Relationship Id="rId5" Type="http://schemas.openxmlformats.org/officeDocument/2006/relationships/image" Target="../media/image138.png"/><Relationship Id="rId4" Type="http://schemas.microsoft.com/office/2007/relationships/hdphoto" Target="../media/hdphoto23.wdp"/><Relationship Id="rId9" Type="http://schemas.openxmlformats.org/officeDocument/2006/relationships/image" Target="../media/image14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image" Target="../media/image171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jpe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microsoft.com/office/2007/relationships/hdphoto" Target="../media/hdphoto26.wdp"/><Relationship Id="rId7" Type="http://schemas.openxmlformats.org/officeDocument/2006/relationships/image" Target="../media/image19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2A654-022A-DA51-9A03-AADEE059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노랑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8A2C07-7850-72B9-6F71-4A45FDC88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50A134-BE5A-DF55-B8F3-B8397E9FD898}"/>
              </a:ext>
            </a:extLst>
          </p:cNvPr>
          <p:cNvSpPr txBox="1"/>
          <p:nvPr/>
        </p:nvSpPr>
        <p:spPr>
          <a:xfrm>
            <a:off x="9122334" y="6544453"/>
            <a:ext cx="29431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프리젠테이션 2 ExtraLight" pitchFamily="2" charset="-127"/>
                <a:ea typeface="프리젠테이션 2 ExtraLight" pitchFamily="2" charset="-127"/>
              </a:rPr>
              <a:t>Copyright © 2025 </a:t>
            </a:r>
            <a:r>
              <a:rPr lang="en-US" altLang="ko-KR" sz="800" dirty="0" err="1">
                <a:latin typeface="프리젠테이션 2 ExtraLight" pitchFamily="2" charset="-127"/>
                <a:ea typeface="프리젠테이션 2 ExtraLight" pitchFamily="2" charset="-127"/>
              </a:rPr>
              <a:t>ibank</a:t>
            </a:r>
            <a:r>
              <a:rPr lang="en-US" altLang="ko-KR" sz="800" dirty="0">
                <a:latin typeface="프리젠테이션 2 ExtraLight" pitchFamily="2" charset="-127"/>
                <a:ea typeface="프리젠테이션 2 ExtraLight" pitchFamily="2" charset="-127"/>
              </a:rPr>
              <a:t>. All rights reserved.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C8120F-A3FB-5C40-7861-64CDFBF79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893" y="6422750"/>
            <a:ext cx="1324074" cy="1114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E93DAB5-DEEB-66CB-625C-303E1C631C40}"/>
              </a:ext>
            </a:extLst>
          </p:cNvPr>
          <p:cNvSpPr/>
          <p:nvPr/>
        </p:nvSpPr>
        <p:spPr>
          <a:xfrm>
            <a:off x="347120" y="1773353"/>
            <a:ext cx="36660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자산운용 홈페이지 리뉴얼 구축 제안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71FD62-3D52-41EB-B641-AC4320D38703}"/>
              </a:ext>
            </a:extLst>
          </p:cNvPr>
          <p:cNvSpPr/>
          <p:nvPr/>
        </p:nvSpPr>
        <p:spPr>
          <a:xfrm>
            <a:off x="347120" y="2576332"/>
            <a:ext cx="3325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ECAB"/>
                </a:solidFill>
                <a:latin typeface="프리젠테이션 6 SemiBold" pitchFamily="2" charset="-127"/>
                <a:ea typeface="프리젠테이션 6 SemiBold" pitchFamily="2" charset="-127"/>
              </a:rPr>
              <a:t>One KB Platform, Smarter Investing</a:t>
            </a:r>
            <a:endParaRPr lang="ko-KR" altLang="en-US" sz="1600" dirty="0">
              <a:solidFill>
                <a:srgbClr val="FFECAB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4" name="그림 13" descr="텍스트, 폰트, 상징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5B2832-0EE3-872B-FF72-CDE7B8677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99" y="304238"/>
            <a:ext cx="934040" cy="672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7EA7E-9ED7-4CE9-A505-E4FB46784C34}"/>
              </a:ext>
            </a:extLst>
          </p:cNvPr>
          <p:cNvSpPr txBox="1"/>
          <p:nvPr/>
        </p:nvSpPr>
        <p:spPr>
          <a:xfrm>
            <a:off x="1018946" y="2871025"/>
            <a:ext cx="2614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bg1">
                    <a:alpha val="62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투자 경험을 위한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통합  제안서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498EEF-909D-473F-89B7-E21DA6CFB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84167"/>
              </p:ext>
            </p:extLst>
          </p:nvPr>
        </p:nvGraphicFramePr>
        <p:xfrm>
          <a:off x="353006" y="5846618"/>
          <a:ext cx="3297382" cy="79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80">
                  <a:extLst>
                    <a:ext uri="{9D8B030D-6E8A-4147-A177-3AD203B41FA5}">
                      <a16:colId xmlns:a16="http://schemas.microsoft.com/office/drawing/2014/main" val="4280281492"/>
                    </a:ext>
                  </a:extLst>
                </a:gridCol>
                <a:gridCol w="2619102">
                  <a:extLst>
                    <a:ext uri="{9D8B030D-6E8A-4147-A177-3AD203B41FA5}">
                      <a16:colId xmlns:a16="http://schemas.microsoft.com/office/drawing/2014/main" val="2852044597"/>
                    </a:ext>
                  </a:extLst>
                </a:gridCol>
              </a:tblGrid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KB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자산운용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53044"/>
                  </a:ext>
                </a:extLst>
              </a:tr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제안유형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UX/UI </a:t>
                      </a:r>
                      <a:r>
                        <a:rPr lang="ko-KR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포함한 전체 기획 및 개발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697353"/>
                  </a:ext>
                </a:extLst>
              </a:tr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제출일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2025. 12. 10</a:t>
                      </a:r>
                      <a:endParaRPr kumimoji="0" lang="ko-KR" altLang="en-US" sz="10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939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21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A0B9D-87AF-287A-511D-40B4796D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F36667E-CBCD-2BB0-B90F-69FB56BD63DA}"/>
              </a:ext>
            </a:extLst>
          </p:cNvPr>
          <p:cNvSpPr/>
          <p:nvPr/>
        </p:nvSpPr>
        <p:spPr>
          <a:xfrm>
            <a:off x="3039753" y="1350604"/>
            <a:ext cx="8672818" cy="5520096"/>
          </a:xfrm>
          <a:prstGeom prst="roundRect">
            <a:avLst>
              <a:gd name="adj" fmla="val 2863"/>
            </a:avLst>
          </a:prstGeom>
          <a:solidFill>
            <a:schemeClr val="accent2">
              <a:lumMod val="10000"/>
              <a:lumOff val="9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C8C93A-E907-9F3F-87D4-161FAFCB3519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글로벌 </a:t>
            </a:r>
            <a:r>
              <a:rPr lang="ko-KR" altLang="en-US" sz="24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금융사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홈페이지 </a:t>
            </a:r>
            <a:b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UIUX TREND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139720-AAFF-1B59-5FB8-4C9C243661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82593A1-2C13-AC0E-579D-D5054C0DA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F0FB1F-7EA9-1DD0-AB8A-CC446DFA1C02}"/>
              </a:ext>
            </a:extLst>
          </p:cNvPr>
          <p:cNvSpPr/>
          <p:nvPr/>
        </p:nvSpPr>
        <p:spPr>
          <a:xfrm>
            <a:off x="7588820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Amundi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E1B342-02B3-7ED4-0D32-5DF30F10D2B8}"/>
              </a:ext>
            </a:extLst>
          </p:cNvPr>
          <p:cNvSpPr/>
          <p:nvPr/>
        </p:nvSpPr>
        <p:spPr>
          <a:xfrm>
            <a:off x="9544149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Insight Investment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8BB762-F7D7-2951-BD33-4DED69E06EC3}"/>
              </a:ext>
            </a:extLst>
          </p:cNvPr>
          <p:cNvSpPr/>
          <p:nvPr/>
        </p:nvSpPr>
        <p:spPr>
          <a:xfrm>
            <a:off x="5635697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Vanguard Group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83883F-7900-D09A-F679-2AB14C0FE0B0}"/>
              </a:ext>
            </a:extLst>
          </p:cNvPr>
          <p:cNvSpPr/>
          <p:nvPr/>
        </p:nvSpPr>
        <p:spPr>
          <a:xfrm>
            <a:off x="3331832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BlackRock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16BCF72-F8AF-A013-91C3-A1C3EF2F3127}"/>
              </a:ext>
            </a:extLst>
          </p:cNvPr>
          <p:cNvSpPr/>
          <p:nvPr/>
        </p:nvSpPr>
        <p:spPr>
          <a:xfrm>
            <a:off x="283620" y="3878054"/>
            <a:ext cx="20023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방문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타겟별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브랜딩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UX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F03AE3-15C8-493E-21A6-0905211FA823}"/>
              </a:ext>
            </a:extLst>
          </p:cNvPr>
          <p:cNvSpPr/>
          <p:nvPr/>
        </p:nvSpPr>
        <p:spPr>
          <a:xfrm>
            <a:off x="283620" y="4080847"/>
            <a:ext cx="2164195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방문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타겟별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메인 랜딩 상이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개인투자자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기관투자자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일반대중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사용자 그룹 고려한 지역과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언어프레이밍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지원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브랜드메시지 메인 포지셔닝 노출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정보신뢰성 콘텐츠 강화 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정량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정성 정보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리서치 인사이트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투자전략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운용성과 등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77BE91-A055-8B8C-97FC-34FA562F86FB}"/>
              </a:ext>
            </a:extLst>
          </p:cNvPr>
          <p:cNvSpPr/>
          <p:nvPr/>
        </p:nvSpPr>
        <p:spPr>
          <a:xfrm>
            <a:off x="283619" y="5558449"/>
            <a:ext cx="207095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시각적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노이스를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최소화한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UI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D08B3A-6180-C1C4-0484-323507514F95}"/>
              </a:ext>
            </a:extLst>
          </p:cNvPr>
          <p:cNvSpPr/>
          <p:nvPr/>
        </p:nvSpPr>
        <p:spPr>
          <a:xfrm>
            <a:off x="283620" y="5867723"/>
            <a:ext cx="2164196" cy="969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메인컬러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활용한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비주얼 브랜딩 </a:t>
            </a: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일관된 컬러와 레이아웃 배치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일러스트보다는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기업 이미지 중심의 전문성 강조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 비주얼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톤앤매너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F1D3AF-1C7F-4EA8-3719-660E60AA836C}"/>
              </a:ext>
            </a:extLst>
          </p:cNvPr>
          <p:cNvSpPr/>
          <p:nvPr/>
        </p:nvSpPr>
        <p:spPr>
          <a:xfrm>
            <a:off x="5739543" y="314740"/>
            <a:ext cx="6080982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정보의 밀도보다는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고급스럽고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간결한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시각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과 </a:t>
            </a:r>
            <a:br>
              <a:rPr lang="en-US" altLang="ko-KR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정교하고 디테일한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타겟 유저 별 플로우 설계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특징 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7552939-EEB7-2C16-7AD3-DD0677FCDD1F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CE1CC3-57E5-4087-AE0F-89E0986AEFD4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02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트랜드 분석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554EE47-9290-497D-99BB-794EB9474DE0}"/>
              </a:ext>
            </a:extLst>
          </p:cNvPr>
          <p:cNvSpPr/>
          <p:nvPr/>
        </p:nvSpPr>
        <p:spPr>
          <a:xfrm>
            <a:off x="350159" y="1307067"/>
            <a:ext cx="156913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00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</a:rPr>
              <a:t>메인　페이지　비교</a:t>
            </a: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BCCEA6-7F88-451F-BAEF-147C025E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76" y="1707534"/>
            <a:ext cx="8246221" cy="50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4A465-A712-6755-C9B7-F3798E94F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3DD987-4A7C-5366-4430-9FF178B58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939AAE-6A09-C58C-017C-2D383ECA8693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accent2">
              <a:lumMod val="10000"/>
              <a:lumOff val="9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86C06A-40AC-6AF6-9B56-D5145695C43A}"/>
              </a:ext>
            </a:extLst>
          </p:cNvPr>
          <p:cNvSpPr/>
          <p:nvPr/>
        </p:nvSpPr>
        <p:spPr>
          <a:xfrm>
            <a:off x="307908" y="593520"/>
            <a:ext cx="3951046" cy="879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국내외 주요 </a:t>
            </a:r>
            <a:r>
              <a:rPr lang="ko-KR" altLang="en-US" sz="24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금융사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웹사이트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UIUX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는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,</a:t>
            </a:r>
          </a:p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BEFDED3-39B6-C05F-53DE-8B3E559E1F7F}"/>
              </a:ext>
            </a:extLst>
          </p:cNvPr>
          <p:cNvSpPr/>
          <p:nvPr/>
        </p:nvSpPr>
        <p:spPr>
          <a:xfrm>
            <a:off x="965200" y="5362268"/>
            <a:ext cx="10261600" cy="994082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A07E4C-40A3-2C98-1D9F-4E75852E24F5}"/>
              </a:ext>
            </a:extLst>
          </p:cNvPr>
          <p:cNvSpPr/>
          <p:nvPr/>
        </p:nvSpPr>
        <p:spPr>
          <a:xfrm>
            <a:off x="1216631" y="5272429"/>
            <a:ext cx="1066800" cy="272015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프리젠테이션 7 Bold" pitchFamily="2" charset="-127"/>
                <a:ea typeface="프리젠테이션 7 Bold" pitchFamily="2" charset="-127"/>
              </a:rPr>
              <a:t>웹사이트 </a:t>
            </a:r>
            <a:r>
              <a:rPr lang="en-US" altLang="ko-KR" sz="1000" dirty="0">
                <a:latin typeface="프리젠테이션 7 Bold" pitchFamily="2" charset="-127"/>
                <a:ea typeface="프리젠테이션 7 Bold" pitchFamily="2" charset="-127"/>
              </a:rPr>
              <a:t>UX </a:t>
            </a:r>
            <a:r>
              <a:rPr lang="ko-KR" altLang="en-US" sz="1000" dirty="0">
                <a:latin typeface="프리젠테이션 7 Bold" pitchFamily="2" charset="-127"/>
                <a:ea typeface="프리젠테이션 7 Bold" pitchFamily="2" charset="-127"/>
              </a:rPr>
              <a:t>방향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8DB762-F79B-E067-DCB9-CF9CC91114F8}"/>
              </a:ext>
            </a:extLst>
          </p:cNvPr>
          <p:cNvSpPr/>
          <p:nvPr/>
        </p:nvSpPr>
        <p:spPr>
          <a:xfrm>
            <a:off x="1966913" y="5673855"/>
            <a:ext cx="8258175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정보 중심의 금융 웹사이트가 아닌</a:t>
            </a:r>
            <a:r>
              <a:rPr lang="en-US" altLang="ko-KR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신뢰 경험 중심의 금융 커뮤니케이션 </a:t>
            </a:r>
            <a:r>
              <a:rPr lang="ko-KR" altLang="en-US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플랫폼 지향 </a:t>
            </a:r>
            <a:endParaRPr lang="en-US" altLang="ko-KR" sz="16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94D693-C8B1-8284-51F9-63F0231F2AA7}"/>
              </a:ext>
            </a:extLst>
          </p:cNvPr>
          <p:cNvSpPr/>
          <p:nvPr/>
        </p:nvSpPr>
        <p:spPr>
          <a:xfrm>
            <a:off x="1129309" y="2225267"/>
            <a:ext cx="2564465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보여주는 신뢰에서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경험하게 하는 신뢰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로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7CAE17-5FDC-F71B-A54F-4795733F9C14}"/>
              </a:ext>
            </a:extLst>
          </p:cNvPr>
          <p:cNvSpPr/>
          <p:nvPr/>
        </p:nvSpPr>
        <p:spPr>
          <a:xfrm>
            <a:off x="1077017" y="3212768"/>
            <a:ext cx="2799658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단순히 성과 데이터를 증명하거나 보여주는 것에서 고객이 ‘왜 이 상품을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선택해야하는가’를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경험 하도록 설계 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데이터 시각화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운용 철학과 인사이트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인터렉션의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복합 경험으로 느끼게 만드는 것이 핵심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D59668-6578-809A-F181-A904C5E08353}"/>
              </a:ext>
            </a:extLst>
          </p:cNvPr>
          <p:cNvSpPr/>
          <p:nvPr/>
        </p:nvSpPr>
        <p:spPr>
          <a:xfrm>
            <a:off x="8315053" y="2225267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행동을 유도하는 콘텐츠와 정보 배치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1F34F9-C117-C416-28BA-ABFCABF2D3E2}"/>
              </a:ext>
            </a:extLst>
          </p:cNvPr>
          <p:cNvSpPr/>
          <p:nvPr/>
        </p:nvSpPr>
        <p:spPr>
          <a:xfrm>
            <a:off x="8182888" y="3104234"/>
            <a:ext cx="2763893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다양한 방문 목적과 타겟에 대응할 수 있도록 방문 편의성을 가이드 하면서 고객의 눈길을 끄는 상품과 콘텐츠를 제공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기기와 유입채널이 달라도 모든 디바이스에서 동일한 정보와 경험 품질을 유지하는 반응형 기반으로 이동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B9172-7C7E-93A3-58D3-696347010BC7}"/>
              </a:ext>
            </a:extLst>
          </p:cNvPr>
          <p:cNvSpPr/>
          <p:nvPr/>
        </p:nvSpPr>
        <p:spPr>
          <a:xfrm>
            <a:off x="4722181" y="2225267"/>
            <a:ext cx="30756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금융 설명이 아닌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금융 대화 </a:t>
            </a:r>
            <a:r>
              <a:rPr lang="en-US" altLang="ko-KR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자연어 중심</a:t>
            </a:r>
            <a:r>
              <a:rPr lang="en-US" altLang="ko-KR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r>
              <a:rPr lang="ko-KR" alt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F45952-52BD-5736-5ED8-FF2E75D88507}"/>
              </a:ext>
            </a:extLst>
          </p:cNvPr>
          <p:cNvSpPr/>
          <p:nvPr/>
        </p:nvSpPr>
        <p:spPr>
          <a:xfrm>
            <a:off x="4545252" y="3321871"/>
            <a:ext cx="2922348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일방향적으로 정보를 전달하고 설명하는 커뮤니케이션에서 전문성과 친근함의 균형을 잡는 커뮤니케이션으로 변화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쉽고 직관적이면서 사용자 행동을 유도하는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톤앤매너가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트렌드 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예시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상세 보기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내 펀드 한 눈에 보기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분 안에 알아보기 등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CA90B6-59D8-4287-970D-4C72E3EB23A8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02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트랜드 분석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245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6D2A2-0721-5D8B-7D21-15C2EB55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A966F87-9B2B-4690-A642-17774B5A2D36}"/>
              </a:ext>
            </a:extLst>
          </p:cNvPr>
          <p:cNvSpPr/>
          <p:nvPr/>
        </p:nvSpPr>
        <p:spPr>
          <a:xfrm>
            <a:off x="350158" y="1307067"/>
            <a:ext cx="2352543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C326A31-31CA-C897-D217-152E9E17E048}"/>
              </a:ext>
            </a:extLst>
          </p:cNvPr>
          <p:cNvSpPr/>
          <p:nvPr/>
        </p:nvSpPr>
        <p:spPr>
          <a:xfrm>
            <a:off x="3071382" y="1350604"/>
            <a:ext cx="8749138" cy="5520096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302596-0677-F0B9-BF28-3A12FA3E72E2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KB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자산운용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ASIS  UIUX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분석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1D269B-9504-E4F8-0CEE-3C9EC7C507C0}"/>
              </a:ext>
            </a:extLst>
          </p:cNvPr>
          <p:cNvSpPr/>
          <p:nvPr/>
        </p:nvSpPr>
        <p:spPr>
          <a:xfrm>
            <a:off x="283620" y="88900"/>
            <a:ext cx="180379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03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기존 사이트 현황 및 분석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F19BEC-E6F5-BE30-5C68-EF0F6FD4AAC8}"/>
              </a:ext>
            </a:extLst>
          </p:cNvPr>
          <p:cNvSpPr/>
          <p:nvPr/>
        </p:nvSpPr>
        <p:spPr>
          <a:xfrm>
            <a:off x="283620" y="3465513"/>
            <a:ext cx="20023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F19248-1875-3315-41F7-7CE4FE9B4082}"/>
              </a:ext>
            </a:extLst>
          </p:cNvPr>
          <p:cNvSpPr/>
          <p:nvPr/>
        </p:nvSpPr>
        <p:spPr>
          <a:xfrm>
            <a:off x="283620" y="3832539"/>
            <a:ext cx="2421480" cy="1308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배너 애니메이션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컬러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폰트 등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UI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부분의 통일성이 떨어지고 분산되어 있는 일방적 정보 전달 구조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메인 첫 화면에서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제공하는 카테고리 연결 버튼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바로가기 버튼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배너 등 요소가 너무 많아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사용자가 정보를 파악하기 어려움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회사소개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인재채용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펀드카테고리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등 여러 메뉴가 따로 상단에 빠져 있는 메뉴 구조로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홈페이지 구조를 한 눈에 파악하기 어려움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다이렉트 인덱싱 메뉴는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GNB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에 없어 메뉴 페이지에서 접근 가능하며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콘텐츠 해상도가 기존 페이지와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다름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49CB5A-9339-5620-439D-277A4197136E}"/>
              </a:ext>
            </a:extLst>
          </p:cNvPr>
          <p:cNvSpPr/>
          <p:nvPr/>
        </p:nvSpPr>
        <p:spPr>
          <a:xfrm>
            <a:off x="5348222" y="327842"/>
            <a:ext cx="6463067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메뉴 구조가 분산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일부는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GNB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에 포함되지 않아 정보 체계가 명확하지 않고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사이트의 구조를 직관적으로 파악하기 어려운 환경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으로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구조 재정비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필요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ACD059-1E2F-C88E-2A36-CF687CD454CF}"/>
              </a:ext>
            </a:extLst>
          </p:cNvPr>
          <p:cNvSpPr/>
          <p:nvPr/>
        </p:nvSpPr>
        <p:spPr>
          <a:xfrm>
            <a:off x="340927" y="1201458"/>
            <a:ext cx="236177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사이트 정보구조와 메뉴 및 네비게이션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62D1DF1-2E00-51FC-AA70-79D9B4140DF1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F5416E-E376-E844-EEE4-FE54A8AD845D}"/>
              </a:ext>
            </a:extLst>
          </p:cNvPr>
          <p:cNvSpPr/>
          <p:nvPr/>
        </p:nvSpPr>
        <p:spPr>
          <a:xfrm>
            <a:off x="283620" y="2003623"/>
            <a:ext cx="284260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1.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브랜드 콘셉트 파악이 힘들고 통일성 낮은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2.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사용자가 정보를 파악하기 어려운 구조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3.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여러 메뉴가 다양한 형식으로 분산되어 있음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3.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일부 메뉴가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GNB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에 없어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IA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재정비가 필요함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919FDF3D-CB94-4156-8CC7-9D1E902C0B2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z="900" smtClean="0">
                <a:latin typeface="프리젠테이션 4 Regular" pitchFamily="2" charset="-127"/>
                <a:ea typeface="프리젠테이션 4 Regular" pitchFamily="2" charset="-127"/>
              </a:rPr>
              <a:pPr/>
              <a:t>12</a:t>
            </a:fld>
            <a:endParaRPr lang="ko-KR" altLang="en-US" sz="9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9F88E-CA50-46BB-99B6-EA84EDB4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223" y="1639735"/>
            <a:ext cx="7802296" cy="50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60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6D2A2-0721-5D8B-7D21-15C2EB55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A79AE2A-F836-431B-B0DF-B14383F338E5}"/>
              </a:ext>
            </a:extLst>
          </p:cNvPr>
          <p:cNvSpPr/>
          <p:nvPr/>
        </p:nvSpPr>
        <p:spPr>
          <a:xfrm>
            <a:off x="350158" y="1307067"/>
            <a:ext cx="2352543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C326A31-31CA-C897-D217-152E9E17E048}"/>
              </a:ext>
            </a:extLst>
          </p:cNvPr>
          <p:cNvSpPr/>
          <p:nvPr/>
        </p:nvSpPr>
        <p:spPr>
          <a:xfrm>
            <a:off x="3071382" y="1350604"/>
            <a:ext cx="8780772" cy="5520096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302596-0677-F0B9-BF28-3A12FA3E72E2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KB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자산운용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ASIS  UIUX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분석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F19248-1875-3315-41F7-7CE4FE9B4082}"/>
              </a:ext>
            </a:extLst>
          </p:cNvPr>
          <p:cNvSpPr/>
          <p:nvPr/>
        </p:nvSpPr>
        <p:spPr>
          <a:xfrm>
            <a:off x="283620" y="3832539"/>
            <a:ext cx="2421480" cy="1308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웹페이지 전반의 레이아웃과 요소가 유사한 패턴으로 구성되어 있어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사용자 경험 측면에서 콘텐츠가 차별화되지 않음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칼럼 콘텐츠의 업로드 형식이 블로그와 유사하여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기업의 전문성이 다소 낮아 보이며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본문에서 복잡한 이미지로 설명을 대체하는 경우가 많아 콘텐츠 형식과 시각화에 대한 개선이 필요함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영상 콘텐츠 선택 시 영상과 본문 내용이 레이어 팝업으로 노출되어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PC/MO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환경에서 화면 활용도가 제한되고 답답하게 느껴지는 경향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49CB5A-9339-5620-439D-277A4197136E}"/>
              </a:ext>
            </a:extLst>
          </p:cNvPr>
          <p:cNvSpPr/>
          <p:nvPr/>
        </p:nvSpPr>
        <p:spPr>
          <a:xfrm>
            <a:off x="5013964" y="318606"/>
            <a:ext cx="6806562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콘텐츠 페이지의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레이아웃과 구성요소가 반복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되는 경향이 있고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PC·MO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환경에서 공통적으로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콘텐츠의 가독성이 낮은 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으로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콘텐츠 형식과 시각화 개선</a:t>
            </a:r>
            <a:r>
              <a:rPr lang="ko-KR" altLang="en-US" dirty="0">
                <a:solidFill>
                  <a:srgbClr val="E7E6E6">
                    <a:lumMod val="75000"/>
                  </a:srgbClr>
                </a:solidFill>
                <a:latin typeface="프리젠테이션 6 SemiBold" pitchFamily="2" charset="-127"/>
                <a:ea typeface="프리젠테이션 6 SemiBold" pitchFamily="2" charset="-127"/>
              </a:rPr>
              <a:t>이 필요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40000"/>
                  <a:lumOff val="60000"/>
                </a:srgb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ACD059-1E2F-C88E-2A36-CF687CD454CF}"/>
              </a:ext>
            </a:extLst>
          </p:cNvPr>
          <p:cNvSpPr/>
          <p:nvPr/>
        </p:nvSpPr>
        <p:spPr>
          <a:xfrm>
            <a:off x="350158" y="1239559"/>
            <a:ext cx="2352544" cy="417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콘텐츠 및 커뮤니케이션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페이지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디자인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62D1DF1-2E00-51FC-AA70-79D9B4140DF1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F5416E-E376-E844-EEE4-FE54A8AD845D}"/>
              </a:ext>
            </a:extLst>
          </p:cNvPr>
          <p:cNvSpPr/>
          <p:nvPr/>
        </p:nvSpPr>
        <p:spPr>
          <a:xfrm>
            <a:off x="283620" y="2003623"/>
            <a:ext cx="284260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1.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콘텐츠 페이지 레이아웃과 요소가 반복됨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2.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정적 디자인으로 인한 차별 점 없는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3.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콘텐츠 형식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 요소 시각화 개선 필요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4. PC/MO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환경에서 공통적으로 가독성이 낮음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168654-A37D-4B9B-A2D8-59C840448AB4}"/>
              </a:ext>
            </a:extLst>
          </p:cNvPr>
          <p:cNvSpPr/>
          <p:nvPr/>
        </p:nvSpPr>
        <p:spPr>
          <a:xfrm>
            <a:off x="283620" y="88900"/>
            <a:ext cx="180379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03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기존 사이트 현황 및 분석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8312F1D9-5A77-4C91-9123-CDC94945913D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z="900" smtClean="0">
                <a:latin typeface="프리젠테이션 4 Regular" pitchFamily="2" charset="-127"/>
                <a:ea typeface="프리젠테이션 4 Regular" pitchFamily="2" charset="-127"/>
              </a:rPr>
              <a:pPr/>
              <a:t>13</a:t>
            </a:fld>
            <a:endParaRPr lang="ko-KR" altLang="en-US" sz="9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B0A907-B1F4-4CF9-A473-BC0DD5E0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264" y="1628774"/>
            <a:ext cx="8163310" cy="50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9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CD8CA-43D3-411F-7ED1-5FC0C77B3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2CEDE4-2031-4E1C-9BF2-B51467C13EAF}"/>
              </a:ext>
            </a:extLst>
          </p:cNvPr>
          <p:cNvSpPr/>
          <p:nvPr/>
        </p:nvSpPr>
        <p:spPr>
          <a:xfrm>
            <a:off x="350158" y="1307067"/>
            <a:ext cx="2352543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8AB28D-2D4C-1627-FBE7-9197CD1DDDBC}"/>
              </a:ext>
            </a:extLst>
          </p:cNvPr>
          <p:cNvSpPr/>
          <p:nvPr/>
        </p:nvSpPr>
        <p:spPr>
          <a:xfrm>
            <a:off x="3071382" y="1485734"/>
            <a:ext cx="8780772" cy="5384965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A0DE52-DED3-0D9A-2A12-C6881CF5EA41}"/>
              </a:ext>
            </a:extLst>
          </p:cNvPr>
          <p:cNvSpPr/>
          <p:nvPr/>
        </p:nvSpPr>
        <p:spPr>
          <a:xfrm>
            <a:off x="283620" y="2003623"/>
            <a:ext cx="271883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725" algn="l"/>
              </a:tabLst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1.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회원 로그인 시스템의 부재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725" algn="l"/>
              </a:tabLst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2.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고객에게 맞춤 투자 데이터 제공 불가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725" algn="l"/>
              </a:tabLst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3.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개인화 메뉴가 있지만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부정확한 정보 제공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725" algn="l"/>
              </a:tabLst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4.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고객에 대한 객관적 지표가 되는 데이터 축적 불가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710A42-D2AC-9FEB-37A0-C38F3737903A}"/>
              </a:ext>
            </a:extLst>
          </p:cNvPr>
          <p:cNvSpPr/>
          <p:nvPr/>
        </p:nvSpPr>
        <p:spPr>
          <a:xfrm>
            <a:off x="330762" y="1201458"/>
            <a:ext cx="240291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고객 개인화 맞춤 데이터 제공 부족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991140-A12D-72DE-0A58-608737184128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708771C-FFAC-DFB5-D9A8-5D630D63D7C6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1616BD-7195-41B7-ADAD-E03E8982B311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KB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자산운용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ASIS  UIUX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분석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27864D-4454-41D7-9F58-267420B0C57E}"/>
              </a:ext>
            </a:extLst>
          </p:cNvPr>
          <p:cNvSpPr/>
          <p:nvPr/>
        </p:nvSpPr>
        <p:spPr>
          <a:xfrm>
            <a:off x="283620" y="3832539"/>
            <a:ext cx="2421480" cy="1423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현재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KB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자산운용 웹사이트는 로그인 시스템이 없어 고객에게 개인화 데이터 분석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맞춤 투자 정보 제공이 불가능함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장바구니와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마이페이지 메뉴가 존재하나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</a:b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로그인 기반의 정보 제공이 아닌 일시적 세션에서의 사용자 정보를 기반으로 제공하는 정보를 제공하는 형식으로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정보의 정확성과 지속성이 낮음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고객의 투자 성향과 자산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선호도 등 다양한 고객데이터를 통해 트렌드 파악 및 상품 개발이 중요한 금융 플랫폼에서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데이터 수집이 되지 않아 수많은 고객데이터를 쌓을 기회를 놓치고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BEBB37-39BC-4EFA-AC2E-0B73B1D60346}"/>
              </a:ext>
            </a:extLst>
          </p:cNvPr>
          <p:cNvSpPr/>
          <p:nvPr/>
        </p:nvSpPr>
        <p:spPr>
          <a:xfrm>
            <a:off x="4998720" y="453861"/>
            <a:ext cx="682180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로그인 시스템의 부재로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개인화 서비스와 고객 데이터 축적이 어려우며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장바구니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마이페이지 메뉴에서 제공하는 정보도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일시적 세션에 의존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정보 활용성과 정확성이 제한되어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데이터 수집 체계 개선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필요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5CD731-DFB2-4F4A-955B-ED319B839595}"/>
              </a:ext>
            </a:extLst>
          </p:cNvPr>
          <p:cNvSpPr/>
          <p:nvPr/>
        </p:nvSpPr>
        <p:spPr>
          <a:xfrm>
            <a:off x="283620" y="88900"/>
            <a:ext cx="180379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03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기존 사이트 현황 및 분석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18EB8-B2DC-47C3-ABE2-6AF5C4DD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96" y="1661999"/>
            <a:ext cx="8022717" cy="42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8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842A6-F58D-F4BF-AB48-B39497C9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1562F06-D16D-459D-BDB0-C1D56D22FCAA}"/>
              </a:ext>
            </a:extLst>
          </p:cNvPr>
          <p:cNvSpPr/>
          <p:nvPr/>
        </p:nvSpPr>
        <p:spPr>
          <a:xfrm>
            <a:off x="350158" y="1307067"/>
            <a:ext cx="2352543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CDDE527-1A7A-F029-1D9F-024A7B1B5217}"/>
              </a:ext>
            </a:extLst>
          </p:cNvPr>
          <p:cNvSpPr/>
          <p:nvPr/>
        </p:nvSpPr>
        <p:spPr>
          <a:xfrm>
            <a:off x="3071382" y="1350604"/>
            <a:ext cx="8780772" cy="5520096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AA805B-6E2D-48CB-959C-6A9E9FBAD393}"/>
              </a:ext>
            </a:extLst>
          </p:cNvPr>
          <p:cNvSpPr/>
          <p:nvPr/>
        </p:nvSpPr>
        <p:spPr>
          <a:xfrm>
            <a:off x="283620" y="3884779"/>
            <a:ext cx="2421480" cy="116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PC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기반의 레이아웃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해상도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가로형 스크롤로 설계된 페이지가 많아 모바일에서 사용성이 낮음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모바일 퍼스트를 기본으로 하는 메뉴 설계와 페이지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콘텐츠 구성 필요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</a:b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텍스트 중심의 페이지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사용된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인포그래픽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및  시각화 자료들은 문서디자인 형식으로 웹사이트 가독성 측면에서 적절하지 않음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페이지 및 콘텐츠 로딩 속도가 전반적으로 느리고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폰트 적용에 시간이 소요되어 사용자의 초기 접근 경험이 부정적일 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B3771E-E1AA-9C85-BA9C-DA6C20EC2219}"/>
              </a:ext>
            </a:extLst>
          </p:cNvPr>
          <p:cNvSpPr/>
          <p:nvPr/>
        </p:nvSpPr>
        <p:spPr>
          <a:xfrm>
            <a:off x="6007102" y="400582"/>
            <a:ext cx="5812380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PC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중심 레이아웃으로 설계된 구조로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모바일 사용성이 제한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되며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텍스트 중심의 콘텐츠와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인포그래픽으로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가독성 낮은 페이지 다수로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사용자에게 부정적 경험 요소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가  많아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웹사이트 최적화와 함께 개선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필요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B685D1-3E1B-E774-C6B3-06F65B935FB3}"/>
              </a:ext>
            </a:extLst>
          </p:cNvPr>
          <p:cNvSpPr/>
          <p:nvPr/>
        </p:nvSpPr>
        <p:spPr>
          <a:xfrm>
            <a:off x="332017" y="1300514"/>
            <a:ext cx="2352544" cy="277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사용자 경험 측면 및 시스템 환경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12ADFD5-BDDB-0280-BB8F-EBBED462377E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20B410-5F32-C5DA-0D49-368982E3CAAD}"/>
              </a:ext>
            </a:extLst>
          </p:cNvPr>
          <p:cNvSpPr/>
          <p:nvPr/>
        </p:nvSpPr>
        <p:spPr>
          <a:xfrm>
            <a:off x="283620" y="2003623"/>
            <a:ext cx="284260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1. PC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기반으로 설계된 가로형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UI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구조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2.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모바일 퍼스트 기반의 웹사이트 구성 필요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3.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문서디자인 형식으로 가독성 낮은 페이지 다수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725" algn="l"/>
              </a:tabLst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4.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최적화 이슈로 사용자에게 부정적 경험 요소</a:t>
            </a: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2F180A18-8505-2621-6CCD-B0749FBB4C76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D45632-17EF-4BC7-B79E-8F3E090DF904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KB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자산운용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ASIS  UIUX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분석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73F07F-9B65-4C3E-A1A4-2143F8B6217C}"/>
              </a:ext>
            </a:extLst>
          </p:cNvPr>
          <p:cNvSpPr/>
          <p:nvPr/>
        </p:nvSpPr>
        <p:spPr>
          <a:xfrm>
            <a:off x="283620" y="88900"/>
            <a:ext cx="180379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03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기존 사이트 현황 및 분석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43D83-9670-4B27-A762-341B84DC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96" y="1628775"/>
            <a:ext cx="8029285" cy="44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09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FA35F-57E3-A741-EA8E-C64A95BE8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869520-F4D9-C70B-CC91-BFD36DDC6D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76F2979-C01A-4075-4E1A-10012E6D85CF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accent2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32DAE10-8AC9-EB9F-0620-AFEA1F1762D4}"/>
              </a:ext>
            </a:extLst>
          </p:cNvPr>
          <p:cNvSpPr/>
          <p:nvPr/>
        </p:nvSpPr>
        <p:spPr>
          <a:xfrm>
            <a:off x="965200" y="5419113"/>
            <a:ext cx="10261600" cy="994082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FFBCCF-7AA6-B76D-2E76-C7A61CF4F448}"/>
              </a:ext>
            </a:extLst>
          </p:cNvPr>
          <p:cNvSpPr/>
          <p:nvPr/>
        </p:nvSpPr>
        <p:spPr>
          <a:xfrm>
            <a:off x="1260658" y="5273965"/>
            <a:ext cx="1427124" cy="3048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웹사이트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UX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개선방향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361F-271A-D38A-398C-7E0DD3E0C16D}"/>
              </a:ext>
            </a:extLst>
          </p:cNvPr>
          <p:cNvSpPr/>
          <p:nvPr/>
        </p:nvSpPr>
        <p:spPr>
          <a:xfrm>
            <a:off x="1129309" y="2225267"/>
            <a:ext cx="295283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고객이 보고 싶은 정보를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직관적으로 볼 수 있는 구조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030775-BCD1-BED2-3DD4-746602307907}"/>
              </a:ext>
            </a:extLst>
          </p:cNvPr>
          <p:cNvSpPr/>
          <p:nvPr/>
        </p:nvSpPr>
        <p:spPr>
          <a:xfrm>
            <a:off x="1077017" y="3104234"/>
            <a:ext cx="2799658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직관적이고 유연한 정보 구조 배치로 고객이 보고 싶은 정보를 직관적으로 보거나 찾을 수 있는 메뉴 및 화면 구성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대화형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검색을 통한 정보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인사이트 제공을 통해 고객이 궁금한 내용을 즉각적으로 알 수 있는 플랫폼으로 전환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D919-1929-45A1-D95A-12152FF23829}"/>
              </a:ext>
            </a:extLst>
          </p:cNvPr>
          <p:cNvSpPr/>
          <p:nvPr/>
        </p:nvSpPr>
        <p:spPr>
          <a:xfrm>
            <a:off x="8315053" y="2225267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접근성 향상을 통한 사용자 경험 개선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E2448B-662E-BFDC-B23A-9501E388D6D3}"/>
              </a:ext>
            </a:extLst>
          </p:cNvPr>
          <p:cNvSpPr/>
          <p:nvPr/>
        </p:nvSpPr>
        <p:spPr>
          <a:xfrm>
            <a:off x="8182888" y="3104234"/>
            <a:ext cx="2763893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반응형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모바일을 기반으로 하는 설계와 디자인을 통해 고객의 접근성을 높이는 방향의 개선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다양한 환경과 성향의 고객을 고려한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마이크로카피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및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UX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라이팅으로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광범위한 고객층 대응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B92C2E-1FDE-B48D-B872-4F2133A44690}"/>
              </a:ext>
            </a:extLst>
          </p:cNvPr>
          <p:cNvSpPr/>
          <p:nvPr/>
        </p:nvSpPr>
        <p:spPr>
          <a:xfrm>
            <a:off x="4722181" y="2225267"/>
            <a:ext cx="314819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투자 초보 고객도 쉽게 읽히는 비주얼 디자인 콘텐츠 구성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437BD0-1781-836D-DD8C-DD4935592A4F}"/>
              </a:ext>
            </a:extLst>
          </p:cNvPr>
          <p:cNvSpPr/>
          <p:nvPr/>
        </p:nvSpPr>
        <p:spPr>
          <a:xfrm>
            <a:off x="4545252" y="3104234"/>
            <a:ext cx="3009434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브랜드가 보여주고 싶은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톤앤매너와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페르소나 정의를 통해 고객에게 일관적인 콘텐츠 및 사용자 경험 제공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투자 초보 고객이 읽어도 어렵고 복잡한 내용을 쉽게 이해할 수 있는 디자인 요소와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인터렉션의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경험적 콘텐츠 구성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45FD29-D4C7-26E4-627E-A8538FEB7D2C}"/>
              </a:ext>
            </a:extLst>
          </p:cNvPr>
          <p:cNvSpPr/>
          <p:nvPr/>
        </p:nvSpPr>
        <p:spPr>
          <a:xfrm>
            <a:off x="970657" y="5710943"/>
            <a:ext cx="10227536" cy="455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모바일을 기반으로 하여 정보 구조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비주얼 요소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사용자 여정 개선을 통해 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고객이 필요한 정보와 인사이트를 한 곳에서 모두 제공 할 수 있는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고객의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투자 에이전트 플랫폼으로 전환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D605E8-F942-DD1B-A735-8E3A777EDCA3}"/>
              </a:ext>
            </a:extLst>
          </p:cNvPr>
          <p:cNvSpPr/>
          <p:nvPr/>
        </p:nvSpPr>
        <p:spPr>
          <a:xfrm>
            <a:off x="294284" y="593520"/>
            <a:ext cx="3951046" cy="879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ASIS KB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자산운용 웹사이트의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주요 개선 포인트와 개선 방향은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2FBF97-A351-479E-8578-8B0D397FA062}"/>
              </a:ext>
            </a:extLst>
          </p:cNvPr>
          <p:cNvSpPr/>
          <p:nvPr/>
        </p:nvSpPr>
        <p:spPr>
          <a:xfrm>
            <a:off x="283620" y="88900"/>
            <a:ext cx="180379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03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기존 사이트 현황 및 분석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195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4C4FA13-0979-4393-B744-BE7D72F38943}"/>
              </a:ext>
            </a:extLst>
          </p:cNvPr>
          <p:cNvSpPr/>
          <p:nvPr/>
        </p:nvSpPr>
        <p:spPr>
          <a:xfrm>
            <a:off x="445255" y="2050474"/>
            <a:ext cx="11267320" cy="3903036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50C0B4A-8609-4A53-8C36-DAEDAF230F83}"/>
              </a:ext>
            </a:extLst>
          </p:cNvPr>
          <p:cNvCxnSpPr>
            <a:cxnSpLocks/>
          </p:cNvCxnSpPr>
          <p:nvPr/>
        </p:nvCxnSpPr>
        <p:spPr>
          <a:xfrm>
            <a:off x="2207491" y="1191490"/>
            <a:ext cx="954849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4E45A8-493E-434C-AB5A-5F875FE9C422}"/>
              </a:ext>
            </a:extLst>
          </p:cNvPr>
          <p:cNvSpPr/>
          <p:nvPr/>
        </p:nvSpPr>
        <p:spPr>
          <a:xfrm>
            <a:off x="402806" y="977711"/>
            <a:ext cx="2044835" cy="50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TOBE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EDF320-D37C-4090-8A36-8F19FD3005EA}"/>
              </a:ext>
            </a:extLst>
          </p:cNvPr>
          <p:cNvSpPr/>
          <p:nvPr/>
        </p:nvSpPr>
        <p:spPr>
          <a:xfrm>
            <a:off x="937750" y="2522305"/>
            <a:ext cx="65392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04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8F4F00-64D8-4A45-AFA8-8868EA61888F}"/>
              </a:ext>
            </a:extLst>
          </p:cNvPr>
          <p:cNvSpPr/>
          <p:nvPr/>
        </p:nvSpPr>
        <p:spPr>
          <a:xfrm>
            <a:off x="1396931" y="3098486"/>
            <a:ext cx="1875150" cy="2277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개선 전략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콘텐츠 개선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개인화 서비스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시스템 개발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B4F4A-6B67-4249-ACB8-EED121A15438}"/>
              </a:ext>
            </a:extLst>
          </p:cNvPr>
          <p:cNvSpPr/>
          <p:nvPr/>
        </p:nvSpPr>
        <p:spPr>
          <a:xfrm>
            <a:off x="1403894" y="2522304"/>
            <a:ext cx="213473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리뉴얼 전략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E30F58-9781-4EEE-8943-071A16C652B9}"/>
              </a:ext>
            </a:extLst>
          </p:cNvPr>
          <p:cNvSpPr/>
          <p:nvPr/>
        </p:nvSpPr>
        <p:spPr>
          <a:xfrm>
            <a:off x="4270612" y="2526699"/>
            <a:ext cx="65392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05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C7184B-F094-4868-9D1F-43A86346F1FF}"/>
              </a:ext>
            </a:extLst>
          </p:cNvPr>
          <p:cNvSpPr/>
          <p:nvPr/>
        </p:nvSpPr>
        <p:spPr>
          <a:xfrm>
            <a:off x="4757502" y="3112115"/>
            <a:ext cx="2008990" cy="2540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디자인 컨셉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디자인 시스템 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IA 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Prototype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개발 방안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A8B65B-0013-499E-8711-F7A93E7284ED}"/>
              </a:ext>
            </a:extLst>
          </p:cNvPr>
          <p:cNvSpPr/>
          <p:nvPr/>
        </p:nvSpPr>
        <p:spPr>
          <a:xfrm>
            <a:off x="4755229" y="2526698"/>
            <a:ext cx="213473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UX &amp;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시스템 구축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06D0C3-A475-4E76-A8E8-E176AEE5645B}"/>
              </a:ext>
            </a:extLst>
          </p:cNvPr>
          <p:cNvSpPr/>
          <p:nvPr/>
        </p:nvSpPr>
        <p:spPr>
          <a:xfrm>
            <a:off x="7481505" y="2522305"/>
            <a:ext cx="65392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06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86322-E0DE-48E5-AEB1-F96B01E4338A}"/>
              </a:ext>
            </a:extLst>
          </p:cNvPr>
          <p:cNvSpPr/>
          <p:nvPr/>
        </p:nvSpPr>
        <p:spPr>
          <a:xfrm>
            <a:off x="7912978" y="3089252"/>
            <a:ext cx="2565944" cy="1916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서비스 목표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시나리오 정의 및 혜택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단계별 개발 프로세스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3914B9-69E3-431E-B44B-E63861460223}"/>
              </a:ext>
            </a:extLst>
          </p:cNvPr>
          <p:cNvSpPr/>
          <p:nvPr/>
        </p:nvSpPr>
        <p:spPr>
          <a:xfrm>
            <a:off x="7942247" y="2513068"/>
            <a:ext cx="259753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AI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기능 기획 및 개발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008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8D1D2-B22B-7F53-3E23-4184AA61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1494B4-74E6-C122-EFD3-DB7113892483}"/>
              </a:ext>
            </a:extLst>
          </p:cNvPr>
          <p:cNvSpPr/>
          <p:nvPr/>
        </p:nvSpPr>
        <p:spPr>
          <a:xfrm>
            <a:off x="283619" y="6030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개선 전략 </a:t>
            </a:r>
            <a:b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주요 범위 및 세부 목표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534192-719A-2D3A-2246-D7874F2F529C}"/>
              </a:ext>
            </a:extLst>
          </p:cNvPr>
          <p:cNvSpPr/>
          <p:nvPr/>
        </p:nvSpPr>
        <p:spPr>
          <a:xfrm>
            <a:off x="283620" y="88900"/>
            <a:ext cx="197881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04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리뉴얼 전략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0FBE81-FE7B-6FBA-1E94-100981ED04E3}"/>
              </a:ext>
            </a:extLst>
          </p:cNvPr>
          <p:cNvSpPr/>
          <p:nvPr/>
        </p:nvSpPr>
        <p:spPr>
          <a:xfrm>
            <a:off x="4451932" y="484764"/>
            <a:ext cx="7363168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웹사이트 개선은 신뢰감 있는 디자인과 명확한 상품 정보 제공을 기반으로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고객의 투자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목적에 맞는 콘텐츠 중심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UX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구축해야 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검색엔진최적화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/AI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 최적화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투자 인사이트 콘텐츠 제공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간편 가입 유도와 리드 수집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뉴스레터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상담예약 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으로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전환율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제고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필요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DDA77-284B-5E6D-F4E3-519FBE10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A605F8-206F-4CB0-BE3D-EC0D59D27816}"/>
              </a:ext>
            </a:extLst>
          </p:cNvPr>
          <p:cNvGrpSpPr/>
          <p:nvPr/>
        </p:nvGrpSpPr>
        <p:grpSpPr>
          <a:xfrm>
            <a:off x="442913" y="1887852"/>
            <a:ext cx="11269661" cy="4764710"/>
            <a:chOff x="878970" y="1703126"/>
            <a:chExt cx="10496355" cy="476471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AA59CF2-146C-A17C-296D-19A0470B37E5}"/>
                </a:ext>
              </a:extLst>
            </p:cNvPr>
            <p:cNvGrpSpPr/>
            <p:nvPr/>
          </p:nvGrpSpPr>
          <p:grpSpPr>
            <a:xfrm>
              <a:off x="3765070" y="5375766"/>
              <a:ext cx="5052766" cy="224765"/>
              <a:chOff x="3717787" y="5676414"/>
              <a:chExt cx="5052766" cy="273377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03C17A57-22AA-1CF6-1BB9-E8D03840E5D7}"/>
                  </a:ext>
                </a:extLst>
              </p:cNvPr>
              <p:cNvCxnSpPr/>
              <p:nvPr/>
            </p:nvCxnSpPr>
            <p:spPr>
              <a:xfrm>
                <a:off x="3717787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FBC7F11B-E7D6-DDE5-9BE0-24038D9B63D2}"/>
                  </a:ext>
                </a:extLst>
              </p:cNvPr>
              <p:cNvCxnSpPr/>
              <p:nvPr/>
            </p:nvCxnSpPr>
            <p:spPr>
              <a:xfrm>
                <a:off x="4177129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1C5EAE67-D365-D5AD-F437-55668BBF1BC0}"/>
                  </a:ext>
                </a:extLst>
              </p:cNvPr>
              <p:cNvCxnSpPr/>
              <p:nvPr/>
            </p:nvCxnSpPr>
            <p:spPr>
              <a:xfrm>
                <a:off x="4636471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90828ADE-43C8-DDD6-AE5A-AC665E087854}"/>
                  </a:ext>
                </a:extLst>
              </p:cNvPr>
              <p:cNvCxnSpPr/>
              <p:nvPr/>
            </p:nvCxnSpPr>
            <p:spPr>
              <a:xfrm>
                <a:off x="5095813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4D900832-58A6-D0ED-58E0-9D157B1B8E75}"/>
                  </a:ext>
                </a:extLst>
              </p:cNvPr>
              <p:cNvCxnSpPr/>
              <p:nvPr/>
            </p:nvCxnSpPr>
            <p:spPr>
              <a:xfrm>
                <a:off x="5555155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3E6FDF0F-2ACB-9C54-F296-CDD20D108764}"/>
                  </a:ext>
                </a:extLst>
              </p:cNvPr>
              <p:cNvCxnSpPr/>
              <p:nvPr/>
            </p:nvCxnSpPr>
            <p:spPr>
              <a:xfrm>
                <a:off x="6014497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E3A09C2C-F960-7701-E6A4-CEDEA78BCB20}"/>
                  </a:ext>
                </a:extLst>
              </p:cNvPr>
              <p:cNvCxnSpPr/>
              <p:nvPr/>
            </p:nvCxnSpPr>
            <p:spPr>
              <a:xfrm>
                <a:off x="6473839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48770F2C-37BA-766D-4762-5179647FA7E0}"/>
                  </a:ext>
                </a:extLst>
              </p:cNvPr>
              <p:cNvCxnSpPr/>
              <p:nvPr/>
            </p:nvCxnSpPr>
            <p:spPr>
              <a:xfrm>
                <a:off x="6933181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4DC2A9C5-43CB-26E4-AA83-2726D7DF793B}"/>
                  </a:ext>
                </a:extLst>
              </p:cNvPr>
              <p:cNvCxnSpPr/>
              <p:nvPr/>
            </p:nvCxnSpPr>
            <p:spPr>
              <a:xfrm>
                <a:off x="7392523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536A1F82-68CA-3EF1-6F63-3C62F38B92DD}"/>
                  </a:ext>
                </a:extLst>
              </p:cNvPr>
              <p:cNvCxnSpPr/>
              <p:nvPr/>
            </p:nvCxnSpPr>
            <p:spPr>
              <a:xfrm>
                <a:off x="7851865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FA2CD5EB-4F1A-50E4-E05E-43ACB83E0525}"/>
                  </a:ext>
                </a:extLst>
              </p:cNvPr>
              <p:cNvCxnSpPr/>
              <p:nvPr/>
            </p:nvCxnSpPr>
            <p:spPr>
              <a:xfrm>
                <a:off x="8311207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FAE35CC5-2809-A574-9E22-899B67B7BC0F}"/>
                  </a:ext>
                </a:extLst>
              </p:cNvPr>
              <p:cNvCxnSpPr/>
              <p:nvPr/>
            </p:nvCxnSpPr>
            <p:spPr>
              <a:xfrm>
                <a:off x="8770553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CC9418D4-48E7-3300-AE91-395322883B15}"/>
                </a:ext>
              </a:extLst>
            </p:cNvPr>
            <p:cNvSpPr/>
            <p:nvPr/>
          </p:nvSpPr>
          <p:spPr>
            <a:xfrm>
              <a:off x="878971" y="1703126"/>
              <a:ext cx="3424391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1. </a:t>
              </a:r>
              <a:r>
                <a:rPr lang="ko-KR" altLang="en-US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고객 유입 확대</a:t>
              </a:r>
              <a:endParaRPr lang="en-US" altLang="ko-KR" sz="16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FC6037FC-118A-A3CC-29E5-1E5907436092}"/>
                </a:ext>
              </a:extLst>
            </p:cNvPr>
            <p:cNvSpPr/>
            <p:nvPr/>
          </p:nvSpPr>
          <p:spPr>
            <a:xfrm>
              <a:off x="878971" y="2073100"/>
              <a:ext cx="3424391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자연 검색과 </a:t>
              </a:r>
              <a:r>
                <a: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검색에 최적화된 콘텐츠 및</a:t>
              </a:r>
              <a:b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 구조 설계로 신규 방문자 유입 강화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B35DB74-D395-BB52-2373-2F73F6C8AABA}"/>
                </a:ext>
              </a:extLst>
            </p:cNvPr>
            <p:cNvSpPr/>
            <p:nvPr/>
          </p:nvSpPr>
          <p:spPr>
            <a:xfrm>
              <a:off x="878971" y="2702762"/>
              <a:ext cx="3407397" cy="93245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콘텐츠형 페이지 신설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(ex. Q&amp;A,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카드뉴스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SEO/AIO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기반 제목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메타 키워드 전략 수립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 유입 성과 측정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(GA)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지표 설계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 대비 문장형 콘텐츠 업데이트 계획 수립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5D65D49B-4196-016B-5505-27ECCC2E5EA9}"/>
                </a:ext>
              </a:extLst>
            </p:cNvPr>
            <p:cNvSpPr/>
            <p:nvPr/>
          </p:nvSpPr>
          <p:spPr>
            <a:xfrm>
              <a:off x="7967928" y="1703126"/>
              <a:ext cx="3407397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3. </a:t>
              </a:r>
              <a:r>
                <a:rPr lang="ko-KR" altLang="en-US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효율적 고객 관리 및 운영 </a:t>
              </a:r>
              <a:endParaRPr lang="en-US" altLang="ko-KR" sz="16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942546F-9A31-AEBA-227D-070C985315C1}"/>
                </a:ext>
              </a:extLst>
            </p:cNvPr>
            <p:cNvSpPr/>
            <p:nvPr/>
          </p:nvSpPr>
          <p:spPr>
            <a:xfrm>
              <a:off x="7967928" y="2073100"/>
              <a:ext cx="3407395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관리자 시스템 고도화를 통해 고객 데이터를</a:t>
              </a:r>
              <a:b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 마케팅  전략에 실질 활용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51AAB63-86B9-EC1C-CD20-2BC3BB0E3B51}"/>
                </a:ext>
              </a:extLst>
            </p:cNvPr>
            <p:cNvSpPr/>
            <p:nvPr/>
          </p:nvSpPr>
          <p:spPr>
            <a:xfrm>
              <a:off x="7967928" y="2702762"/>
              <a:ext cx="3407397" cy="93245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 행동 데이터 대시보드 구축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성향별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콘텐츠 반응 분석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CTA </a:t>
              </a: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클릭률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추적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 세그먼트별 리포트 자동화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8914750-00A2-C075-68BA-3613780880BC}"/>
                </a:ext>
              </a:extLst>
            </p:cNvPr>
            <p:cNvSpPr/>
            <p:nvPr/>
          </p:nvSpPr>
          <p:spPr>
            <a:xfrm>
              <a:off x="4431946" y="1703126"/>
              <a:ext cx="3407397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2. </a:t>
              </a:r>
              <a:r>
                <a:rPr lang="ko-KR" altLang="en-US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고객 중심의 서비스 강화</a:t>
              </a:r>
              <a:endParaRPr lang="en-US" altLang="ko-KR" sz="16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5EAA420-3A6C-DA93-3DC3-A72F217A620C}"/>
                </a:ext>
              </a:extLst>
            </p:cNvPr>
            <p:cNvSpPr/>
            <p:nvPr/>
          </p:nvSpPr>
          <p:spPr>
            <a:xfrm>
              <a:off x="4431946" y="2073100"/>
              <a:ext cx="3407397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ETF/</a:t>
              </a: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펀드 정보 통합으로 이용자의 </a:t>
              </a:r>
              <a:b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  정보 접근성과 비교 분석 편의성 제공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918D5EEC-865B-F2A6-1310-113FABFA8AA2}"/>
                </a:ext>
              </a:extLst>
            </p:cNvPr>
            <p:cNvSpPr/>
            <p:nvPr/>
          </p:nvSpPr>
          <p:spPr>
            <a:xfrm>
              <a:off x="4431946" y="2702762"/>
              <a:ext cx="3407397" cy="93245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 비교 기능 추가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투자 목적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테마 별 정보제공 설계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 통합 검색 강화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편드 상세페이지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/UI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표준화 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8AB1AAB-5AAE-4533-AD4A-644ADB91924B}"/>
                </a:ext>
              </a:extLst>
            </p:cNvPr>
            <p:cNvSpPr/>
            <p:nvPr/>
          </p:nvSpPr>
          <p:spPr>
            <a:xfrm>
              <a:off x="878970" y="5843820"/>
              <a:ext cx="10496353" cy="624016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458C76-51E2-82B8-0774-80AB2C7F5FF5}"/>
                </a:ext>
              </a:extLst>
            </p:cNvPr>
            <p:cNvSpPr txBox="1"/>
            <p:nvPr/>
          </p:nvSpPr>
          <p:spPr>
            <a:xfrm>
              <a:off x="878971" y="5930953"/>
              <a:ext cx="10496352" cy="417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“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고객 경험 개선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(AI 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투자 에이전트 플랫폼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)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을 목표로 차별화된 투자 상품 선택을 제공하는 웹사이트 구현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”</a:t>
              </a:r>
              <a:endPara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4275A82-8BDE-4890-96F8-3114C271A144}"/>
                </a:ext>
              </a:extLst>
            </p:cNvPr>
            <p:cNvSpPr/>
            <p:nvPr/>
          </p:nvSpPr>
          <p:spPr>
            <a:xfrm>
              <a:off x="891285" y="3719116"/>
              <a:ext cx="3407397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기반 문장형 검색 도입으로 탐색 시간 단축 및 </a:t>
              </a:r>
              <a:b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 콘텐츠 소비 증가 유도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4737DCE-8355-4CEA-A04E-EF5157AB7D4C}"/>
                </a:ext>
              </a:extLst>
            </p:cNvPr>
            <p:cNvSpPr/>
            <p:nvPr/>
          </p:nvSpPr>
          <p:spPr>
            <a:xfrm>
              <a:off x="4431946" y="3719116"/>
              <a:ext cx="3407397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고객의  상황에</a:t>
              </a:r>
              <a:r>
                <a: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맞는 </a:t>
              </a:r>
              <a:br>
                <a: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상품간 상호 연결 구조 강화 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427B3A2-81A4-4166-A2B7-34D1E77D6AD8}"/>
                </a:ext>
              </a:extLst>
            </p:cNvPr>
            <p:cNvSpPr/>
            <p:nvPr/>
          </p:nvSpPr>
          <p:spPr>
            <a:xfrm>
              <a:off x="7967928" y="3700961"/>
              <a:ext cx="3407395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로그인 기반 개인화 정보 제공으로 </a:t>
              </a:r>
              <a:endPara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 참여와 소통 유도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6292941-68D7-409E-A5B6-4C0D852246ED}"/>
                </a:ext>
              </a:extLst>
            </p:cNvPr>
            <p:cNvSpPr/>
            <p:nvPr/>
          </p:nvSpPr>
          <p:spPr>
            <a:xfrm>
              <a:off x="906982" y="4353468"/>
              <a:ext cx="3407397" cy="910707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자연어 질의 응답형 검색 박스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UI/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주요 질문 예시 제공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FAQ DB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구축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 정확도 향상 위한 메타데이터 체계 개선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 로그 기반 추천 콘텐츠 고도화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4BCCF95-DDD4-407A-AD68-B5BBAB8321ED}"/>
                </a:ext>
              </a:extLst>
            </p:cNvPr>
            <p:cNvSpPr/>
            <p:nvPr/>
          </p:nvSpPr>
          <p:spPr>
            <a:xfrm>
              <a:off x="4431945" y="4351874"/>
              <a:ext cx="3407397" cy="910707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시나리오 기반 추천 시스템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가족 단위 포트폴리오 구조 연결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 전환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UX/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 강화 </a:t>
              </a:r>
              <a:b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주기적 </a:t>
              </a: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리벨런싱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제안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다른 추천상품 소개 및 미리 보기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)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8749E4-60CF-4936-9F87-B7054694913E}"/>
                </a:ext>
              </a:extLst>
            </p:cNvPr>
            <p:cNvSpPr/>
            <p:nvPr/>
          </p:nvSpPr>
          <p:spPr>
            <a:xfrm>
              <a:off x="7967928" y="4347083"/>
              <a:ext cx="3407397" cy="910707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관심상품 저장 기능</a:t>
              </a:r>
              <a:endParaRPr lang="en-US" altLang="ko-KR" sz="11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투자성향 기반 콘텐츠 추천</a:t>
              </a:r>
              <a:r>
                <a:rPr lang="en-US" altLang="ko-KR" sz="11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/</a:t>
              </a:r>
              <a:r>
                <a:rPr lang="ko-KR" altLang="en-US" sz="11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최근 조회 콘텐츠 이어보기</a:t>
              </a:r>
              <a:endParaRPr lang="en-US" altLang="ko-KR" sz="11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회원 세분화 전략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751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8D1D2-B22B-7F53-3E23-4184AA61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1494B4-74E6-C122-EFD3-DB7113892483}"/>
              </a:ext>
            </a:extLst>
          </p:cNvPr>
          <p:cNvSpPr/>
          <p:nvPr/>
        </p:nvSpPr>
        <p:spPr>
          <a:xfrm>
            <a:off x="283619" y="6030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콘텐츠 개선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신뢰와 데이터를 기반으로 콘텐츠 최적화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DDA77-284B-5E6D-F4E3-519FBE10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4F8F69A-8079-4430-946A-5B7CC0771B0F}"/>
              </a:ext>
            </a:extLst>
          </p:cNvPr>
          <p:cNvSpPr/>
          <p:nvPr/>
        </p:nvSpPr>
        <p:spPr>
          <a:xfrm>
            <a:off x="436019" y="1626086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A972479-DC41-41DE-8901-1C422D711AF3}"/>
              </a:ext>
            </a:extLst>
          </p:cNvPr>
          <p:cNvSpPr/>
          <p:nvPr/>
        </p:nvSpPr>
        <p:spPr>
          <a:xfrm>
            <a:off x="965200" y="5419113"/>
            <a:ext cx="10261600" cy="99408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C44866-57DB-4794-87B0-D7B1842744AB}"/>
              </a:ext>
            </a:extLst>
          </p:cNvPr>
          <p:cNvSpPr/>
          <p:nvPr/>
        </p:nvSpPr>
        <p:spPr>
          <a:xfrm>
            <a:off x="1186768" y="5268252"/>
            <a:ext cx="1504950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콘텐츠 개선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50E2E6-55DF-4661-8881-8C29C370D139}"/>
              </a:ext>
            </a:extLst>
          </p:cNvPr>
          <p:cNvSpPr/>
          <p:nvPr/>
        </p:nvSpPr>
        <p:spPr>
          <a:xfrm>
            <a:off x="1129310" y="1971521"/>
            <a:ext cx="30085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SEO/AIO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기반 콘텐츠 최적화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5EA324-1535-45BA-A8C5-C9306BCCEF7C}"/>
              </a:ext>
            </a:extLst>
          </p:cNvPr>
          <p:cNvSpPr/>
          <p:nvPr/>
        </p:nvSpPr>
        <p:spPr>
          <a:xfrm>
            <a:off x="1129310" y="2585514"/>
            <a:ext cx="3237242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키워드 기반 블로그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뉴스룸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리포트 코너 구축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“ETF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 방법”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“2025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세금 혜택 펀드”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등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메타태그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제목 구조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이미지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ALT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등 기술적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SEO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구성 완료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내부 링크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&amp;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관련 콘텐츠 구조화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atinLnBrk="0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→ 체류시간 증가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FAQ,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가이드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용어사전 등 ‘질문 기반 콘텐츠’ 확보로 검색 유입 극대화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CE1391-D1F1-4BE4-A0E7-BA6F10AEAA67}"/>
              </a:ext>
            </a:extLst>
          </p:cNvPr>
          <p:cNvSpPr/>
          <p:nvPr/>
        </p:nvSpPr>
        <p:spPr>
          <a:xfrm>
            <a:off x="8306174" y="1980399"/>
            <a:ext cx="291174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여정에 따른 콘텐츠 배치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308ACF-4D93-41C9-8A08-46575A16A8B4}"/>
              </a:ext>
            </a:extLst>
          </p:cNvPr>
          <p:cNvSpPr/>
          <p:nvPr/>
        </p:nvSpPr>
        <p:spPr>
          <a:xfrm>
            <a:off x="8298798" y="2580318"/>
            <a:ext cx="2763893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인지 단계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트렌드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이슈 요약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가벼운 리포트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(SEO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중심 블로그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고려 단계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펀드 비교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고객사례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투자자 인터뷰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영상 콘텐츠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전환 단계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1:1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문의 유도 콘텐츠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세제 혜택 설명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간편 가입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UX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758782-F6A4-49A6-9614-347E8C936823}"/>
              </a:ext>
            </a:extLst>
          </p:cNvPr>
          <p:cNvSpPr/>
          <p:nvPr/>
        </p:nvSpPr>
        <p:spPr>
          <a:xfrm>
            <a:off x="4740295" y="1962643"/>
            <a:ext cx="30756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시의성 있는 콘텐츠 제공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48323F-A678-4781-8E3B-79EFA2DB5A43}"/>
              </a:ext>
            </a:extLst>
          </p:cNvPr>
          <p:cNvSpPr/>
          <p:nvPr/>
        </p:nvSpPr>
        <p:spPr>
          <a:xfrm>
            <a:off x="4726918" y="2593612"/>
            <a:ext cx="3338676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국내외 주요 경제 이벤트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정책에 맞춘 타이밍 콘텐츠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예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“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연준의 기준금리 인하 시 투자 전략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가지”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분기별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월별 투자 인사이트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atinLnBrk="0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→ 최신 이슈 기반 콘텐츠 생성  시스템 구축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뉴스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 분석 콘텐츠 결합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해석 구조로 콘텐츠 신뢰도 강화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알림 기반 콘텐츠 발행 시스템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atinLnBrk="0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   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예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리포트 알림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뉴스레터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브리핑 요약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07476E-0DFC-42C5-8E4A-8CEEA0ED4CB4}"/>
              </a:ext>
            </a:extLst>
          </p:cNvPr>
          <p:cNvSpPr/>
          <p:nvPr/>
        </p:nvSpPr>
        <p:spPr>
          <a:xfrm>
            <a:off x="1884803" y="5695596"/>
            <a:ext cx="845250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잠재 투자자들이 검색을 통해 신뢰할 수 있는 자산운용사 브랜드와 콘텐츠를 확인하고 </a:t>
            </a:r>
            <a:b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유용한 콘텐츠에 머물며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자연스럽게 서비스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상품 관심으로 전환되도록 유도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90AA72-70D0-4E41-911D-46952EE014F6}"/>
              </a:ext>
            </a:extLst>
          </p:cNvPr>
          <p:cNvSpPr/>
          <p:nvPr/>
        </p:nvSpPr>
        <p:spPr>
          <a:xfrm>
            <a:off x="283620" y="88900"/>
            <a:ext cx="197881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04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리뉴얼 전략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724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6015C73-54AA-4E2D-895C-B6DD462B4C0E}"/>
              </a:ext>
            </a:extLst>
          </p:cNvPr>
          <p:cNvSpPr/>
          <p:nvPr/>
        </p:nvSpPr>
        <p:spPr>
          <a:xfrm>
            <a:off x="436019" y="2050473"/>
            <a:ext cx="11276556" cy="440932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BE1FF6-398D-4705-AE75-DB708C7C08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23" y="6098597"/>
            <a:ext cx="1216796" cy="10241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A151044-E23B-4A03-B4D0-9CA33C6C0F9F}"/>
              </a:ext>
            </a:extLst>
          </p:cNvPr>
          <p:cNvSpPr txBox="1">
            <a:spLocks/>
          </p:cNvSpPr>
          <p:nvPr/>
        </p:nvSpPr>
        <p:spPr>
          <a:xfrm>
            <a:off x="383710" y="1045763"/>
            <a:ext cx="10818838" cy="14262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“</a:t>
            </a:r>
            <a:r>
              <a:rPr kumimoji="0" lang="ko-KR" altLang="en-US" sz="3200" b="0" i="0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움직이는 </a:t>
            </a:r>
            <a:r>
              <a:rPr kumimoji="0" lang="ko-KR" altLang="en-US" sz="3200" b="0" i="0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과녁을</a:t>
            </a:r>
            <a:r>
              <a:rPr kumimoji="0" lang="ko-KR" altLang="en-US" sz="3200" b="0" i="0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 어떻게 맞출 것인가</a:t>
            </a:r>
            <a:r>
              <a:rPr kumimoji="0" lang="en-US" altLang="ko-KR" sz="3200" b="0" i="0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?”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하루가 다르게 변화하는 시장에서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고객에게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‘정확히 명중하는’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커뮤니케이션을 제공하려면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, </a:t>
            </a: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변화의 속도에 맞춰 우리 역시 끊임없이 움직여야 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.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인터넷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모바일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·AI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기술의 고도화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데이터 분석 기반 서비스의 확산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, </a:t>
            </a: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그리고 정보를 적극적으로 탐색하는 스마트 투자자의 등장은 자산운용사의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디지털 채널에 대한 기대 수준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을 한층 높여 놓았습니다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.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</a:b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이러한 환경 변화 속에서 기존의 정보 나열 중심 홈페이지로는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더 이상 고객의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UX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요구나 비즈니스 전략을 충족시키기 어렵습니다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.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따라서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KB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자산운용은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‘데이터 기반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·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모바일 퍼스트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·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개인화서비스’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핵심으로 하는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새로운 디지털 플랫폼으로 홈페이지를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재정의해야 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8BAE60-31C9-4CFD-A055-9C7313534528}"/>
              </a:ext>
            </a:extLst>
          </p:cNvPr>
          <p:cNvSpPr/>
          <p:nvPr/>
        </p:nvSpPr>
        <p:spPr>
          <a:xfrm>
            <a:off x="283620" y="88900"/>
            <a:ext cx="8517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050" dirty="0">
                <a:solidFill>
                  <a:srgbClr val="FFC000">
                    <a:lumMod val="50000"/>
                  </a:srgbClr>
                </a:solidFill>
                <a:latin typeface="프리젠테이션 8 ExtraBold" pitchFamily="2" charset="-127"/>
                <a:ea typeface="프리젠테이션 8 ExtraBold" pitchFamily="2" charset="-127"/>
              </a:rPr>
              <a:t>Prolog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866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8D1D2-B22B-7F53-3E23-4184AA61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1494B4-74E6-C122-EFD3-DB7113892483}"/>
              </a:ext>
            </a:extLst>
          </p:cNvPr>
          <p:cNvSpPr/>
          <p:nvPr/>
        </p:nvSpPr>
        <p:spPr>
          <a:xfrm>
            <a:off x="283619" y="6030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개인화 서비스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기술 활용을 통한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개인화 서비스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DDA77-284B-5E6D-F4E3-519FBE10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4F8F69A-8079-4430-946A-5B7CC0771B0F}"/>
              </a:ext>
            </a:extLst>
          </p:cNvPr>
          <p:cNvSpPr/>
          <p:nvPr/>
        </p:nvSpPr>
        <p:spPr>
          <a:xfrm>
            <a:off x="436019" y="1626086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A972479-DC41-41DE-8901-1C422D711AF3}"/>
              </a:ext>
            </a:extLst>
          </p:cNvPr>
          <p:cNvSpPr/>
          <p:nvPr/>
        </p:nvSpPr>
        <p:spPr>
          <a:xfrm>
            <a:off x="965200" y="5419113"/>
            <a:ext cx="10261600" cy="99408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C44866-57DB-4794-87B0-D7B1842744AB}"/>
              </a:ext>
            </a:extLst>
          </p:cNvPr>
          <p:cNvSpPr/>
          <p:nvPr/>
        </p:nvSpPr>
        <p:spPr>
          <a:xfrm>
            <a:off x="1186768" y="5268252"/>
            <a:ext cx="1504950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개인화 서비스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50E2E6-55DF-4661-8881-8C29C370D139}"/>
              </a:ext>
            </a:extLst>
          </p:cNvPr>
          <p:cNvSpPr/>
          <p:nvPr/>
        </p:nvSpPr>
        <p:spPr>
          <a:xfrm>
            <a:off x="1129309" y="1952845"/>
            <a:ext cx="278690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자연어 기반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상담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5EA324-1535-45BA-A8C5-C9306BCCEF7C}"/>
              </a:ext>
            </a:extLst>
          </p:cNvPr>
          <p:cNvSpPr/>
          <p:nvPr/>
        </p:nvSpPr>
        <p:spPr>
          <a:xfrm>
            <a:off x="1129309" y="2589732"/>
            <a:ext cx="3075619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사용자가 질문하듯 입력하면 투자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관련 정보를 자연어로 응답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상품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리포트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용어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 전략 등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복합 정보에 대한 대화형 응대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고객의 투자 성향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이전 질문 등을 반영한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연속적 맥락 대응 가능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CE1391-D1F1-4BE4-A0E7-BA6F10AEAA67}"/>
              </a:ext>
            </a:extLst>
          </p:cNvPr>
          <p:cNvSpPr/>
          <p:nvPr/>
        </p:nvSpPr>
        <p:spPr>
          <a:xfrm>
            <a:off x="8185746" y="1952845"/>
            <a:ext cx="317498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사용자의 관심 별 리포트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큐레이션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308ACF-4D93-41C9-8A08-46575A16A8B4}"/>
              </a:ext>
            </a:extLst>
          </p:cNvPr>
          <p:cNvSpPr/>
          <p:nvPr/>
        </p:nvSpPr>
        <p:spPr>
          <a:xfrm>
            <a:off x="8224189" y="2569289"/>
            <a:ext cx="3002611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사용자의 검색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열람 이력과 투자 관심사 분석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최신 리서치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마켓 인사이트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종목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테마 리포트 맞춤 제공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푸시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메일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마이페이지를 통한 ‘읽을 이유가 생기는’ 콘텐츠 제안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758782-F6A4-49A6-9614-347E8C936823}"/>
              </a:ext>
            </a:extLst>
          </p:cNvPr>
          <p:cNvSpPr/>
          <p:nvPr/>
        </p:nvSpPr>
        <p:spPr>
          <a:xfrm>
            <a:off x="4518987" y="1952845"/>
            <a:ext cx="278690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기반 개인화 마이페이지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48323F-A678-4781-8E3B-79EFA2DB5A43}"/>
              </a:ext>
            </a:extLst>
          </p:cNvPr>
          <p:cNvSpPr/>
          <p:nvPr/>
        </p:nvSpPr>
        <p:spPr>
          <a:xfrm>
            <a:off x="4492939" y="2552287"/>
            <a:ext cx="3075619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사용자의 포트폴리오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투자이력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관심자산 등을 실시간 반영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자산 현황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수익률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리스크 요인 등을 직관적으로 시각화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개인별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리마인더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리밸런싱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제안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 목표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달성률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추적 기능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07476E-0DFC-42C5-8E4A-8CEEA0ED4CB4}"/>
              </a:ext>
            </a:extLst>
          </p:cNvPr>
          <p:cNvSpPr/>
          <p:nvPr/>
        </p:nvSpPr>
        <p:spPr>
          <a:xfrm>
            <a:off x="1884804" y="5704832"/>
            <a:ext cx="844145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기반 검색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상담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개인 맞춤 마이페이지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관심 기반 리포트 </a:t>
            </a: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큐레이션을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통해 사용자가 원하는 정보를 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직관적이고 능동적으로 경험할 수 있는 개인화 금융 서비스를 제공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AE9AD7-060C-4B16-97EF-FC2606FDCF08}"/>
              </a:ext>
            </a:extLst>
          </p:cNvPr>
          <p:cNvSpPr/>
          <p:nvPr/>
        </p:nvSpPr>
        <p:spPr>
          <a:xfrm>
            <a:off x="283620" y="88900"/>
            <a:ext cx="197881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04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리뉴얼 전략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552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8D1D2-B22B-7F53-3E23-4184AA61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1494B4-74E6-C122-EFD3-DB7113892483}"/>
              </a:ext>
            </a:extLst>
          </p:cNvPr>
          <p:cNvSpPr/>
          <p:nvPr/>
        </p:nvSpPr>
        <p:spPr>
          <a:xfrm>
            <a:off x="283619" y="6030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시스템 개발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효율적인 운영을 위한 시스템 개발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DDA77-284B-5E6D-F4E3-519FBE10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4F8F69A-8079-4430-946A-5B7CC0771B0F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A972479-DC41-41DE-8901-1C422D711AF3}"/>
              </a:ext>
            </a:extLst>
          </p:cNvPr>
          <p:cNvSpPr/>
          <p:nvPr/>
        </p:nvSpPr>
        <p:spPr>
          <a:xfrm>
            <a:off x="965200" y="5419113"/>
            <a:ext cx="10261600" cy="99408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C44866-57DB-4794-87B0-D7B1842744AB}"/>
              </a:ext>
            </a:extLst>
          </p:cNvPr>
          <p:cNvSpPr/>
          <p:nvPr/>
        </p:nvSpPr>
        <p:spPr>
          <a:xfrm>
            <a:off x="1186768" y="5268252"/>
            <a:ext cx="1504950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시스템 개발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50E2E6-55DF-4661-8881-8C29C370D139}"/>
              </a:ext>
            </a:extLst>
          </p:cNvPr>
          <p:cNvSpPr/>
          <p:nvPr/>
        </p:nvSpPr>
        <p:spPr>
          <a:xfrm>
            <a:off x="1129310" y="1953919"/>
            <a:ext cx="297163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 업데이트 및 관리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5EA324-1535-45BA-A8C5-C9306BCCEF7C}"/>
              </a:ext>
            </a:extLst>
          </p:cNvPr>
          <p:cNvSpPr/>
          <p:nvPr/>
        </p:nvSpPr>
        <p:spPr>
          <a:xfrm>
            <a:off x="1129310" y="2579062"/>
            <a:ext cx="2971636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관리자 페이지에서 리포트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뉴스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공지 등 콘텐츠를 손쉽게 등록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수정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카테고리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키워드 기반 콘텐츠 분류 및 검색 기능 강화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발행일 자동화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 예약 기능 등을 통한 효율적인 운영 가능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 열람 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조회율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기반으로 자동 추천 콘텐츠 구성 연계 가능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CE1391-D1F1-4BE4-A0E7-BA6F10AEAA67}"/>
              </a:ext>
            </a:extLst>
          </p:cNvPr>
          <p:cNvSpPr/>
          <p:nvPr/>
        </p:nvSpPr>
        <p:spPr>
          <a:xfrm>
            <a:off x="8315053" y="1953919"/>
            <a:ext cx="266698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소셜 로그인 활용 고객 관리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308ACF-4D93-41C9-8A08-46575A16A8B4}"/>
              </a:ext>
            </a:extLst>
          </p:cNvPr>
          <p:cNvSpPr/>
          <p:nvPr/>
        </p:nvSpPr>
        <p:spPr>
          <a:xfrm>
            <a:off x="8298798" y="2564985"/>
            <a:ext cx="2763893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카카오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네이버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구글 등 소셜 계정 연동으로 간편한 회원가입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로그인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로그인 기반 관심사 저장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최근 열람 콘텐츠 이력 등 개인화 강화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비로그인 사용자와 로그인 사용자 행동 비교 분석 가능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리드 수집 및 고객 세분화 마케팅 자동화 연결 가능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758782-F6A4-49A6-9614-347E8C936823}"/>
              </a:ext>
            </a:extLst>
          </p:cNvPr>
          <p:cNvSpPr/>
          <p:nvPr/>
        </p:nvSpPr>
        <p:spPr>
          <a:xfrm>
            <a:off x="4562765" y="1953919"/>
            <a:ext cx="323503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행동 데이터 분석 지원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48323F-A678-4781-8E3B-79EFA2DB5A43}"/>
              </a:ext>
            </a:extLst>
          </p:cNvPr>
          <p:cNvSpPr/>
          <p:nvPr/>
        </p:nvSpPr>
        <p:spPr>
          <a:xfrm>
            <a:off x="4492938" y="2594882"/>
            <a:ext cx="2971637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방문자 유입 경로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페이지 체류 시간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클릭 패턴 등 실시간 수집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관심 종목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리포트 열람 이력 기반 고객 선호도 분석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기반으로 투자 관심도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전환 가능성 예측 및 개인화 콘텐츠 제공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대시보드 형태의 관리자 분석 도구 제공 → 운영 인사이트 확보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07476E-0DFC-42C5-8E4A-8CEEA0ED4CB4}"/>
              </a:ext>
            </a:extLst>
          </p:cNvPr>
          <p:cNvSpPr/>
          <p:nvPr/>
        </p:nvSpPr>
        <p:spPr>
          <a:xfrm>
            <a:off x="1884803" y="5732540"/>
            <a:ext cx="845250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콘텐츠를 효율적으로 업데이트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관리하고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행동 데이터를 분석해 맞춤형 서비스를 제공하며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소셜 로그인을 통한 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간편한 고객 관리로 운영 효율성과 사용자 경험을 강화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EC0821-93A0-489A-85AB-E8AD41F1F6E6}"/>
              </a:ext>
            </a:extLst>
          </p:cNvPr>
          <p:cNvSpPr/>
          <p:nvPr/>
        </p:nvSpPr>
        <p:spPr>
          <a:xfrm>
            <a:off x="283620" y="88900"/>
            <a:ext cx="197881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04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리뉴얼 전략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621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7DB6F-14A2-8F6F-24A3-AF6BD5AE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895858-48D1-89D7-8A5C-990909D2E86C}"/>
              </a:ext>
            </a:extLst>
          </p:cNvPr>
          <p:cNvSpPr/>
          <p:nvPr/>
        </p:nvSpPr>
        <p:spPr>
          <a:xfrm>
            <a:off x="-1524" y="0"/>
            <a:ext cx="12192000" cy="6858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4ED28-4607-A042-69A7-225340AEC12B}"/>
              </a:ext>
            </a:extLst>
          </p:cNvPr>
          <p:cNvSpPr/>
          <p:nvPr/>
        </p:nvSpPr>
        <p:spPr>
          <a:xfrm>
            <a:off x="4091989" y="2277853"/>
            <a:ext cx="400802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데이터와 사람</a:t>
            </a:r>
            <a:r>
              <a:rPr lang="en-US" altLang="ko-KR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브랜드와 경험이 하나로 연결되는 신뢰 </a:t>
            </a:r>
            <a:endParaRPr lang="en-US" altLang="ko-KR" sz="14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27B706-E18A-1044-4AA2-017AAAE8D887}"/>
              </a:ext>
            </a:extLst>
          </p:cNvPr>
          <p:cNvSpPr/>
          <p:nvPr/>
        </p:nvSpPr>
        <p:spPr>
          <a:xfrm>
            <a:off x="2940491" y="3541412"/>
            <a:ext cx="6369425" cy="745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KB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는 데이터로 말하고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사람의 언어로 신뢰를 쌓습니다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투자라는 영역은 숫자와 논리로 설득되지만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진짜 신뢰는 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이해되는 경험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에서 완성됩니다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우리는 복잡한 금융정보를 명료하게 해석하고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그 데이터를 사용자의 여정 속에 자연스럽게 연결합니다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A26889-C4F9-79C2-7AB1-FCEC34A04FC9}"/>
              </a:ext>
            </a:extLst>
          </p:cNvPr>
          <p:cNvSpPr/>
          <p:nvPr/>
        </p:nvSpPr>
        <p:spPr>
          <a:xfrm>
            <a:off x="2976003" y="2779939"/>
            <a:ext cx="623999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Connected Confidence.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B88D0A4-A3D8-6FFC-2AF0-0690BB721B2D}"/>
              </a:ext>
            </a:extLst>
          </p:cNvPr>
          <p:cNvSpPr/>
          <p:nvPr/>
        </p:nvSpPr>
        <p:spPr>
          <a:xfrm>
            <a:off x="5458691" y="1875090"/>
            <a:ext cx="1283854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디자인 전략 및 컨셉</a:t>
            </a:r>
            <a:endParaRPr lang="en-US" altLang="ko-KR" sz="1000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2A6C6B-116C-9DC8-0BFA-91F8C6D67902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03C6095-6B09-26CE-9592-BABF5FDFB306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43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F643F-E2A5-6C72-E325-8A4FA20E7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68D3156-D4E9-956D-0EC6-0E41F3EB9297}"/>
              </a:ext>
            </a:extLst>
          </p:cNvPr>
          <p:cNvSpPr/>
          <p:nvPr/>
        </p:nvSpPr>
        <p:spPr>
          <a:xfrm>
            <a:off x="0" y="0"/>
            <a:ext cx="12192000" cy="348533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C67A1A-6FA9-DAC9-C4A8-24D5080654C2}"/>
              </a:ext>
            </a:extLst>
          </p:cNvPr>
          <p:cNvSpPr/>
          <p:nvPr/>
        </p:nvSpPr>
        <p:spPr>
          <a:xfrm>
            <a:off x="570524" y="4723732"/>
            <a:ext cx="322539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Readable Design.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5F8112-E45C-AF89-513F-27B7F96BC841}"/>
              </a:ext>
            </a:extLst>
          </p:cNvPr>
          <p:cNvSpPr/>
          <p:nvPr/>
        </p:nvSpPr>
        <p:spPr>
          <a:xfrm>
            <a:off x="582254" y="5185397"/>
            <a:ext cx="281071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보이는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디자인이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읽히는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2D1CD2-66DB-C67F-8AE7-E6F9FC71171C}"/>
              </a:ext>
            </a:extLst>
          </p:cNvPr>
          <p:cNvSpPr/>
          <p:nvPr/>
        </p:nvSpPr>
        <p:spPr>
          <a:xfrm>
            <a:off x="8720253" y="5185397"/>
            <a:ext cx="310027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 관리가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유기적으로 통합된 관리시스템 구현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ABCE5F-B88D-602E-877E-33299F529BEE}"/>
              </a:ext>
            </a:extLst>
          </p:cNvPr>
          <p:cNvSpPr/>
          <p:nvPr/>
        </p:nvSpPr>
        <p:spPr>
          <a:xfrm>
            <a:off x="4382675" y="5212031"/>
            <a:ext cx="364640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고객의 눈높이에서 이해하기 쉽게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정리 및 선별된 호감 콘텐츠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F2C79-A03E-9842-755C-032838F662DA}"/>
              </a:ext>
            </a:extLst>
          </p:cNvPr>
          <p:cNvSpPr txBox="1"/>
          <p:nvPr/>
        </p:nvSpPr>
        <p:spPr>
          <a:xfrm>
            <a:off x="4364919" y="4723732"/>
            <a:ext cx="3271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D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esirable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 Contents.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F57E3-2821-8502-F0DC-6A865E035894}"/>
              </a:ext>
            </a:extLst>
          </p:cNvPr>
          <p:cNvSpPr txBox="1"/>
          <p:nvPr/>
        </p:nvSpPr>
        <p:spPr>
          <a:xfrm>
            <a:off x="8708528" y="4723732"/>
            <a:ext cx="3749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Connected Dev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.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A8D49D-3627-8428-2A45-E694A481EF2B}"/>
              </a:ext>
            </a:extLst>
          </p:cNvPr>
          <p:cNvSpPr/>
          <p:nvPr/>
        </p:nvSpPr>
        <p:spPr>
          <a:xfrm>
            <a:off x="283620" y="991554"/>
            <a:ext cx="8517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5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A6E952-52BF-2523-7411-4D51AC8C3FB9}"/>
              </a:ext>
            </a:extLst>
          </p:cNvPr>
          <p:cNvSpPr/>
          <p:nvPr/>
        </p:nvSpPr>
        <p:spPr>
          <a:xfrm>
            <a:off x="3212518" y="1248328"/>
            <a:ext cx="5766965" cy="1054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Proactive UX </a:t>
            </a:r>
            <a:r>
              <a:rPr lang="en-US" altLang="ko-KR" sz="4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for Confidence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F08FA3-F2B7-C8C6-CC80-AB6EA8B577FD}"/>
              </a:ext>
            </a:extLst>
          </p:cNvPr>
          <p:cNvSpPr/>
          <p:nvPr/>
        </p:nvSpPr>
        <p:spPr>
          <a:xfrm>
            <a:off x="3458267" y="2302450"/>
            <a:ext cx="527546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정보가 고객에게 먼저 다가와 신뢰와 확신으로 이어지는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UX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경험 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EFE5DB7-2942-092B-CBEF-303012B29E05}"/>
              </a:ext>
            </a:extLst>
          </p:cNvPr>
          <p:cNvSpPr/>
          <p:nvPr/>
        </p:nvSpPr>
        <p:spPr>
          <a:xfrm>
            <a:off x="582255" y="4333875"/>
            <a:ext cx="650503" cy="277988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Design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5410B-9933-EFC5-33A0-2DC13AFC1575}"/>
              </a:ext>
            </a:extLst>
          </p:cNvPr>
          <p:cNvSpPr/>
          <p:nvPr/>
        </p:nvSpPr>
        <p:spPr>
          <a:xfrm>
            <a:off x="8760278" y="4333875"/>
            <a:ext cx="964747" cy="277988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Development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43CED97-EABD-17C2-148B-20ABA1AD0929}"/>
              </a:ext>
            </a:extLst>
          </p:cNvPr>
          <p:cNvSpPr/>
          <p:nvPr/>
        </p:nvSpPr>
        <p:spPr>
          <a:xfrm>
            <a:off x="4364919" y="4333875"/>
            <a:ext cx="721315" cy="277988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Contents</a:t>
            </a: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1256861-A91A-F77A-A77F-6FF4FED622B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53BE8A-6951-480C-9857-FC05234DE121}"/>
              </a:ext>
            </a:extLst>
          </p:cNvPr>
          <p:cNvSpPr/>
          <p:nvPr/>
        </p:nvSpPr>
        <p:spPr>
          <a:xfrm>
            <a:off x="582254" y="5897784"/>
            <a:ext cx="217870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수많은 정보와 데이터를 선별 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BF6506-82DA-4FCA-BDB3-B8315B1D5D27}"/>
              </a:ext>
            </a:extLst>
          </p:cNvPr>
          <p:cNvCxnSpPr>
            <a:cxnSpLocks/>
          </p:cNvCxnSpPr>
          <p:nvPr/>
        </p:nvCxnSpPr>
        <p:spPr>
          <a:xfrm>
            <a:off x="2760955" y="6148506"/>
            <a:ext cx="1500327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96CDAB-C97D-4809-804A-69F1EBB71CD1}"/>
              </a:ext>
            </a:extLst>
          </p:cNvPr>
          <p:cNvSpPr/>
          <p:nvPr/>
        </p:nvSpPr>
        <p:spPr>
          <a:xfrm>
            <a:off x="4458447" y="5871088"/>
            <a:ext cx="364640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쉽게 해석하고 이해할 수 있도록 구조화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1199459-FE28-4CC6-AC19-70D4994A58F6}"/>
              </a:ext>
            </a:extLst>
          </p:cNvPr>
          <p:cNvCxnSpPr>
            <a:cxnSpLocks/>
          </p:cNvCxnSpPr>
          <p:nvPr/>
        </p:nvCxnSpPr>
        <p:spPr>
          <a:xfrm>
            <a:off x="7354683" y="6121810"/>
            <a:ext cx="1274412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E7A48C-F7CB-4D4D-85F9-36D809EC403D}"/>
              </a:ext>
            </a:extLst>
          </p:cNvPr>
          <p:cNvSpPr/>
          <p:nvPr/>
        </p:nvSpPr>
        <p:spPr>
          <a:xfrm>
            <a:off x="8855010" y="5854807"/>
            <a:ext cx="364640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구매 및 피드백을 통한 관계 형성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71ED62-7A2F-4D70-AC4C-C07B734D1477}"/>
              </a:ext>
            </a:extLst>
          </p:cNvPr>
          <p:cNvSpPr/>
          <p:nvPr/>
        </p:nvSpPr>
        <p:spPr>
          <a:xfrm>
            <a:off x="5458691" y="628178"/>
            <a:ext cx="1283854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디자인 전략 및 컨셉</a:t>
            </a:r>
            <a:endParaRPr lang="en-US" altLang="ko-KR" sz="1000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4FB0C5-0D3C-4116-B392-99805C279F7F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0658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2788-3603-5A0D-99D3-EF53DF115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42">
            <a:extLst>
              <a:ext uri="{FF2B5EF4-FFF2-40B4-BE49-F238E27FC236}">
                <a16:creationId xmlns:a16="http://schemas.microsoft.com/office/drawing/2014/main" id="{9948630C-762E-5C16-7114-2BDF94D407B6}"/>
              </a:ext>
            </a:extLst>
          </p:cNvPr>
          <p:cNvSpPr/>
          <p:nvPr/>
        </p:nvSpPr>
        <p:spPr>
          <a:xfrm>
            <a:off x="432685" y="6158388"/>
            <a:ext cx="11279890" cy="50008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8DD5CD-C289-9A6E-09FA-953DBDBB617D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디자인시스템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Brand Identity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CBC4B6-C653-D64C-9570-0312DAFEE834}"/>
              </a:ext>
            </a:extLst>
          </p:cNvPr>
          <p:cNvSpPr/>
          <p:nvPr/>
        </p:nvSpPr>
        <p:spPr>
          <a:xfrm>
            <a:off x="6643278" y="489065"/>
            <a:ext cx="5156296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일관된 사용자 경험과 차별화된 브랜드 이미지를 구축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하기 위해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브랜드가 지향하는 신뢰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책임의 가치를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UX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전반에 체계적으로 반영하여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‘KB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자산운용 다움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’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의 브랜드 경험을 제공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8CF2CF4-F9A2-35F9-9282-7173DD475BD2}"/>
              </a:ext>
            </a:extLst>
          </p:cNvPr>
          <p:cNvSpPr/>
          <p:nvPr/>
        </p:nvSpPr>
        <p:spPr>
          <a:xfrm>
            <a:off x="4850731" y="1721596"/>
            <a:ext cx="1245269" cy="310082"/>
          </a:xfrm>
          <a:prstGeom prst="roundRect">
            <a:avLst/>
          </a:prstGeom>
          <a:solidFill>
            <a:srgbClr val="8488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Mission</a:t>
            </a:r>
          </a:p>
        </p:txBody>
      </p:sp>
      <p:sp>
        <p:nvSpPr>
          <p:cNvPr id="13" name="사각형: 둥근 모서리 68">
            <a:extLst>
              <a:ext uri="{FF2B5EF4-FFF2-40B4-BE49-F238E27FC236}">
                <a16:creationId xmlns:a16="http://schemas.microsoft.com/office/drawing/2014/main" id="{6D8E8524-B3CE-375B-83C9-EEFFED620D8F}"/>
              </a:ext>
            </a:extLst>
          </p:cNvPr>
          <p:cNvSpPr/>
          <p:nvPr/>
        </p:nvSpPr>
        <p:spPr>
          <a:xfrm>
            <a:off x="576846" y="3553009"/>
            <a:ext cx="1726006" cy="569770"/>
          </a:xfrm>
          <a:prstGeom prst="roundRect">
            <a:avLst>
              <a:gd name="adj" fmla="val 14341"/>
            </a:avLst>
          </a:prstGeom>
          <a:noFill/>
          <a:ln w="190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5" name="사각형: 둥근 모서리 68">
            <a:extLst>
              <a:ext uri="{FF2B5EF4-FFF2-40B4-BE49-F238E27FC236}">
                <a16:creationId xmlns:a16="http://schemas.microsoft.com/office/drawing/2014/main" id="{5C979F69-F652-D9CE-65A1-3134209930A1}"/>
              </a:ext>
            </a:extLst>
          </p:cNvPr>
          <p:cNvSpPr/>
          <p:nvPr/>
        </p:nvSpPr>
        <p:spPr>
          <a:xfrm>
            <a:off x="2625262" y="1721596"/>
            <a:ext cx="1726006" cy="569770"/>
          </a:xfrm>
          <a:prstGeom prst="roundRect">
            <a:avLst>
              <a:gd name="adj" fmla="val 14341"/>
            </a:avLst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BD7182BE-CDFF-18F9-78BF-B7FC5FC09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74" y="3724323"/>
            <a:ext cx="1401517" cy="2270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49E527-7D9D-74EA-3AB0-11304310E2D4}"/>
              </a:ext>
            </a:extLst>
          </p:cNvPr>
          <p:cNvSpPr/>
          <p:nvPr/>
        </p:nvSpPr>
        <p:spPr>
          <a:xfrm>
            <a:off x="2869397" y="3190931"/>
            <a:ext cx="2799658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국민은행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증권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손해보험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국민카드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자산운용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캐피탈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라이프생명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저축은행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부동산신탁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인베스트먼트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 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데이타시스템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pic>
        <p:nvPicPr>
          <p:cNvPr id="22" name="그림 21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FD6448-FBA0-A5A9-7455-32EBA36AB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40" y="3596345"/>
            <a:ext cx="750415" cy="19783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2CD3D6-EFF7-656B-C722-C2F866C871E0}"/>
              </a:ext>
            </a:extLst>
          </p:cNvPr>
          <p:cNvSpPr/>
          <p:nvPr/>
        </p:nvSpPr>
        <p:spPr>
          <a:xfrm>
            <a:off x="4812213" y="2275794"/>
            <a:ext cx="2443172" cy="77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세상을 바꾸는 금융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b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고객의 행복과 더 나은 세상을 </a:t>
            </a:r>
            <a:b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만들어 갑니다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변화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밝음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확산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긍정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성장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사회적가치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24" name="사각형: 둥근 모서리 67">
            <a:extLst>
              <a:ext uri="{FF2B5EF4-FFF2-40B4-BE49-F238E27FC236}">
                <a16:creationId xmlns:a16="http://schemas.microsoft.com/office/drawing/2014/main" id="{81FBA49F-DC4D-4C36-69DC-69A666CD1696}"/>
              </a:ext>
            </a:extLst>
          </p:cNvPr>
          <p:cNvSpPr/>
          <p:nvPr/>
        </p:nvSpPr>
        <p:spPr>
          <a:xfrm>
            <a:off x="4850731" y="3283696"/>
            <a:ext cx="1245269" cy="310082"/>
          </a:xfrm>
          <a:prstGeom prst="roundRect">
            <a:avLst/>
          </a:prstGeom>
          <a:solidFill>
            <a:srgbClr val="8488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Vision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29D67-C8CF-0554-8E5A-536114DF213D}"/>
              </a:ext>
            </a:extLst>
          </p:cNvPr>
          <p:cNvSpPr/>
          <p:nvPr/>
        </p:nvSpPr>
        <p:spPr>
          <a:xfrm>
            <a:off x="4812213" y="3793134"/>
            <a:ext cx="2443172" cy="77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최고의 인재와 담대한 혁신으로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가장 신뢰받는 평생금융파트너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신뢰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리딩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미래지향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#FirstMover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9" name="사각형: 둥근 모서리 67">
            <a:extLst>
              <a:ext uri="{FF2B5EF4-FFF2-40B4-BE49-F238E27FC236}">
                <a16:creationId xmlns:a16="http://schemas.microsoft.com/office/drawing/2014/main" id="{11EC2410-65B3-149C-072F-FF85453CE09F}"/>
              </a:ext>
            </a:extLst>
          </p:cNvPr>
          <p:cNvSpPr/>
          <p:nvPr/>
        </p:nvSpPr>
        <p:spPr>
          <a:xfrm>
            <a:off x="4850731" y="4826214"/>
            <a:ext cx="1245269" cy="310082"/>
          </a:xfrm>
          <a:prstGeom prst="roundRect">
            <a:avLst/>
          </a:prstGeom>
          <a:solidFill>
            <a:srgbClr val="8488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Core Value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5D1696-D7A8-7923-675B-7431793BBC9E}"/>
              </a:ext>
            </a:extLst>
          </p:cNvPr>
          <p:cNvSpPr/>
          <p:nvPr/>
        </p:nvSpPr>
        <p:spPr>
          <a:xfrm>
            <a:off x="4812213" y="5297290"/>
            <a:ext cx="2540816" cy="77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고객중심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전문성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혁신주도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신뢰정직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동반성장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투명성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전문성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정직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정밀함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532DDA-173D-154F-140D-04F4723F8269}"/>
              </a:ext>
            </a:extLst>
          </p:cNvPr>
          <p:cNvSpPr/>
          <p:nvPr/>
        </p:nvSpPr>
        <p:spPr>
          <a:xfrm>
            <a:off x="6963477" y="2376455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금융을통해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 세상을 이어주는 역할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 신뢰기반의 가치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5BB993-BA0A-087D-6A6E-CED40C9D6F6A}"/>
              </a:ext>
            </a:extLst>
          </p:cNvPr>
          <p:cNvSpPr/>
          <p:nvPr/>
        </p:nvSpPr>
        <p:spPr>
          <a:xfrm>
            <a:off x="6963477" y="3938555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지속적인 연결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9AC552-90F4-DC7C-16E1-C8B55F51827B}"/>
              </a:ext>
            </a:extLst>
          </p:cNvPr>
          <p:cNvSpPr/>
          <p:nvPr/>
        </p:nvSpPr>
        <p:spPr>
          <a:xfrm>
            <a:off x="6963477" y="5353589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신뢰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 고객과 연결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”</a:t>
            </a:r>
          </a:p>
        </p:txBody>
      </p:sp>
      <p:pic>
        <p:nvPicPr>
          <p:cNvPr id="52" name="그림 51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55FCE2-9BA7-30D3-6A9E-B246781A1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347" y="1892909"/>
            <a:ext cx="1174622" cy="250427"/>
          </a:xfrm>
          <a:prstGeom prst="rect">
            <a:avLst/>
          </a:prstGeom>
        </p:spPr>
      </p:pic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814B2553-7175-1E07-134B-988991B2F246}"/>
              </a:ext>
            </a:extLst>
          </p:cNvPr>
          <p:cNvCxnSpPr>
            <a:cxnSpLocks/>
          </p:cNvCxnSpPr>
          <p:nvPr/>
        </p:nvCxnSpPr>
        <p:spPr>
          <a:xfrm>
            <a:off x="2348831" y="3837894"/>
            <a:ext cx="2089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DCC086FF-261E-D360-B8BF-5D938579100F}"/>
              </a:ext>
            </a:extLst>
          </p:cNvPr>
          <p:cNvCxnSpPr>
            <a:cxnSpLocks/>
          </p:cNvCxnSpPr>
          <p:nvPr/>
        </p:nvCxnSpPr>
        <p:spPr>
          <a:xfrm>
            <a:off x="4495131" y="2031678"/>
            <a:ext cx="2089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6884B16-ED4A-6B5B-E7E8-5EE75DCBBD7D}"/>
              </a:ext>
            </a:extLst>
          </p:cNvPr>
          <p:cNvSpPr/>
          <p:nvPr/>
        </p:nvSpPr>
        <p:spPr>
          <a:xfrm>
            <a:off x="9202316" y="4493802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Confidence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신뢰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F265E0A-C232-528F-982E-01D359F83A98}"/>
              </a:ext>
            </a:extLst>
          </p:cNvPr>
          <p:cNvSpPr/>
          <p:nvPr/>
        </p:nvSpPr>
        <p:spPr>
          <a:xfrm>
            <a:off x="441921" y="6230156"/>
            <a:ext cx="11236253" cy="328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연결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콘텐츠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여정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브랜드경험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사용자의도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을 통해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신뢰를 만드는 금융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”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544A270-1DEA-3B4D-DD80-EB3090FC151B}"/>
              </a:ext>
            </a:extLst>
          </p:cNvPr>
          <p:cNvCxnSpPr>
            <a:cxnSpLocks/>
          </p:cNvCxnSpPr>
          <p:nvPr/>
        </p:nvCxnSpPr>
        <p:spPr>
          <a:xfrm>
            <a:off x="6096000" y="3441470"/>
            <a:ext cx="25273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ACF274-7E05-B335-20A0-B6F9B0267546}"/>
              </a:ext>
            </a:extLst>
          </p:cNvPr>
          <p:cNvCxnSpPr>
            <a:cxnSpLocks/>
          </p:cNvCxnSpPr>
          <p:nvPr/>
        </p:nvCxnSpPr>
        <p:spPr>
          <a:xfrm>
            <a:off x="6096000" y="1892909"/>
            <a:ext cx="25273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962EEC4-0CA5-DC47-327C-2288C7FFE369}"/>
              </a:ext>
            </a:extLst>
          </p:cNvPr>
          <p:cNvCxnSpPr>
            <a:cxnSpLocks/>
          </p:cNvCxnSpPr>
          <p:nvPr/>
        </p:nvCxnSpPr>
        <p:spPr>
          <a:xfrm>
            <a:off x="6096000" y="4975535"/>
            <a:ext cx="25273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3">
            <a:extLst>
              <a:ext uri="{FF2B5EF4-FFF2-40B4-BE49-F238E27FC236}">
                <a16:creationId xmlns:a16="http://schemas.microsoft.com/office/drawing/2014/main" id="{8FFF058F-4514-294D-4359-CFAD2D6781BB}"/>
              </a:ext>
            </a:extLst>
          </p:cNvPr>
          <p:cNvSpPr/>
          <p:nvPr/>
        </p:nvSpPr>
        <p:spPr>
          <a:xfrm>
            <a:off x="8912298" y="1759396"/>
            <a:ext cx="2799658" cy="2142132"/>
          </a:xfrm>
          <a:prstGeom prst="roundRect">
            <a:avLst>
              <a:gd name="adj" fmla="val 2863"/>
            </a:avLst>
          </a:prstGeom>
          <a:solidFill>
            <a:srgbClr val="8C73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/>
                <a:ea typeface="프리젠테이션 4 Regular"/>
                <a:cs typeface="+mn-cs"/>
              </a:rPr>
              <a:t>Confidence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신뢰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102" name="사각형: 둥근 모서리 3">
            <a:extLst>
              <a:ext uri="{FF2B5EF4-FFF2-40B4-BE49-F238E27FC236}">
                <a16:creationId xmlns:a16="http://schemas.microsoft.com/office/drawing/2014/main" id="{746715AB-5CB6-07EF-A224-5D1BDE50613F}"/>
              </a:ext>
            </a:extLst>
          </p:cNvPr>
          <p:cNvSpPr/>
          <p:nvPr/>
        </p:nvSpPr>
        <p:spPr>
          <a:xfrm>
            <a:off x="8903420" y="3926249"/>
            <a:ext cx="2799658" cy="2142133"/>
          </a:xfrm>
          <a:prstGeom prst="roundRect">
            <a:avLst>
              <a:gd name="adj" fmla="val 2863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8 ExtraBold"/>
                <a:ea typeface="프리젠테이션 4 Regular"/>
                <a:cs typeface="+mn-cs"/>
              </a:rPr>
              <a:t>Connected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연결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6CA85890-AB05-3A54-CB58-F847368E012F}"/>
              </a:ext>
            </a:extLst>
          </p:cNvPr>
          <p:cNvCxnSpPr>
            <a:cxnSpLocks/>
          </p:cNvCxnSpPr>
          <p:nvPr/>
        </p:nvCxnSpPr>
        <p:spPr>
          <a:xfrm>
            <a:off x="2797701" y="2446777"/>
            <a:ext cx="0" cy="301036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B2D62E-DDC3-4875-88AC-AE3473ED7223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CAD38C7-624A-4CF1-80DA-3E9D11B663D1}"/>
              </a:ext>
            </a:extLst>
          </p:cNvPr>
          <p:cNvSpPr/>
          <p:nvPr/>
        </p:nvSpPr>
        <p:spPr>
          <a:xfrm>
            <a:off x="554185" y="5996986"/>
            <a:ext cx="1188615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브랜드 아이덴티티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BECDD44-03C4-43EB-B172-4CF587E0CC0F}"/>
              </a:ext>
            </a:extLst>
          </p:cNvPr>
          <p:cNvSpPr/>
          <p:nvPr/>
        </p:nvSpPr>
        <p:spPr>
          <a:xfrm>
            <a:off x="350158" y="1249917"/>
            <a:ext cx="1569129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Brand Hierarchy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E7BE62DA-F8DA-4261-BB54-1B01AC3FA7B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296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43A88-9D8B-821C-398A-A8BF75DB1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8381C6C-2249-D114-B85F-DEFC7CB12F23}"/>
              </a:ext>
            </a:extLst>
          </p:cNvPr>
          <p:cNvSpPr/>
          <p:nvPr/>
        </p:nvSpPr>
        <p:spPr>
          <a:xfrm>
            <a:off x="5173983" y="483064"/>
            <a:ext cx="6619407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금융 경험은 복잡한 정보를 단순히 나열하는 방식에서 벗어나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사용자의 맥락과 이용 흐름에 따라 자연스럽게 이어지는 형태로 변화함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데이터는 가독성 높은 구조로 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재정비되고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각 행동 단위마다 필요한 정보가 연결되는 사용자 경험으로 구성됨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26B339B-8014-F8EC-2957-8B280998D7D0}"/>
              </a:ext>
            </a:extLst>
          </p:cNvPr>
          <p:cNvSpPr/>
          <p:nvPr/>
        </p:nvSpPr>
        <p:spPr>
          <a:xfrm>
            <a:off x="9220788" y="4299843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Confidence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신뢰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889986-0AAF-DAB3-BE8B-3CA88045FF3B}"/>
              </a:ext>
            </a:extLst>
          </p:cNvPr>
          <p:cNvSpPr/>
          <p:nvPr/>
        </p:nvSpPr>
        <p:spPr>
          <a:xfrm>
            <a:off x="321732" y="1958898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트렌드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90D1D8E9-4CAE-3600-AE2D-400D3B586574}"/>
              </a:ext>
            </a:extLst>
          </p:cNvPr>
          <p:cNvCxnSpPr>
            <a:cxnSpLocks/>
          </p:cNvCxnSpPr>
          <p:nvPr/>
        </p:nvCxnSpPr>
        <p:spPr>
          <a:xfrm>
            <a:off x="410865" y="1934141"/>
            <a:ext cx="85104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49">
            <a:extLst>
              <a:ext uri="{FF2B5EF4-FFF2-40B4-BE49-F238E27FC236}">
                <a16:creationId xmlns:a16="http://schemas.microsoft.com/office/drawing/2014/main" id="{27C29079-CE78-4722-0E40-40CB713ED799}"/>
              </a:ext>
            </a:extLst>
          </p:cNvPr>
          <p:cNvSpPr/>
          <p:nvPr/>
        </p:nvSpPr>
        <p:spPr>
          <a:xfrm>
            <a:off x="1428040" y="1893069"/>
            <a:ext cx="2399694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AI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기반 개인화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/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맞춤형 금융경험</a:t>
            </a:r>
          </a:p>
        </p:txBody>
      </p:sp>
      <p:sp>
        <p:nvSpPr>
          <p:cNvPr id="5" name="사각형: 둥근 모서리 50">
            <a:extLst>
              <a:ext uri="{FF2B5EF4-FFF2-40B4-BE49-F238E27FC236}">
                <a16:creationId xmlns:a16="http://schemas.microsoft.com/office/drawing/2014/main" id="{603EFC5C-8821-E144-AE14-B85902B83E7A}"/>
              </a:ext>
            </a:extLst>
          </p:cNvPr>
          <p:cNvSpPr/>
          <p:nvPr/>
        </p:nvSpPr>
        <p:spPr>
          <a:xfrm>
            <a:off x="4038923" y="1901273"/>
            <a:ext cx="2399692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대화형 인터페이스와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자연어 기반탐색</a:t>
            </a:r>
          </a:p>
        </p:txBody>
      </p:sp>
      <p:sp>
        <p:nvSpPr>
          <p:cNvPr id="10" name="사각형: 둥근 모서리 53">
            <a:extLst>
              <a:ext uri="{FF2B5EF4-FFF2-40B4-BE49-F238E27FC236}">
                <a16:creationId xmlns:a16="http://schemas.microsoft.com/office/drawing/2014/main" id="{B2B0D041-9102-C05D-DECF-B0346B2BB660}"/>
              </a:ext>
            </a:extLst>
          </p:cNvPr>
          <p:cNvSpPr/>
          <p:nvPr/>
        </p:nvSpPr>
        <p:spPr>
          <a:xfrm>
            <a:off x="6640755" y="1901273"/>
            <a:ext cx="2417792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미니멀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UI+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데이터시각화 중심의 읽히는 금융정보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1" name="사각형: 둥근 모서리 36">
            <a:extLst>
              <a:ext uri="{FF2B5EF4-FFF2-40B4-BE49-F238E27FC236}">
                <a16:creationId xmlns:a16="http://schemas.microsoft.com/office/drawing/2014/main" id="{89525334-FB21-17B7-4423-D64342EA244B}"/>
              </a:ext>
            </a:extLst>
          </p:cNvPr>
          <p:cNvSpPr/>
          <p:nvPr/>
        </p:nvSpPr>
        <p:spPr>
          <a:xfrm>
            <a:off x="9260687" y="1900550"/>
            <a:ext cx="2442593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모바일이 금융의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중심채널로 고착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2FDB8-D535-AE2E-5CBF-8E7CE835B1EB}"/>
              </a:ext>
            </a:extLst>
          </p:cNvPr>
          <p:cNvSpPr txBox="1"/>
          <p:nvPr/>
        </p:nvSpPr>
        <p:spPr>
          <a:xfrm>
            <a:off x="1424083" y="2743068"/>
            <a:ext cx="2387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사용자별 맞춤형투자정보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&amp;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인사이트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9551B-9363-83AE-F606-3F10430F2326}"/>
              </a:ext>
            </a:extLst>
          </p:cNvPr>
          <p:cNvSpPr txBox="1"/>
          <p:nvPr/>
        </p:nvSpPr>
        <p:spPr>
          <a:xfrm>
            <a:off x="4046171" y="2743068"/>
            <a:ext cx="228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금융정보 검색과 상품탐색을 말하듯 쉽게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870C9E-ADA9-7AE9-6759-8BACE15B870B}"/>
              </a:ext>
            </a:extLst>
          </p:cNvPr>
          <p:cNvSpPr txBox="1"/>
          <p:nvPr/>
        </p:nvSpPr>
        <p:spPr>
          <a:xfrm>
            <a:off x="6656147" y="2743068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복잡한 금융정보를 쉽고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읽히게 보여주는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4B44E0-3682-213D-9C41-C362D13D1A6B}"/>
              </a:ext>
            </a:extLst>
          </p:cNvPr>
          <p:cNvSpPr/>
          <p:nvPr/>
        </p:nvSpPr>
        <p:spPr>
          <a:xfrm>
            <a:off x="321732" y="3206358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요약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cxnSp>
        <p:nvCxnSpPr>
          <p:cNvPr id="18" name="직선 연결선 41">
            <a:extLst>
              <a:ext uri="{FF2B5EF4-FFF2-40B4-BE49-F238E27FC236}">
                <a16:creationId xmlns:a16="http://schemas.microsoft.com/office/drawing/2014/main" id="{6DFAF98E-0462-24B5-83F3-7E4F60DF7E23}"/>
              </a:ext>
            </a:extLst>
          </p:cNvPr>
          <p:cNvCxnSpPr>
            <a:cxnSpLocks/>
          </p:cNvCxnSpPr>
          <p:nvPr/>
        </p:nvCxnSpPr>
        <p:spPr>
          <a:xfrm>
            <a:off x="410865" y="3181601"/>
            <a:ext cx="85104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B6783411-D5F8-550A-C7DE-925AC77B34AD}"/>
              </a:ext>
            </a:extLst>
          </p:cNvPr>
          <p:cNvCxnSpPr>
            <a:cxnSpLocks/>
          </p:cNvCxnSpPr>
          <p:nvPr/>
        </p:nvCxnSpPr>
        <p:spPr>
          <a:xfrm>
            <a:off x="1464544" y="318160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41">
            <a:extLst>
              <a:ext uri="{FF2B5EF4-FFF2-40B4-BE49-F238E27FC236}">
                <a16:creationId xmlns:a16="http://schemas.microsoft.com/office/drawing/2014/main" id="{DDE2A1A4-6511-9CF5-3297-9A8B2F5E7F56}"/>
              </a:ext>
            </a:extLst>
          </p:cNvPr>
          <p:cNvCxnSpPr>
            <a:cxnSpLocks/>
          </p:cNvCxnSpPr>
          <p:nvPr/>
        </p:nvCxnSpPr>
        <p:spPr>
          <a:xfrm>
            <a:off x="4074520" y="318160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41">
            <a:extLst>
              <a:ext uri="{FF2B5EF4-FFF2-40B4-BE49-F238E27FC236}">
                <a16:creationId xmlns:a16="http://schemas.microsoft.com/office/drawing/2014/main" id="{E1E5E14F-EB24-93F8-5198-0657EF69C499}"/>
              </a:ext>
            </a:extLst>
          </p:cNvPr>
          <p:cNvCxnSpPr>
            <a:cxnSpLocks/>
          </p:cNvCxnSpPr>
          <p:nvPr/>
        </p:nvCxnSpPr>
        <p:spPr>
          <a:xfrm>
            <a:off x="6684497" y="318160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41">
            <a:extLst>
              <a:ext uri="{FF2B5EF4-FFF2-40B4-BE49-F238E27FC236}">
                <a16:creationId xmlns:a16="http://schemas.microsoft.com/office/drawing/2014/main" id="{AF07F6CC-50B8-A768-98AC-C5853BAFDDC4}"/>
              </a:ext>
            </a:extLst>
          </p:cNvPr>
          <p:cNvCxnSpPr>
            <a:cxnSpLocks/>
          </p:cNvCxnSpPr>
          <p:nvPr/>
        </p:nvCxnSpPr>
        <p:spPr>
          <a:xfrm>
            <a:off x="9330807" y="318160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82F060D-862A-F4D6-21CE-D313C13EC27B}"/>
              </a:ext>
            </a:extLst>
          </p:cNvPr>
          <p:cNvSpPr txBox="1"/>
          <p:nvPr/>
        </p:nvSpPr>
        <p:spPr>
          <a:xfrm>
            <a:off x="1424083" y="3312298"/>
            <a:ext cx="1861407" cy="1196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디지털 뱅킹은 </a:t>
            </a:r>
            <a:b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개인화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b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맥락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Contextual), </a:t>
            </a:r>
            <a:b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연결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Connected), </a:t>
            </a:r>
            <a:b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평생 뱅킹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Lifetime Banking)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을 핵심 트렌드로 제시함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7A5F43-2A28-21EF-12D9-2073DF76AEBE}"/>
              </a:ext>
            </a:extLst>
          </p:cNvPr>
          <p:cNvSpPr txBox="1"/>
          <p:nvPr/>
        </p:nvSpPr>
        <p:spPr>
          <a:xfrm>
            <a:off x="4046171" y="3312298"/>
            <a:ext cx="2558714" cy="1382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글로벌 디지털 뱅킹 리포트에서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2025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년은 인간 중심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en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Humanlike),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대화형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직관적 인터페이스가 핵심 변화라고 지적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 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국내 핀테크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은행 앱 </a:t>
            </a:r>
            <a:r>
              <a:rPr kumimoji="0" lang="en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UX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분석에서도 </a:t>
            </a:r>
            <a:b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복잡한 금융 정보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전문 용어 에서 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단순 </a:t>
            </a:r>
            <a:r>
              <a:rPr kumimoji="0" lang="en" altLang="ko-KR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UI + </a:t>
            </a:r>
            <a:r>
              <a:rPr kumimoji="0" lang="ko-KR" alt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직관 </a:t>
            </a:r>
            <a:r>
              <a:rPr kumimoji="0" lang="en" altLang="ko-KR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UI</a:t>
            </a:r>
            <a:r>
              <a:rPr kumimoji="0" lang="ko-KR" alt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로 변화 중</a:t>
            </a:r>
            <a:endParaRPr kumimoji="1" lang="ko-KR" altLang="en-US" sz="11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92885B-1EE3-AC13-7E0D-1C63047B21E8}"/>
              </a:ext>
            </a:extLst>
          </p:cNvPr>
          <p:cNvSpPr txBox="1"/>
          <p:nvPr/>
        </p:nvSpPr>
        <p:spPr>
          <a:xfrm>
            <a:off x="6656147" y="3312298"/>
            <a:ext cx="2246128" cy="637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핀테크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모바일 뱅킹 디자인 트렌드는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심플한 레이아웃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불필요한 장식 최소화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핵심 데이터 시각화 강화를 강조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8FD280-5E51-7004-E9FD-FBB589432E21}"/>
              </a:ext>
            </a:extLst>
          </p:cNvPr>
          <p:cNvSpPr txBox="1"/>
          <p:nvPr/>
        </p:nvSpPr>
        <p:spPr>
          <a:xfrm>
            <a:off x="6656147" y="4074046"/>
            <a:ext cx="2417650" cy="637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숫자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차트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지표가 많기 때문에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, 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미니멀 데이터 비주얼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명확한 정보 구조가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</a:t>
            </a:r>
            <a:r>
              <a:rPr kumimoji="0" lang="en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UX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경쟁력의 핵심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E4E189B-4D97-949E-2077-4770BCCEF631}"/>
              </a:ext>
            </a:extLst>
          </p:cNvPr>
          <p:cNvSpPr/>
          <p:nvPr/>
        </p:nvSpPr>
        <p:spPr>
          <a:xfrm>
            <a:off x="321732" y="4818388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특징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cxnSp>
        <p:nvCxnSpPr>
          <p:cNvPr id="61" name="직선 연결선 41">
            <a:extLst>
              <a:ext uri="{FF2B5EF4-FFF2-40B4-BE49-F238E27FC236}">
                <a16:creationId xmlns:a16="http://schemas.microsoft.com/office/drawing/2014/main" id="{99CD89F9-DEC2-BD89-54A5-CBC7E70AE1C6}"/>
              </a:ext>
            </a:extLst>
          </p:cNvPr>
          <p:cNvCxnSpPr>
            <a:cxnSpLocks/>
          </p:cNvCxnSpPr>
          <p:nvPr/>
        </p:nvCxnSpPr>
        <p:spPr>
          <a:xfrm>
            <a:off x="410865" y="4793631"/>
            <a:ext cx="85104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41">
            <a:extLst>
              <a:ext uri="{FF2B5EF4-FFF2-40B4-BE49-F238E27FC236}">
                <a16:creationId xmlns:a16="http://schemas.microsoft.com/office/drawing/2014/main" id="{7B881D6F-6041-2EF3-342B-978919ECAB6F}"/>
              </a:ext>
            </a:extLst>
          </p:cNvPr>
          <p:cNvCxnSpPr>
            <a:cxnSpLocks/>
          </p:cNvCxnSpPr>
          <p:nvPr/>
        </p:nvCxnSpPr>
        <p:spPr>
          <a:xfrm>
            <a:off x="1464544" y="479363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41">
            <a:extLst>
              <a:ext uri="{FF2B5EF4-FFF2-40B4-BE49-F238E27FC236}">
                <a16:creationId xmlns:a16="http://schemas.microsoft.com/office/drawing/2014/main" id="{7845EF2D-07C8-C11A-A7F6-EFCAF5FB2FAB}"/>
              </a:ext>
            </a:extLst>
          </p:cNvPr>
          <p:cNvCxnSpPr>
            <a:cxnSpLocks/>
          </p:cNvCxnSpPr>
          <p:nvPr/>
        </p:nvCxnSpPr>
        <p:spPr>
          <a:xfrm>
            <a:off x="4074520" y="479363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41">
            <a:extLst>
              <a:ext uri="{FF2B5EF4-FFF2-40B4-BE49-F238E27FC236}">
                <a16:creationId xmlns:a16="http://schemas.microsoft.com/office/drawing/2014/main" id="{134C6329-A497-9C17-91AE-035F5E21A37D}"/>
              </a:ext>
            </a:extLst>
          </p:cNvPr>
          <p:cNvCxnSpPr>
            <a:cxnSpLocks/>
          </p:cNvCxnSpPr>
          <p:nvPr/>
        </p:nvCxnSpPr>
        <p:spPr>
          <a:xfrm>
            <a:off x="6684497" y="479363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41">
            <a:extLst>
              <a:ext uri="{FF2B5EF4-FFF2-40B4-BE49-F238E27FC236}">
                <a16:creationId xmlns:a16="http://schemas.microsoft.com/office/drawing/2014/main" id="{5386F28B-BC5C-015D-6DF2-A067E41E6777}"/>
              </a:ext>
            </a:extLst>
          </p:cNvPr>
          <p:cNvCxnSpPr>
            <a:cxnSpLocks/>
          </p:cNvCxnSpPr>
          <p:nvPr/>
        </p:nvCxnSpPr>
        <p:spPr>
          <a:xfrm>
            <a:off x="9330807" y="479363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02D6623-A51C-C85E-1B4F-D1BE80CFB5D4}"/>
              </a:ext>
            </a:extLst>
          </p:cNvPr>
          <p:cNvSpPr txBox="1"/>
          <p:nvPr/>
        </p:nvSpPr>
        <p:spPr>
          <a:xfrm>
            <a:off x="1424083" y="4977596"/>
            <a:ext cx="2257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사용자의 금융 패턴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자산 구성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사용 이력 등을 바탕으로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맞춤 정보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추천 제공 </a:t>
            </a:r>
            <a:b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사용자마다 다른 ‘대시보드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상품추천’ 경험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9568C5-3A81-13DC-6DEF-4DB015B061CD}"/>
              </a:ext>
            </a:extLst>
          </p:cNvPr>
          <p:cNvSpPr txBox="1"/>
          <p:nvPr/>
        </p:nvSpPr>
        <p:spPr>
          <a:xfrm>
            <a:off x="4046171" y="4977596"/>
            <a:ext cx="24785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사용자는 “검색 → 입력 → 결과”보다 </a:t>
            </a:r>
            <a:b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</a:b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묻고 답받는 채팅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대화 형태에 익숙해짐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. </a:t>
            </a:r>
            <a:b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</a:b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금융 콘텐츠도 자연어 중심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맥락 기반 제안 증가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B658D6-5200-F599-7B86-33AB537B84FA}"/>
              </a:ext>
            </a:extLst>
          </p:cNvPr>
          <p:cNvSpPr txBox="1"/>
          <p:nvPr/>
        </p:nvSpPr>
        <p:spPr>
          <a:xfrm>
            <a:off x="6656147" y="4976335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금융 특성상 복잡한 정보는 많지만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모바일 화면에서는 필요한 정보만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보기 쉽게 제공하는 것이 핵심 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-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 시각적 군더더기 제거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+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데이터 중심 표현</a:t>
            </a:r>
          </a:p>
        </p:txBody>
      </p:sp>
      <p:sp>
        <p:nvSpPr>
          <p:cNvPr id="93" name="사각형: 둥근 모서리 96">
            <a:extLst>
              <a:ext uri="{FF2B5EF4-FFF2-40B4-BE49-F238E27FC236}">
                <a16:creationId xmlns:a16="http://schemas.microsoft.com/office/drawing/2014/main" id="{576551C9-E98C-C7AB-BB43-3525A65AC226}"/>
              </a:ext>
            </a:extLst>
          </p:cNvPr>
          <p:cNvSpPr/>
          <p:nvPr/>
        </p:nvSpPr>
        <p:spPr>
          <a:xfrm>
            <a:off x="1434395" y="5859048"/>
            <a:ext cx="2393340" cy="414754"/>
          </a:xfrm>
          <a:prstGeom prst="roundRect">
            <a:avLst/>
          </a:prstGeom>
          <a:solidFill>
            <a:srgbClr val="DEEBF7">
              <a:alpha val="6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Proactive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8 ExtraBold"/>
              <a:ea typeface="프리젠테이션 8 ExtraBold"/>
              <a:cs typeface="+mn-cs"/>
            </a:endParaRPr>
          </a:p>
        </p:txBody>
      </p:sp>
      <p:sp>
        <p:nvSpPr>
          <p:cNvPr id="94" name="사각형: 둥근 모서리 96">
            <a:extLst>
              <a:ext uri="{FF2B5EF4-FFF2-40B4-BE49-F238E27FC236}">
                <a16:creationId xmlns:a16="http://schemas.microsoft.com/office/drawing/2014/main" id="{BA39B189-DD7E-9E01-F979-D7B73F99BEBB}"/>
              </a:ext>
            </a:extLst>
          </p:cNvPr>
          <p:cNvSpPr/>
          <p:nvPr/>
        </p:nvSpPr>
        <p:spPr>
          <a:xfrm>
            <a:off x="4044372" y="5859048"/>
            <a:ext cx="2393340" cy="414754"/>
          </a:xfrm>
          <a:prstGeom prst="roundRect">
            <a:avLst/>
          </a:prstGeom>
          <a:solidFill>
            <a:srgbClr val="DEEBF7">
              <a:alpha val="6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자연어검색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/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AI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탐색</a:t>
            </a:r>
          </a:p>
        </p:txBody>
      </p:sp>
      <p:sp>
        <p:nvSpPr>
          <p:cNvPr id="95" name="사각형: 둥근 모서리 96">
            <a:extLst>
              <a:ext uri="{FF2B5EF4-FFF2-40B4-BE49-F238E27FC236}">
                <a16:creationId xmlns:a16="http://schemas.microsoft.com/office/drawing/2014/main" id="{F8C7D7D6-5EE6-67DD-4C83-BA028DD9BDE0}"/>
              </a:ext>
            </a:extLst>
          </p:cNvPr>
          <p:cNvSpPr/>
          <p:nvPr/>
        </p:nvSpPr>
        <p:spPr>
          <a:xfrm>
            <a:off x="6654349" y="5859048"/>
            <a:ext cx="2393340" cy="414754"/>
          </a:xfrm>
          <a:prstGeom prst="roundRect">
            <a:avLst/>
          </a:prstGeom>
          <a:solidFill>
            <a:srgbClr val="DEEBF7">
              <a:alpha val="6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Readable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8 ExtraBold"/>
              <a:ea typeface="프리젠테이션 8 ExtraBold"/>
              <a:cs typeface="+mn-cs"/>
            </a:endParaRPr>
          </a:p>
        </p:txBody>
      </p:sp>
      <p:sp>
        <p:nvSpPr>
          <p:cNvPr id="96" name="사각형: 둥근 모서리 96">
            <a:extLst>
              <a:ext uri="{FF2B5EF4-FFF2-40B4-BE49-F238E27FC236}">
                <a16:creationId xmlns:a16="http://schemas.microsoft.com/office/drawing/2014/main" id="{163AE371-57AE-648F-5A3E-CED2C26A0D45}"/>
              </a:ext>
            </a:extLst>
          </p:cNvPr>
          <p:cNvSpPr/>
          <p:nvPr/>
        </p:nvSpPr>
        <p:spPr>
          <a:xfrm>
            <a:off x="9282493" y="5859048"/>
            <a:ext cx="2430082" cy="414754"/>
          </a:xfrm>
          <a:prstGeom prst="roundRect">
            <a:avLst/>
          </a:prstGeom>
          <a:solidFill>
            <a:srgbClr val="DEEBF7">
              <a:alpha val="6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Mobile-First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8 ExtraBold"/>
              <a:ea typeface="프리젠테이션 8 ExtraBold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1589BF1-7FC0-57F1-C383-AEF8EEFFF1DA}"/>
              </a:ext>
            </a:extLst>
          </p:cNvPr>
          <p:cNvSpPr txBox="1"/>
          <p:nvPr/>
        </p:nvSpPr>
        <p:spPr>
          <a:xfrm>
            <a:off x="9321539" y="2706124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언제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어디서든 투자정보를 확인할 수 있는 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신뢰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투명성 기반 모바일중심 경험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6D05DE-C707-C44A-F076-89C1AFEB98C8}"/>
              </a:ext>
            </a:extLst>
          </p:cNvPr>
          <p:cNvSpPr txBox="1"/>
          <p:nvPr/>
        </p:nvSpPr>
        <p:spPr>
          <a:xfrm>
            <a:off x="9266123" y="3312298"/>
            <a:ext cx="2000869" cy="637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모바일이 금융의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1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차 채널이 되면서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, 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보안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생체인증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),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신뢰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투명성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모바일 퍼스트 </a:t>
            </a:r>
            <a:r>
              <a:rPr kumimoji="0" lang="en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UX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에 대한 요구가 급증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3BDD30-03FB-AB20-4653-3624E6D5F37B}"/>
              </a:ext>
            </a:extLst>
          </p:cNvPr>
          <p:cNvSpPr txBox="1"/>
          <p:nvPr/>
        </p:nvSpPr>
        <p:spPr>
          <a:xfrm>
            <a:off x="9334884" y="4976335"/>
            <a:ext cx="2535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모바일 환경 최적화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반응형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적응형 </a:t>
            </a: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UI,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디바이스 간 일관된 경험이 필수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특히 공시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기준일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리스크 정보를 숨기지 않고 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명확히 보여주는 </a:t>
            </a: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UI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에 대한 기대가 커지고 있음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FAE2C39-43E0-469C-B02F-8882AC682257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디자인시스템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Trend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510CD9-3981-492D-B373-D88ADCB4B733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5404B3D-AFC4-476A-B479-AFF015027747}"/>
              </a:ext>
            </a:extLst>
          </p:cNvPr>
          <p:cNvSpPr/>
          <p:nvPr/>
        </p:nvSpPr>
        <p:spPr>
          <a:xfrm>
            <a:off x="350158" y="1249917"/>
            <a:ext cx="293533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모바일 뱅킹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핀테크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금융의 공통적인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4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가지 방향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6" name="슬라이드 번호 개체 틀 1">
            <a:extLst>
              <a:ext uri="{FF2B5EF4-FFF2-40B4-BE49-F238E27FC236}">
                <a16:creationId xmlns:a16="http://schemas.microsoft.com/office/drawing/2014/main" id="{1A28BA46-6048-46E6-B9E9-BE3E59F6BC4B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162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3C0101-99BC-4ED6-8A02-5AE16E87C25C}"/>
              </a:ext>
            </a:extLst>
          </p:cNvPr>
          <p:cNvSpPr/>
          <p:nvPr/>
        </p:nvSpPr>
        <p:spPr>
          <a:xfrm>
            <a:off x="371475" y="1841481"/>
            <a:ext cx="11341100" cy="4927619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9D169-A325-4DC1-A607-40020EE37534}"/>
              </a:ext>
            </a:extLst>
          </p:cNvPr>
          <p:cNvSpPr txBox="1"/>
          <p:nvPr/>
        </p:nvSpPr>
        <p:spPr>
          <a:xfrm>
            <a:off x="196937" y="2649152"/>
            <a:ext cx="3636412" cy="1645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복잡한 금융 데이터를 한눈에 읽히도록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구조화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단순화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의미전달에 중점을 둡니다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읽기힘든 정보를 이해하기 쉽게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  <a:ea typeface="프리젠테이션 4 Regular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데이터시각화를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통해 사용자의 이해를 돕고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  <a:ea typeface="프리젠테이션 4 Regular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시각적 부담을 줄입니다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금융 초보자도 데이터가 읽히는 경험을 할수있게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E77DE6B-32BC-4E4D-BA32-0DE5F9FE72FA}"/>
              </a:ext>
            </a:extLst>
          </p:cNvPr>
          <p:cNvCxnSpPr>
            <a:cxnSpLocks/>
          </p:cNvCxnSpPr>
          <p:nvPr/>
        </p:nvCxnSpPr>
        <p:spPr>
          <a:xfrm>
            <a:off x="3902277" y="1847272"/>
            <a:ext cx="0" cy="4921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FF44980-4F8A-4E71-9FE4-EFD1180DFBF2}"/>
              </a:ext>
            </a:extLst>
          </p:cNvPr>
          <p:cNvCxnSpPr>
            <a:cxnSpLocks/>
          </p:cNvCxnSpPr>
          <p:nvPr/>
        </p:nvCxnSpPr>
        <p:spPr>
          <a:xfrm>
            <a:off x="914400" y="2608298"/>
            <a:ext cx="107040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9C7321-7A9E-4B52-B5FC-B51DA991EEC8}"/>
              </a:ext>
            </a:extLst>
          </p:cNvPr>
          <p:cNvSpPr txBox="1"/>
          <p:nvPr/>
        </p:nvSpPr>
        <p:spPr>
          <a:xfrm>
            <a:off x="10350869" y="2039322"/>
            <a:ext cx="130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카드중심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22E1A9-6857-4184-96A2-3E60E7050985}"/>
              </a:ext>
            </a:extLst>
          </p:cNvPr>
          <p:cNvSpPr txBox="1"/>
          <p:nvPr/>
        </p:nvSpPr>
        <p:spPr>
          <a:xfrm>
            <a:off x="4282783" y="1981260"/>
            <a:ext cx="35195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여백중심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아이콘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의미보조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326309-E4DA-4FAD-8806-76E980FCF843}"/>
              </a:ext>
            </a:extLst>
          </p:cNvPr>
          <p:cNvSpPr txBox="1"/>
          <p:nvPr/>
        </p:nvSpPr>
        <p:spPr>
          <a:xfrm>
            <a:off x="2553490" y="2017296"/>
            <a:ext cx="143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데이터</a:t>
            </a:r>
            <a:r>
              <a:rPr lang="en-US" altLang="ko-KR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시각화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45E681-829F-4BA4-8D91-A53745B5F005}"/>
              </a:ext>
            </a:extLst>
          </p:cNvPr>
          <p:cNvSpPr txBox="1"/>
          <p:nvPr/>
        </p:nvSpPr>
        <p:spPr>
          <a:xfrm>
            <a:off x="3932235" y="2772162"/>
            <a:ext cx="3870099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복잡한 개념은 아이콘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라벨로 즉시 의미 파악 가능하게 하며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심플한 일러스트를 활용해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무엇을 말하는지를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직관적으로 전달합니다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여백 있는 화이트공간은 핵심 정보만 또렷하게 보이도록 구조화 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시각적 복잡도를 낮추면서도 의미</a:t>
            </a:r>
            <a:r>
              <a:rPr kumimoji="0" lang="en-US" altLang="ko-KR" sz="16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·</a:t>
            </a:r>
            <a:r>
              <a:rPr kumimoji="0" lang="ko-KR" alt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맥락</a:t>
            </a:r>
            <a:r>
              <a:rPr kumimoji="0" lang="en-US" altLang="ko-KR" sz="16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·</a:t>
            </a:r>
            <a:r>
              <a:rPr kumimoji="0" lang="ko-KR" alt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가독성을 강화</a:t>
            </a:r>
            <a:endParaRPr kumimoji="0" lang="en-US" altLang="ko-KR" sz="1600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CD9E8-7EF3-4FFA-8B92-0285F917F798}"/>
              </a:ext>
            </a:extLst>
          </p:cNvPr>
          <p:cNvSpPr txBox="1"/>
          <p:nvPr/>
        </p:nvSpPr>
        <p:spPr>
          <a:xfrm>
            <a:off x="8102416" y="2845371"/>
            <a:ext cx="3599974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카드형태의 반복되는 구조로 사용자가 읽는 리듬을 형성하고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카드간 충분한 여백을 적용해 정보 과밀도를 낮추어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집중 포인트를 명확히 표현합니다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복잡한 금융개념을 작은 덩어리로 인지</a:t>
            </a:r>
            <a:endParaRPr kumimoji="0" lang="en-US" altLang="ko-KR" sz="1600" b="0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777BBA5-710E-4135-BB2E-01EA983DFCE7}"/>
              </a:ext>
            </a:extLst>
          </p:cNvPr>
          <p:cNvGrpSpPr/>
          <p:nvPr/>
        </p:nvGrpSpPr>
        <p:grpSpPr>
          <a:xfrm>
            <a:off x="-459147" y="1197999"/>
            <a:ext cx="2154793" cy="2147047"/>
            <a:chOff x="2996391" y="519885"/>
            <a:chExt cx="2408959" cy="240030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9CCCB38-0A58-4D0D-ABE8-A25B62153E3E}"/>
                </a:ext>
              </a:extLst>
            </p:cNvPr>
            <p:cNvSpPr/>
            <p:nvPr/>
          </p:nvSpPr>
          <p:spPr>
            <a:xfrm>
              <a:off x="2996391" y="519885"/>
              <a:ext cx="2400302" cy="240030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FBF6F44-45D3-461C-B171-857B0C02884D}"/>
                </a:ext>
              </a:extLst>
            </p:cNvPr>
            <p:cNvSpPr txBox="1"/>
            <p:nvPr/>
          </p:nvSpPr>
          <p:spPr>
            <a:xfrm>
              <a:off x="3002447" y="1315751"/>
              <a:ext cx="2400300" cy="41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rgbClr val="367BF3"/>
                  </a:solidFill>
                  <a:latin typeface="Wanted Sans SemiBold" panose="020B0704000000000000" pitchFamily="50" charset="-127"/>
                  <a:ea typeface="Wanted Sans SemiBold" panose="020B0704000000000000" pitchFamily="50" charset="-127"/>
                  <a:cs typeface="Cascadia Code" panose="020B0609020000020004" pitchFamily="49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8 ExtraBold" pitchFamily="2" charset="-127"/>
                  <a:ea typeface="프리젠테이션 8 ExtraBold" pitchFamily="2" charset="-127"/>
                </a:rPr>
                <a:t>Readable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FDEEC00-5D4C-4AD2-BE6D-BFF871BD065D}"/>
                </a:ext>
              </a:extLst>
            </p:cNvPr>
            <p:cNvSpPr txBox="1"/>
            <p:nvPr/>
          </p:nvSpPr>
          <p:spPr>
            <a:xfrm>
              <a:off x="3040135" y="1770909"/>
              <a:ext cx="2365215" cy="51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금융정보를 읽히는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구조로 바꾸는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UX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FF3F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</p:grpSp>
      <p:cxnSp>
        <p:nvCxnSpPr>
          <p:cNvPr id="5" name="직선 연결선 34">
            <a:extLst>
              <a:ext uri="{FF2B5EF4-FFF2-40B4-BE49-F238E27FC236}">
                <a16:creationId xmlns:a16="http://schemas.microsoft.com/office/drawing/2014/main" id="{6611CB20-60D8-1F0D-C43E-8D86C95468AC}"/>
              </a:ext>
            </a:extLst>
          </p:cNvPr>
          <p:cNvCxnSpPr>
            <a:cxnSpLocks/>
          </p:cNvCxnSpPr>
          <p:nvPr/>
        </p:nvCxnSpPr>
        <p:spPr>
          <a:xfrm>
            <a:off x="7917749" y="1847270"/>
            <a:ext cx="0" cy="49218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70B47F-FE5C-4160-8A18-6DE4FC5180AB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디자인시스템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 &amp; Visual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3EB09C-6370-4F41-B1DE-CFA74DAC4D3A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39F958B-7B51-45E4-8E7C-A77C4DCC7D38}"/>
              </a:ext>
            </a:extLst>
          </p:cNvPr>
          <p:cNvSpPr/>
          <p:nvPr/>
        </p:nvSpPr>
        <p:spPr>
          <a:xfrm>
            <a:off x="350157" y="1249917"/>
            <a:ext cx="2758167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금융 정보를 더 쉽게 읽고 이해할 수 있도록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30FE74-B095-4812-9440-9443E1A9BFA7}"/>
              </a:ext>
            </a:extLst>
          </p:cNvPr>
          <p:cNvSpPr/>
          <p:nvPr/>
        </p:nvSpPr>
        <p:spPr>
          <a:xfrm>
            <a:off x="5726627" y="498303"/>
            <a:ext cx="6066763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복잡한 금융 정보를 ‘읽히는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구조’로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바꾸기 위해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데이터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아이콘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카드를 단순하고 예측 가능한 패턴으로 재배열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시각적 군더더기를 제거하고</a:t>
            </a:r>
            <a:r>
              <a:rPr lang="en-US" altLang="ko-KR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여백과 인터랙션으로 이해와 집중을 돕는 금융 경험을 디자인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3" name="슬라이드 번호 개체 틀 1">
            <a:extLst>
              <a:ext uri="{FF2B5EF4-FFF2-40B4-BE49-F238E27FC236}">
                <a16:creationId xmlns:a16="http://schemas.microsoft.com/office/drawing/2014/main" id="{96FE30E6-048B-48AE-96BB-A414ED5C1F68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845154-9D3B-4AB3-B6F7-B96009ACB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9" y="4155261"/>
            <a:ext cx="3238184" cy="2340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6787F9-0D29-433D-9619-C0FB4F11C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63" y="4176555"/>
            <a:ext cx="3695552" cy="1923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85BEAE-5533-4683-A929-50689F248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489" y="4148969"/>
            <a:ext cx="3507406" cy="21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12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3C0101-99BC-4ED6-8A02-5AE16E87C25C}"/>
              </a:ext>
            </a:extLst>
          </p:cNvPr>
          <p:cNvSpPr/>
          <p:nvPr/>
        </p:nvSpPr>
        <p:spPr>
          <a:xfrm>
            <a:off x="371475" y="1841481"/>
            <a:ext cx="11341099" cy="4927619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9D169-A325-4DC1-A607-40020EE37534}"/>
              </a:ext>
            </a:extLst>
          </p:cNvPr>
          <p:cNvSpPr txBox="1"/>
          <p:nvPr/>
        </p:nvSpPr>
        <p:spPr>
          <a:xfrm>
            <a:off x="378733" y="2676860"/>
            <a:ext cx="3380728" cy="135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이용패턴이 누적될수록 개인맞춤이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프리젠테이션 4 Regular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 정교화되고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개인화된 정보노출과 관심기반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프리젠테이션 4 Regular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AI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추천은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내상황을 먼저 이해하고 제안하는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프리젠테이션 4 Regular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서비스 느낌을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제공합니다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E77DE6B-32BC-4E4D-BA32-0DE5F9FE72FA}"/>
              </a:ext>
            </a:extLst>
          </p:cNvPr>
          <p:cNvCxnSpPr>
            <a:cxnSpLocks/>
          </p:cNvCxnSpPr>
          <p:nvPr/>
        </p:nvCxnSpPr>
        <p:spPr>
          <a:xfrm>
            <a:off x="3902277" y="1847272"/>
            <a:ext cx="0" cy="4921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FF44980-4F8A-4E71-9FE4-EFD1180DFBF2}"/>
              </a:ext>
            </a:extLst>
          </p:cNvPr>
          <p:cNvCxnSpPr>
            <a:cxnSpLocks/>
          </p:cNvCxnSpPr>
          <p:nvPr/>
        </p:nvCxnSpPr>
        <p:spPr>
          <a:xfrm>
            <a:off x="914400" y="2608298"/>
            <a:ext cx="107040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9C7321-7A9E-4B52-B5FC-B51DA991EEC8}"/>
              </a:ext>
            </a:extLst>
          </p:cNvPr>
          <p:cNvSpPr txBox="1"/>
          <p:nvPr/>
        </p:nvSpPr>
        <p:spPr>
          <a:xfrm>
            <a:off x="9799794" y="1965429"/>
            <a:ext cx="18979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시선을 먼저 끌어 주는 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22E1A9-6857-4184-96A2-3E60E7050985}"/>
              </a:ext>
            </a:extLst>
          </p:cNvPr>
          <p:cNvSpPr txBox="1"/>
          <p:nvPr/>
        </p:nvSpPr>
        <p:spPr>
          <a:xfrm>
            <a:off x="4282783" y="1981257"/>
            <a:ext cx="35195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Guided motion, </a:t>
            </a:r>
          </a:p>
          <a:p>
            <a:pPr lvl="0" algn="r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제안형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UI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326309-E4DA-4FAD-8806-76E980FCF843}"/>
              </a:ext>
            </a:extLst>
          </p:cNvPr>
          <p:cNvSpPr txBox="1"/>
          <p:nvPr/>
        </p:nvSpPr>
        <p:spPr>
          <a:xfrm>
            <a:off x="2563491" y="2045004"/>
            <a:ext cx="111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개인화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777BBA5-710E-4135-BB2E-01EA983DFCE7}"/>
              </a:ext>
            </a:extLst>
          </p:cNvPr>
          <p:cNvGrpSpPr/>
          <p:nvPr/>
        </p:nvGrpSpPr>
        <p:grpSpPr>
          <a:xfrm>
            <a:off x="-459147" y="1197999"/>
            <a:ext cx="2154793" cy="2147047"/>
            <a:chOff x="2996391" y="519885"/>
            <a:chExt cx="2408959" cy="240030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9CCCB38-0A58-4D0D-ABE8-A25B62153E3E}"/>
                </a:ext>
              </a:extLst>
            </p:cNvPr>
            <p:cNvSpPr/>
            <p:nvPr/>
          </p:nvSpPr>
          <p:spPr>
            <a:xfrm>
              <a:off x="2996391" y="519885"/>
              <a:ext cx="2400302" cy="240030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FBF6F44-45D3-461C-B171-857B0C02884D}"/>
                </a:ext>
              </a:extLst>
            </p:cNvPr>
            <p:cNvSpPr txBox="1"/>
            <p:nvPr/>
          </p:nvSpPr>
          <p:spPr>
            <a:xfrm>
              <a:off x="3002447" y="1315751"/>
              <a:ext cx="2400300" cy="41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rgbClr val="367BF3"/>
                  </a:solidFill>
                  <a:latin typeface="Wanted Sans SemiBold" panose="020B0704000000000000" pitchFamily="50" charset="-127"/>
                  <a:ea typeface="Wanted Sans SemiBold" panose="020B0704000000000000" pitchFamily="50" charset="-127"/>
                  <a:cs typeface="Cascadia Code" panose="020B0609020000020004" pitchFamily="49" charset="0"/>
                </a:defRPr>
              </a:lvl1pPr>
            </a:lstStyle>
            <a:p>
              <a:pPr lvl="0" algn="ctr">
                <a:defRPr/>
              </a:pPr>
              <a:r>
                <a:rPr lang="en" altLang="ko-KR" sz="1800" dirty="0">
                  <a:solidFill>
                    <a:prstClr val="black"/>
                  </a:solidFill>
                  <a:latin typeface="프리젠테이션 8 ExtraBold"/>
                  <a:ea typeface="프리젠테이션 8 ExtraBold"/>
                </a:rPr>
                <a:t>Proactive</a:t>
              </a:r>
              <a:endParaRPr lang="en-US" altLang="ko-KR" sz="1800" dirty="0">
                <a:solidFill>
                  <a:prstClr val="black"/>
                </a:solidFill>
                <a:latin typeface="프리젠테이션 8 ExtraBold"/>
                <a:ea typeface="프리젠테이션 8 ExtraBold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FDEEC00-5D4C-4AD2-BE6D-BFF871BD065D}"/>
                </a:ext>
              </a:extLst>
            </p:cNvPr>
            <p:cNvSpPr txBox="1"/>
            <p:nvPr/>
          </p:nvSpPr>
          <p:spPr>
            <a:xfrm>
              <a:off x="3040135" y="1770909"/>
              <a:ext cx="2365215" cy="72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사용자보다 먼저</a:t>
              </a:r>
              <a:endParaRPr lang="en-US" altLang="ko-KR" sz="1200" dirty="0">
                <a:solidFill>
                  <a:prstClr val="black"/>
                </a:solidFill>
                <a:latin typeface="프리젠테이션 4 Regular"/>
              </a:endParaRPr>
            </a:p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정보가 다가오는 </a:t>
              </a:r>
              <a:endParaRPr lang="en-US" altLang="ko-KR" sz="1200" dirty="0">
                <a:solidFill>
                  <a:prstClr val="black"/>
                </a:solidFill>
                <a:latin typeface="프리젠테이션 4 Regular"/>
              </a:endParaRPr>
            </a:p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능동적 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/>
                </a:rPr>
                <a:t>UX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FF3F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</p:grpSp>
      <p:cxnSp>
        <p:nvCxnSpPr>
          <p:cNvPr id="5" name="직선 연결선 34">
            <a:extLst>
              <a:ext uri="{FF2B5EF4-FFF2-40B4-BE49-F238E27FC236}">
                <a16:creationId xmlns:a16="http://schemas.microsoft.com/office/drawing/2014/main" id="{6611CB20-60D8-1F0D-C43E-8D86C95468AC}"/>
              </a:ext>
            </a:extLst>
          </p:cNvPr>
          <p:cNvCxnSpPr>
            <a:cxnSpLocks/>
          </p:cNvCxnSpPr>
          <p:nvPr/>
        </p:nvCxnSpPr>
        <p:spPr>
          <a:xfrm>
            <a:off x="7917749" y="1847270"/>
            <a:ext cx="0" cy="49218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70B47F-FE5C-4160-8A18-6DE4FC5180AB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디자인시스템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 &amp; Visual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3EB09C-6370-4F41-B1DE-CFA74DAC4D3A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39F958B-7B51-45E4-8E7C-A77C4DCC7D38}"/>
              </a:ext>
            </a:extLst>
          </p:cNvPr>
          <p:cNvSpPr/>
          <p:nvPr/>
        </p:nvSpPr>
        <p:spPr>
          <a:xfrm>
            <a:off x="350158" y="1249917"/>
            <a:ext cx="301788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사용자의 행동을 유도하는 능동형 인터페이스 구현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30FE74-B095-4812-9440-9443E1A9BFA7}"/>
              </a:ext>
            </a:extLst>
          </p:cNvPr>
          <p:cNvSpPr/>
          <p:nvPr/>
        </p:nvSpPr>
        <p:spPr>
          <a:xfrm>
            <a:off x="4024403" y="630471"/>
            <a:ext cx="7776608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사용자가 직접 찾기 전에 핵심 요소가 먼저 눈에 들어오도록 디자인 리듬을 재구성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동작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맥락에 반응하는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‘선제적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인터페이스’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통해 다음 행동을 자연스럽게 유도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작은 움직임과 같은 마이크로 인터랙션을 활용해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서비스가 먼저 말을 거는 듯한 경험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 latinLnBrk="0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B352A1-003F-4FF0-B801-E8EAD7A5E6E1}"/>
              </a:ext>
            </a:extLst>
          </p:cNvPr>
          <p:cNvSpPr txBox="1"/>
          <p:nvPr/>
        </p:nvSpPr>
        <p:spPr>
          <a:xfrm>
            <a:off x="4926948" y="2683847"/>
            <a:ext cx="2887078" cy="96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부드러운 등장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위치이동 움직임으로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  <a:ea typeface="프리젠테이션 4 Regular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먼저 제안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,</a:t>
            </a: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업데이트 느낌을 시각적으로 부여합니다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영역의 색상변화 인터랙션을 통해 능동적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,</a:t>
            </a: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즉각적 서비스 느낌을 부여합니다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B122F1-01BD-4420-AB69-662194564152}"/>
              </a:ext>
            </a:extLst>
          </p:cNvPr>
          <p:cNvSpPr txBox="1"/>
          <p:nvPr/>
        </p:nvSpPr>
        <p:spPr>
          <a:xfrm>
            <a:off x="8340440" y="2769722"/>
            <a:ext cx="3372134" cy="96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첫화면을 자연어 기반 검색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질문과 부드러운 인터랙션을 통해 필요한 정보를 자연스럽게 안내 받고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  <a:ea typeface="프리젠테이션 4 Regular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이해할 수 있도록 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또한 하단영역에 대화창을 항상 노출 시켜 언제든지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사용자의 요구에 반응합니다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F41D57FF-3628-499C-8A91-C578A1D43A4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C1577F-BA9F-4C31-ACE2-77987B7C9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1" y="3846624"/>
            <a:ext cx="3067824" cy="27859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A05E7B-FDFA-4BC8-B0B4-D224B8BFC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326" y="3829621"/>
            <a:ext cx="3751595" cy="2325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917700-7FB5-4E1C-8344-0EF7AE74C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220" y="3872854"/>
            <a:ext cx="3333883" cy="26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40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3C0101-99BC-4ED6-8A02-5AE16E87C25C}"/>
              </a:ext>
            </a:extLst>
          </p:cNvPr>
          <p:cNvSpPr/>
          <p:nvPr/>
        </p:nvSpPr>
        <p:spPr>
          <a:xfrm>
            <a:off x="371475" y="1841481"/>
            <a:ext cx="11341100" cy="4927619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9D169-A325-4DC1-A607-40020EE37534}"/>
              </a:ext>
            </a:extLst>
          </p:cNvPr>
          <p:cNvSpPr txBox="1"/>
          <p:nvPr/>
        </p:nvSpPr>
        <p:spPr>
          <a:xfrm>
            <a:off x="378733" y="2903107"/>
            <a:ext cx="3380728" cy="118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다양한 상품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콘텐츠를 어떤 화면에서도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동일한 레이아웃과 모듈구조를 유지해 단절감을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없애고 화면이 바뀌어도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형태를 유지하여한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흐름안에 있는 느낌을 제공 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E77DE6B-32BC-4E4D-BA32-0DE5F9FE72FA}"/>
              </a:ext>
            </a:extLst>
          </p:cNvPr>
          <p:cNvCxnSpPr>
            <a:cxnSpLocks/>
          </p:cNvCxnSpPr>
          <p:nvPr/>
        </p:nvCxnSpPr>
        <p:spPr>
          <a:xfrm>
            <a:off x="3902277" y="1847272"/>
            <a:ext cx="0" cy="4921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FF44980-4F8A-4E71-9FE4-EFD1180DFBF2}"/>
              </a:ext>
            </a:extLst>
          </p:cNvPr>
          <p:cNvCxnSpPr>
            <a:cxnSpLocks/>
          </p:cNvCxnSpPr>
          <p:nvPr/>
        </p:nvCxnSpPr>
        <p:spPr>
          <a:xfrm>
            <a:off x="914400" y="2608298"/>
            <a:ext cx="107040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9C7321-7A9E-4B52-B5FC-B51DA991EEC8}"/>
              </a:ext>
            </a:extLst>
          </p:cNvPr>
          <p:cNvSpPr txBox="1"/>
          <p:nvPr/>
        </p:nvSpPr>
        <p:spPr>
          <a:xfrm>
            <a:off x="9799794" y="1965429"/>
            <a:ext cx="18979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통합된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카드패턴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22E1A9-6857-4184-96A2-3E60E7050985}"/>
              </a:ext>
            </a:extLst>
          </p:cNvPr>
          <p:cNvSpPr txBox="1"/>
          <p:nvPr/>
        </p:nvSpPr>
        <p:spPr>
          <a:xfrm>
            <a:off x="4282783" y="1981257"/>
            <a:ext cx="35195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브랜드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아이덴티티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777BBA5-710E-4135-BB2E-01EA983DFCE7}"/>
              </a:ext>
            </a:extLst>
          </p:cNvPr>
          <p:cNvGrpSpPr/>
          <p:nvPr/>
        </p:nvGrpSpPr>
        <p:grpSpPr>
          <a:xfrm>
            <a:off x="-459147" y="1197999"/>
            <a:ext cx="2154793" cy="2147047"/>
            <a:chOff x="2996391" y="519885"/>
            <a:chExt cx="2408959" cy="240030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9CCCB38-0A58-4D0D-ABE8-A25B62153E3E}"/>
                </a:ext>
              </a:extLst>
            </p:cNvPr>
            <p:cNvSpPr/>
            <p:nvPr/>
          </p:nvSpPr>
          <p:spPr>
            <a:xfrm>
              <a:off x="2996391" y="519885"/>
              <a:ext cx="2400302" cy="240030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FBF6F44-45D3-461C-B171-857B0C02884D}"/>
                </a:ext>
              </a:extLst>
            </p:cNvPr>
            <p:cNvSpPr txBox="1"/>
            <p:nvPr/>
          </p:nvSpPr>
          <p:spPr>
            <a:xfrm>
              <a:off x="3002447" y="1315751"/>
              <a:ext cx="2400300" cy="44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rgbClr val="367BF3"/>
                  </a:solidFill>
                  <a:latin typeface="Wanted Sans SemiBold" panose="020B0704000000000000" pitchFamily="50" charset="-127"/>
                  <a:ea typeface="Wanted Sans SemiBold" panose="020B0704000000000000" pitchFamily="50" charset="-127"/>
                  <a:cs typeface="Cascadia Code" panose="020B0609020000020004" pitchFamily="49" charset="0"/>
                </a:defRPr>
              </a:lvl1pPr>
            </a:lstStyle>
            <a:p>
              <a:pPr lvl="0" algn="ctr" latinLnBrk="0">
                <a:lnSpc>
                  <a:spcPct val="120000"/>
                </a:lnSpc>
                <a:defRPr/>
              </a:pPr>
              <a:r>
                <a:rPr lang="en-US" altLang="ko-KR" sz="1800" dirty="0">
                  <a:solidFill>
                    <a:prstClr val="black"/>
                  </a:solidFill>
                  <a:latin typeface="프리젠테이션 8 ExtraBold"/>
                  <a:ea typeface="프리젠테이션 8 ExtraBold"/>
                </a:rPr>
                <a:t>Connected</a:t>
              </a:r>
              <a:endParaRPr lang="ko-KR" altLang="en-US" sz="1800" dirty="0">
                <a:solidFill>
                  <a:prstClr val="black"/>
                </a:solidFill>
                <a:latin typeface="프리젠테이션 8 ExtraBold"/>
                <a:ea typeface="프리젠테이션 8 ExtraBold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FDEEC00-5D4C-4AD2-BE6D-BFF871BD065D}"/>
                </a:ext>
              </a:extLst>
            </p:cNvPr>
            <p:cNvSpPr txBox="1"/>
            <p:nvPr/>
          </p:nvSpPr>
          <p:spPr>
            <a:xfrm>
              <a:off x="3040135" y="1770909"/>
              <a:ext cx="2365215" cy="929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데이터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/>
                </a:rPr>
                <a:t>+</a:t>
              </a: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서비스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/>
                </a:rPr>
                <a:t>+UI</a:t>
              </a:r>
            </a:p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가 유기적으로 </a:t>
              </a:r>
              <a:endParaRPr lang="en-US" altLang="ko-KR" sz="1200" dirty="0">
                <a:solidFill>
                  <a:prstClr val="black"/>
                </a:solidFill>
                <a:latin typeface="프리젠테이션 4 Regular"/>
              </a:endParaRPr>
            </a:p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통합된 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/>
                </a:rPr>
                <a:t>UX</a:t>
              </a:r>
            </a:p>
            <a:p>
              <a:pPr lvl="0" algn="ctr"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FF3F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</p:grpSp>
      <p:cxnSp>
        <p:nvCxnSpPr>
          <p:cNvPr id="5" name="직선 연결선 34">
            <a:extLst>
              <a:ext uri="{FF2B5EF4-FFF2-40B4-BE49-F238E27FC236}">
                <a16:creationId xmlns:a16="http://schemas.microsoft.com/office/drawing/2014/main" id="{6611CB20-60D8-1F0D-C43E-8D86C95468AC}"/>
              </a:ext>
            </a:extLst>
          </p:cNvPr>
          <p:cNvCxnSpPr>
            <a:cxnSpLocks/>
          </p:cNvCxnSpPr>
          <p:nvPr/>
        </p:nvCxnSpPr>
        <p:spPr>
          <a:xfrm>
            <a:off x="7917749" y="1847270"/>
            <a:ext cx="0" cy="49218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70B47F-FE5C-4160-8A18-6DE4FC5180AB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디자인시스템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 &amp; Visual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3EB09C-6370-4F41-B1DE-CFA74DAC4D3A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39F958B-7B51-45E4-8E7C-A77C4DCC7D38}"/>
              </a:ext>
            </a:extLst>
          </p:cNvPr>
          <p:cNvSpPr/>
          <p:nvPr/>
        </p:nvSpPr>
        <p:spPr>
          <a:xfrm>
            <a:off x="350158" y="1249917"/>
            <a:ext cx="2758167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정보의 맥락에 따라 다양한 정보를 함께 제공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30FE74-B095-4812-9440-9443E1A9BFA7}"/>
              </a:ext>
            </a:extLst>
          </p:cNvPr>
          <p:cNvSpPr/>
          <p:nvPr/>
        </p:nvSpPr>
        <p:spPr>
          <a:xfrm>
            <a:off x="2387280" y="631895"/>
            <a:ext cx="9413731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테마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리포트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공시가 한눈에 이어지는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단일 경험을 설계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b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일관된 패턴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명확한 근거 표시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자연스러운 화면 이동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통해 투자자가 흔들리지 않는 신뢰를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느끼도록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일관된 브랜드 톤과 흐름중심의 레이아웃을 통해 사용자에게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안정적인 탐색경험을 제공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 latinLnBrk="0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B352A1-003F-4FF0-B801-E8EAD7A5E6E1}"/>
              </a:ext>
            </a:extLst>
          </p:cNvPr>
          <p:cNvSpPr txBox="1"/>
          <p:nvPr/>
        </p:nvSpPr>
        <p:spPr>
          <a:xfrm>
            <a:off x="4926948" y="2994936"/>
            <a:ext cx="2887078" cy="7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KB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브랜드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톤앤매너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와 아이덴티티를 인터페이스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톤에 일관되게 적용하여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KB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만의 브랜드 금융철학을 자연스럽게 느낄 수 있도록 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B122F1-01BD-4420-AB69-662194564152}"/>
              </a:ext>
            </a:extLst>
          </p:cNvPr>
          <p:cNvSpPr txBox="1"/>
          <p:nvPr/>
        </p:nvSpPr>
        <p:spPr>
          <a:xfrm>
            <a:off x="8161465" y="2994936"/>
            <a:ext cx="3551110" cy="516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ETF·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펀드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리포트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공시 등 콘텐츠를 하나의 카드 패턴으로 통합해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사용자가 모든  정보를 같은 체계 안에서 인지 하도록 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F41D57FF-3628-499C-8A91-C578A1D43A4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A4AC6-9A26-46E2-B858-4559B10C4048}"/>
              </a:ext>
            </a:extLst>
          </p:cNvPr>
          <p:cNvSpPr txBox="1"/>
          <p:nvPr/>
        </p:nvSpPr>
        <p:spPr>
          <a:xfrm>
            <a:off x="183697" y="1973398"/>
            <a:ext cx="35195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구조적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연속성 유지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0" name="그림 6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967A2F-0694-45CC-A26E-47F57D530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58" y="4014029"/>
            <a:ext cx="2707046" cy="26470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2906A6-1026-47D3-80E9-B1F66F76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13" y="3981266"/>
            <a:ext cx="3294758" cy="26202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197798-02BF-4E26-9A30-0EAF8C5D4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469" y="4014029"/>
            <a:ext cx="3709754" cy="25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99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C6F91-F114-11AD-4BA3-174FCF1EE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8">
            <a:extLst>
              <a:ext uri="{FF2B5EF4-FFF2-40B4-BE49-F238E27FC236}">
                <a16:creationId xmlns:a16="http://schemas.microsoft.com/office/drawing/2014/main" id="{F831D06A-3CCD-8D0D-6FB2-99086DCE4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301" y="2064254"/>
            <a:ext cx="2844800" cy="4195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8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KB </a:t>
            </a:r>
            <a:r>
              <a:rPr kumimoji="1" lang="ko-KR" altLang="en-US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자산운용</a:t>
            </a:r>
            <a:endParaRPr kumimoji="1" lang="en-US" altLang="ko-KR" sz="160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6CE3F2-4C26-C899-DC5C-6BF9356B48DE}"/>
              </a:ext>
            </a:extLst>
          </p:cNvPr>
          <p:cNvSpPr/>
          <p:nvPr/>
        </p:nvSpPr>
        <p:spPr>
          <a:xfrm>
            <a:off x="3817855" y="576638"/>
            <a:ext cx="79956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여기저기 분산되어 있어 한 눈에 파악하기 힘든 메뉴 구조와 통일성 부족한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UI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디자인으로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원하는 정보를 쉽게 찾기 어려운 낮은 접근성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콘텐츠는 반복적인 레이아웃과 웹사이트에 맞는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재편집 없이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에서 그대로 옮기는 방식으로 운영되어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콘텐츠의 가독성 저하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로그인 시스템의 부재로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개인화 메뉴는 일시적 정보만 제공하여 신뢰도가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D72C085-98BE-BBCE-7299-FD99EAD8259A}"/>
              </a:ext>
            </a:extLst>
          </p:cNvPr>
          <p:cNvGrpSpPr/>
          <p:nvPr/>
        </p:nvGrpSpPr>
        <p:grpSpPr>
          <a:xfrm>
            <a:off x="10484291" y="3946553"/>
            <a:ext cx="1091440" cy="693148"/>
            <a:chOff x="10788232" y="2036141"/>
            <a:chExt cx="1091440" cy="693148"/>
          </a:xfrm>
        </p:grpSpPr>
        <p:sp>
          <p:nvSpPr>
            <p:cNvPr id="94" name="Rectangle 48">
              <a:extLst>
                <a:ext uri="{FF2B5EF4-FFF2-40B4-BE49-F238E27FC236}">
                  <a16:creationId xmlns:a16="http://schemas.microsoft.com/office/drawing/2014/main" id="{7F6A6643-A77F-8603-6E84-F0CC2D2AC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8232" y="2100949"/>
              <a:ext cx="474893" cy="147675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/>
              <a:endParaRPr lang="en-US" altLang="ko-KR" dirty="0">
                <a:solidFill>
                  <a:schemeClr val="lt1"/>
                </a:solidFill>
                <a:latin typeface="Wanted Sans SemiBold" panose="020B0704000000000000" pitchFamily="50" charset="-127"/>
                <a:ea typeface="Wanted Sans SemiBold" panose="020B0704000000000000" pitchFamily="50" charset="-127"/>
              </a:endParaRPr>
            </a:p>
          </p:txBody>
        </p:sp>
        <p:sp>
          <p:nvSpPr>
            <p:cNvPr id="95" name="Rectangle 48">
              <a:extLst>
                <a:ext uri="{FF2B5EF4-FFF2-40B4-BE49-F238E27FC236}">
                  <a16:creationId xmlns:a16="http://schemas.microsoft.com/office/drawing/2014/main" id="{A2F60EC3-DBF7-0FB3-4657-702DED988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9256" y="2530902"/>
              <a:ext cx="473869" cy="1399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D19F8B-08B3-F481-ACE6-DC9EA37E54CB}"/>
                </a:ext>
              </a:extLst>
            </p:cNvPr>
            <p:cNvSpPr txBox="1"/>
            <p:nvPr/>
          </p:nvSpPr>
          <p:spPr>
            <a:xfrm>
              <a:off x="11236386" y="2036141"/>
              <a:ext cx="64328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1depth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9EF510E-2811-462C-2ECA-7E255A25C1EB}"/>
                </a:ext>
              </a:extLst>
            </p:cNvPr>
            <p:cNvSpPr txBox="1"/>
            <p:nvPr/>
          </p:nvSpPr>
          <p:spPr>
            <a:xfrm>
              <a:off x="11236386" y="2260317"/>
              <a:ext cx="64328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 </a:t>
              </a: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depth</a:t>
              </a:r>
            </a:p>
          </p:txBody>
        </p:sp>
        <p:sp>
          <p:nvSpPr>
            <p:cNvPr id="98" name="Rectangle 48">
              <a:extLst>
                <a:ext uri="{FF2B5EF4-FFF2-40B4-BE49-F238E27FC236}">
                  <a16:creationId xmlns:a16="http://schemas.microsoft.com/office/drawing/2014/main" id="{4972C484-57D9-4349-5A85-4CFF1A8B8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8232" y="2311528"/>
              <a:ext cx="474893" cy="1476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/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E304D9-5A71-7168-220B-1C1FE2CC0B7C}"/>
                </a:ext>
              </a:extLst>
            </p:cNvPr>
            <p:cNvSpPr txBox="1"/>
            <p:nvPr/>
          </p:nvSpPr>
          <p:spPr>
            <a:xfrm>
              <a:off x="11236386" y="2475373"/>
              <a:ext cx="64328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3depth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</p:grpSp>
      <p:sp>
        <p:nvSpPr>
          <p:cNvPr id="103" name="슬라이드 번호 개체 틀 1">
            <a:extLst>
              <a:ext uri="{FF2B5EF4-FFF2-40B4-BE49-F238E27FC236}">
                <a16:creationId xmlns:a16="http://schemas.microsoft.com/office/drawing/2014/main" id="{D0C4EB35-D103-1D0E-5890-120C63ACC5BF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92" name="오른쪽 대괄호 91">
            <a:extLst>
              <a:ext uri="{FF2B5EF4-FFF2-40B4-BE49-F238E27FC236}">
                <a16:creationId xmlns:a16="http://schemas.microsoft.com/office/drawing/2014/main" id="{F4DFB49F-3DB2-6714-B137-5675348074A6}"/>
              </a:ext>
            </a:extLst>
          </p:cNvPr>
          <p:cNvSpPr/>
          <p:nvPr/>
        </p:nvSpPr>
        <p:spPr>
          <a:xfrm flipH="1">
            <a:off x="822711" y="3169551"/>
            <a:ext cx="174287" cy="887888"/>
          </a:xfrm>
          <a:prstGeom prst="rightBracke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" name="Rectangle 48">
            <a:extLst>
              <a:ext uri="{FF2B5EF4-FFF2-40B4-BE49-F238E27FC236}">
                <a16:creationId xmlns:a16="http://schemas.microsoft.com/office/drawing/2014/main" id="{E5A587D6-E05E-2574-AD61-FC07551B6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078" y="2733400"/>
            <a:ext cx="977731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메인페이지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Rectangle 48">
            <a:extLst>
              <a:ext uri="{FF2B5EF4-FFF2-40B4-BE49-F238E27FC236}">
                <a16:creationId xmlns:a16="http://schemas.microsoft.com/office/drawing/2014/main" id="{C07DC7C0-3D7D-A711-ED1C-AAD48677E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957" y="2733400"/>
            <a:ext cx="1147701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펀드정보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Rectangle 48">
            <a:extLst>
              <a:ext uri="{FF2B5EF4-FFF2-40B4-BE49-F238E27FC236}">
                <a16:creationId xmlns:a16="http://schemas.microsoft.com/office/drawing/2014/main" id="{0F784207-C220-1868-FFF6-DBFA7C78E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816" y="2733400"/>
            <a:ext cx="977731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회사소개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1C60964C-272A-EB71-8001-FC4A97740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334" y="2733400"/>
            <a:ext cx="1106847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나만의 투자설계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B49E4D04-180C-4E39-AE1E-5BDAB9C79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933" y="2733400"/>
            <a:ext cx="972789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ESG/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공지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공시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1A5724A4-F43B-F8F4-E012-F1386C872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728" y="2733400"/>
            <a:ext cx="977731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Insight&amp;View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8" name="Rectangle 48">
            <a:extLst>
              <a:ext uri="{FF2B5EF4-FFF2-40B4-BE49-F238E27FC236}">
                <a16:creationId xmlns:a16="http://schemas.microsoft.com/office/drawing/2014/main" id="{D907D7B0-F11F-4B01-19C6-37737C97B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515" y="4490486"/>
            <a:ext cx="1116146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연금펀드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B8D2CF50-EB98-177A-0A1F-2D2E063B1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839" y="3105821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ESG</a:t>
            </a:r>
          </a:p>
        </p:txBody>
      </p:sp>
      <p:sp>
        <p:nvSpPr>
          <p:cNvPr id="10" name="Rectangle 48">
            <a:extLst>
              <a:ext uri="{FF2B5EF4-FFF2-40B4-BE49-F238E27FC236}">
                <a16:creationId xmlns:a16="http://schemas.microsoft.com/office/drawing/2014/main" id="{12E892AE-8EDF-5156-BCFE-562FEF368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510" y="3099398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투자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아이디어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0D2CAAF7-7D93-0676-E5D9-B1F85ACFE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588" y="3099398"/>
            <a:ext cx="1101358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펀드계산기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2" name="Rectangle 48">
            <a:extLst>
              <a:ext uri="{FF2B5EF4-FFF2-40B4-BE49-F238E27FC236}">
                <a16:creationId xmlns:a16="http://schemas.microsoft.com/office/drawing/2014/main" id="{2C335358-7EF4-737F-E8C7-80F06EA0A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052" y="3105821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인재채용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E236C5C6-1A7F-DF9F-F83D-4F0FC36C4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588" y="3447783"/>
            <a:ext cx="1101358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펀드비교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3DD0BDBC-8C7B-75AE-D0D9-5652B1722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685" y="2733400"/>
            <a:ext cx="1090598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펀드카테고리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Rectangle 48">
            <a:extLst>
              <a:ext uri="{FF2B5EF4-FFF2-40B4-BE49-F238E27FC236}">
                <a16:creationId xmlns:a16="http://schemas.microsoft.com/office/drawing/2014/main" id="{70A2666D-DD01-79AA-3BC0-FE6FCB668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515" y="5797723"/>
            <a:ext cx="1116146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RISE ETF</a:t>
            </a: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60561FA-627D-3A74-0870-CB683CE90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839" y="3453047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공지사항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1DEC955C-1FE0-4503-D6EF-DCD26F573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588" y="3796168"/>
            <a:ext cx="1101358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펀드포트폴리오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B204D367-4619-B8D3-8322-041E001A7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510" y="4143956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TV</a:t>
            </a:r>
          </a:p>
        </p:txBody>
      </p:sp>
      <p:sp>
        <p:nvSpPr>
          <p:cNvPr id="30" name="Rectangle 48">
            <a:extLst>
              <a:ext uri="{FF2B5EF4-FFF2-40B4-BE49-F238E27FC236}">
                <a16:creationId xmlns:a16="http://schemas.microsoft.com/office/drawing/2014/main" id="{1947C087-66B2-C74A-7524-AA6D506F3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3158685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배너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6" name="Rectangle 48">
            <a:extLst>
              <a:ext uri="{FF2B5EF4-FFF2-40B4-BE49-F238E27FC236}">
                <a16:creationId xmlns:a16="http://schemas.microsoft.com/office/drawing/2014/main" id="{56464598-A589-31CF-1ACA-67FCC577F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404" y="3447783"/>
            <a:ext cx="112625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펀드찾기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2071E224-2DDD-3676-5B39-24B6A5A32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510" y="4490486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NEWSROOM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9497596-76FB-FC5B-5C9E-2CFF80289EDA}"/>
              </a:ext>
            </a:extLst>
          </p:cNvPr>
          <p:cNvSpPr/>
          <p:nvPr/>
        </p:nvSpPr>
        <p:spPr>
          <a:xfrm>
            <a:off x="1039078" y="3114731"/>
            <a:ext cx="977731" cy="1849233"/>
          </a:xfrm>
          <a:prstGeom prst="roundRect">
            <a:avLst>
              <a:gd name="adj" fmla="val 559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4" name="Rectangle 48">
            <a:extLst>
              <a:ext uri="{FF2B5EF4-FFF2-40B4-BE49-F238E27FC236}">
                <a16:creationId xmlns:a16="http://schemas.microsoft.com/office/drawing/2014/main" id="{EC1D7181-54A1-07DD-407E-D10441CFE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839" y="3809008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공시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5" name="Rectangle 48">
            <a:extLst>
              <a:ext uri="{FF2B5EF4-FFF2-40B4-BE49-F238E27FC236}">
                <a16:creationId xmlns:a16="http://schemas.microsoft.com/office/drawing/2014/main" id="{83AF3313-B579-FD2D-61D0-AD373416B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404" y="3787432"/>
            <a:ext cx="112625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펀드판매사안내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4C3124B6-D146-5603-34D6-7BD78F6E9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81" y="3099398"/>
            <a:ext cx="1116146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인기펀드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7" name="Rectangle 48">
            <a:extLst>
              <a:ext uri="{FF2B5EF4-FFF2-40B4-BE49-F238E27FC236}">
                <a16:creationId xmlns:a16="http://schemas.microsoft.com/office/drawing/2014/main" id="{C9A7A33C-4D7C-7FD5-0817-7E79D8D12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81" y="4190731"/>
            <a:ext cx="1116146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신규펀드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5C674A79-AD02-7179-58CD-5B524CB2D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071" y="4535304"/>
            <a:ext cx="112625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검색 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BEST</a:t>
            </a:r>
          </a:p>
        </p:txBody>
      </p:sp>
      <p:sp>
        <p:nvSpPr>
          <p:cNvPr id="50" name="Rectangle 48">
            <a:extLst>
              <a:ext uri="{FF2B5EF4-FFF2-40B4-BE49-F238E27FC236}">
                <a16:creationId xmlns:a16="http://schemas.microsoft.com/office/drawing/2014/main" id="{10C172F7-4B9E-8B32-2B52-D9DF016A9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3832749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신규펀드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2" name="Rectangle 48">
            <a:extLst>
              <a:ext uri="{FF2B5EF4-FFF2-40B4-BE49-F238E27FC236}">
                <a16:creationId xmlns:a16="http://schemas.microsoft.com/office/drawing/2014/main" id="{9D35164B-B03E-B1DD-2934-D7A542D33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403" y="3099398"/>
            <a:ext cx="998094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회사개요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5" name="Rectangle 48">
            <a:extLst>
              <a:ext uri="{FF2B5EF4-FFF2-40B4-BE49-F238E27FC236}">
                <a16:creationId xmlns:a16="http://schemas.microsoft.com/office/drawing/2014/main" id="{0EE47A66-0506-C254-899E-89BA8A98D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403" y="3457348"/>
            <a:ext cx="998094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연혁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수상실적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8" name="Rectangle 48">
            <a:extLst>
              <a:ext uri="{FF2B5EF4-FFF2-40B4-BE49-F238E27FC236}">
                <a16:creationId xmlns:a16="http://schemas.microsoft.com/office/drawing/2014/main" id="{1B1CAD8F-B30E-B34B-B76E-D345FB1B8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277" y="3672162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수익률 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BEST</a:t>
            </a:r>
          </a:p>
        </p:txBody>
      </p:sp>
      <p:sp>
        <p:nvSpPr>
          <p:cNvPr id="59" name="Rectangle 48">
            <a:extLst>
              <a:ext uri="{FF2B5EF4-FFF2-40B4-BE49-F238E27FC236}">
                <a16:creationId xmlns:a16="http://schemas.microsoft.com/office/drawing/2014/main" id="{C51D83CA-868F-26E3-890B-8F61FDB24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277" y="3447474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자금유입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BEST</a:t>
            </a:r>
          </a:p>
        </p:txBody>
      </p:sp>
      <p:sp>
        <p:nvSpPr>
          <p:cNvPr id="61" name="Rectangle 48">
            <a:extLst>
              <a:ext uri="{FF2B5EF4-FFF2-40B4-BE49-F238E27FC236}">
                <a16:creationId xmlns:a16="http://schemas.microsoft.com/office/drawing/2014/main" id="{57C816A3-6B4F-7FC9-01FA-8DE1E53A1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277" y="3909493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클릭수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BEST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AB312C7E-4C98-ADBD-D246-634AB82BC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3380158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 카테고리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C111C8CA-4AAF-A1F6-6C46-2C8E99469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3611276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이달의 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Rectangle 48">
            <a:extLst>
              <a:ext uri="{FF2B5EF4-FFF2-40B4-BE49-F238E27FC236}">
                <a16:creationId xmlns:a16="http://schemas.microsoft.com/office/drawing/2014/main" id="{E6D14963-CDE4-016D-F211-0A6B73709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5080028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 </a:t>
            </a:r>
            <a:r>
              <a:rPr kumimoji="1"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온국민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평생소득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TIF</a:t>
            </a:r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E053FE3D-E24F-E534-197A-138631256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4855339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 </a:t>
            </a:r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온국민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TDF</a:t>
            </a:r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80B0081B-9EF9-F3E7-72E4-48567310A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5542047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퇴직연금펀드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3" name="Rectangle 48">
            <a:extLst>
              <a:ext uri="{FF2B5EF4-FFF2-40B4-BE49-F238E27FC236}">
                <a16:creationId xmlns:a16="http://schemas.microsoft.com/office/drawing/2014/main" id="{E239CE8E-C957-BBF3-5F7A-481EDB56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5317358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개인연금펀드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5" name="Rectangle 48">
            <a:extLst>
              <a:ext uri="{FF2B5EF4-FFF2-40B4-BE49-F238E27FC236}">
                <a16:creationId xmlns:a16="http://schemas.microsoft.com/office/drawing/2014/main" id="{A1BB80AB-B545-4C04-CA76-EF42CACDB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6357419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RISE ETF 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상품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6" name="Rectangle 48">
            <a:extLst>
              <a:ext uri="{FF2B5EF4-FFF2-40B4-BE49-F238E27FC236}">
                <a16:creationId xmlns:a16="http://schemas.microsoft.com/office/drawing/2014/main" id="{612E2A26-47B8-C85D-C76A-935E71963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6132731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RISE ETF 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소개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4" name="Rectangle 48">
            <a:extLst>
              <a:ext uri="{FF2B5EF4-FFF2-40B4-BE49-F238E27FC236}">
                <a16:creationId xmlns:a16="http://schemas.microsoft.com/office/drawing/2014/main" id="{A3338E95-1760-40D9-B955-6DEBFA4D3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177" y="3821327"/>
            <a:ext cx="998094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CEO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인사말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5" name="Rectangle 48">
            <a:extLst>
              <a:ext uri="{FF2B5EF4-FFF2-40B4-BE49-F238E27FC236}">
                <a16:creationId xmlns:a16="http://schemas.microsoft.com/office/drawing/2014/main" id="{5A57F97A-B517-4A95-A667-097D7BDAC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177" y="4179277"/>
            <a:ext cx="998094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금융그룹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6" name="Rectangle 48">
            <a:extLst>
              <a:ext uri="{FF2B5EF4-FFF2-40B4-BE49-F238E27FC236}">
                <a16:creationId xmlns:a16="http://schemas.microsoft.com/office/drawing/2014/main" id="{971BC7EB-5CF4-4137-AAFA-ADD596F84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404" y="4131492"/>
            <a:ext cx="112625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이달의 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7" name="Rectangle 48">
            <a:extLst>
              <a:ext uri="{FF2B5EF4-FFF2-40B4-BE49-F238E27FC236}">
                <a16:creationId xmlns:a16="http://schemas.microsoft.com/office/drawing/2014/main" id="{D2A05A92-8101-4861-B1D2-09016E832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404" y="3098572"/>
            <a:ext cx="112625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펀드맵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8" name="Rectangle 48">
            <a:extLst>
              <a:ext uri="{FF2B5EF4-FFF2-40B4-BE49-F238E27FC236}">
                <a16:creationId xmlns:a16="http://schemas.microsoft.com/office/drawing/2014/main" id="{396B891E-5A7B-4DBB-BE3F-FFAC755FE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146" y="2727603"/>
            <a:ext cx="972789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인재채용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9" name="Rectangle 48">
            <a:extLst>
              <a:ext uri="{FF2B5EF4-FFF2-40B4-BE49-F238E27FC236}">
                <a16:creationId xmlns:a16="http://schemas.microsoft.com/office/drawing/2014/main" id="{1BADF6E2-C32F-4D2E-A179-410533AD8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0884" y="3105821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마이페이지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0" name="Rectangle 48">
            <a:extLst>
              <a:ext uri="{FF2B5EF4-FFF2-40B4-BE49-F238E27FC236}">
                <a16:creationId xmlns:a16="http://schemas.microsoft.com/office/drawing/2014/main" id="{D132AB27-32A5-4F60-9AB7-F3D3CBA7C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0884" y="2727603"/>
            <a:ext cx="972789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마이페이지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3" name="Rectangle 48">
            <a:extLst>
              <a:ext uri="{FF2B5EF4-FFF2-40B4-BE49-F238E27FC236}">
                <a16:creationId xmlns:a16="http://schemas.microsoft.com/office/drawing/2014/main" id="{DD547A6D-C279-43A9-8619-AD3A11364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4063053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투자 아이디어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4" name="Rectangle 48">
            <a:extLst>
              <a:ext uri="{FF2B5EF4-FFF2-40B4-BE49-F238E27FC236}">
                <a16:creationId xmlns:a16="http://schemas.microsoft.com/office/drawing/2014/main" id="{7637E78E-B852-4C7E-BC31-DB1EA61E4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4737117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공지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5" name="Rectangle 48">
            <a:extLst>
              <a:ext uri="{FF2B5EF4-FFF2-40B4-BE49-F238E27FC236}">
                <a16:creationId xmlns:a16="http://schemas.microsoft.com/office/drawing/2014/main" id="{55903F5E-1607-46B3-9C98-32FED8FBD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4284526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TV</a:t>
            </a:r>
          </a:p>
        </p:txBody>
      </p:sp>
      <p:sp>
        <p:nvSpPr>
          <p:cNvPr id="116" name="Rectangle 48">
            <a:extLst>
              <a:ext uri="{FF2B5EF4-FFF2-40B4-BE49-F238E27FC236}">
                <a16:creationId xmlns:a16="http://schemas.microsoft.com/office/drawing/2014/main" id="{EFEAB66B-B1C2-4F52-BC88-1964602E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4515644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NEWSROOM</a:t>
            </a:r>
          </a:p>
        </p:txBody>
      </p:sp>
      <p:sp>
        <p:nvSpPr>
          <p:cNvPr id="117" name="Rectangle 48">
            <a:extLst>
              <a:ext uri="{FF2B5EF4-FFF2-40B4-BE49-F238E27FC236}">
                <a16:creationId xmlns:a16="http://schemas.microsoft.com/office/drawing/2014/main" id="{AEAD1D9A-2007-4586-8B4A-9401AA07C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943" y="3667881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금융현직자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이야기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8" name="Rectangle 48">
            <a:extLst>
              <a:ext uri="{FF2B5EF4-FFF2-40B4-BE49-F238E27FC236}">
                <a16:creationId xmlns:a16="http://schemas.microsoft.com/office/drawing/2014/main" id="{E88D53E8-D575-421A-AB87-866DD0C3A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943" y="3443193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인사이트 레터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A88527FE-EC57-4EF7-B166-DB7DF57AA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943" y="3905212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상품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투자정보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23" name="Rectangle 48">
            <a:extLst>
              <a:ext uri="{FF2B5EF4-FFF2-40B4-BE49-F238E27FC236}">
                <a16:creationId xmlns:a16="http://schemas.microsoft.com/office/drawing/2014/main" id="{64EB9345-08C2-499D-9118-9B500D361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3688" y="3109930"/>
            <a:ext cx="928887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장바구니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24" name="Rectangle 48">
            <a:extLst>
              <a:ext uri="{FF2B5EF4-FFF2-40B4-BE49-F238E27FC236}">
                <a16:creationId xmlns:a16="http://schemas.microsoft.com/office/drawing/2014/main" id="{22EEE174-C2DE-441E-B0A9-9B3106967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3688" y="2731712"/>
            <a:ext cx="928887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유틸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ED3A0D4-87E9-4D42-A576-CE163242E54C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IA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기존 프론트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IA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CDDA1D3-B893-4650-9239-6B5B7BF67F5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69CA8D2-F2B1-A9A6-EA1D-2D0F05A0D674}"/>
              </a:ext>
            </a:extLst>
          </p:cNvPr>
          <p:cNvSpPr txBox="1"/>
          <p:nvPr/>
        </p:nvSpPr>
        <p:spPr>
          <a:xfrm>
            <a:off x="367461" y="3529439"/>
            <a:ext cx="64793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콘텐츠 구성</a:t>
            </a:r>
          </a:p>
        </p:txBody>
      </p:sp>
    </p:spTree>
    <p:extLst>
      <p:ext uri="{BB962C8B-B14F-4D97-AF65-F5344CB8AC3E}">
        <p14:creationId xmlns:p14="http://schemas.microsoft.com/office/powerpoint/2010/main" val="2021606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30B41AF-279F-43B1-BE84-B1D91D3B19F5}"/>
              </a:ext>
            </a:extLst>
          </p:cNvPr>
          <p:cNvSpPr/>
          <p:nvPr/>
        </p:nvSpPr>
        <p:spPr>
          <a:xfrm>
            <a:off x="436019" y="2099687"/>
            <a:ext cx="11276556" cy="4543632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B8E6CA-2477-1591-9272-777C93225F64}"/>
              </a:ext>
            </a:extLst>
          </p:cNvPr>
          <p:cNvSpPr/>
          <p:nvPr/>
        </p:nvSpPr>
        <p:spPr>
          <a:xfrm>
            <a:off x="283619" y="46017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Contents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4B470C-9D2A-2A70-059A-1D7031C74F90}"/>
              </a:ext>
            </a:extLst>
          </p:cNvPr>
          <p:cNvSpPr/>
          <p:nvPr/>
        </p:nvSpPr>
        <p:spPr>
          <a:xfrm>
            <a:off x="283620" y="88900"/>
            <a:ext cx="8517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FCA5F">
                    <a:lumMod val="50000"/>
                  </a:srgb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문서 목차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EFCA5F">
                  <a:lumMod val="50000"/>
                </a:srgb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8ED289-0F0C-45FA-FC1F-6D0CFE91D5EB}"/>
              </a:ext>
            </a:extLst>
          </p:cNvPr>
          <p:cNvSpPr/>
          <p:nvPr/>
        </p:nvSpPr>
        <p:spPr>
          <a:xfrm>
            <a:off x="1018661" y="2306428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프로젝트 개요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DF91A9-551A-7F1C-250D-AB7A0201D6FA}"/>
              </a:ext>
            </a:extLst>
          </p:cNvPr>
          <p:cNvSpPr/>
          <p:nvPr/>
        </p:nvSpPr>
        <p:spPr>
          <a:xfrm>
            <a:off x="648192" y="2306428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01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F65F11-185F-09B4-026E-736CB21458E1}"/>
              </a:ext>
            </a:extLst>
          </p:cNvPr>
          <p:cNvSpPr/>
          <p:nvPr/>
        </p:nvSpPr>
        <p:spPr>
          <a:xfrm>
            <a:off x="470676" y="1478174"/>
            <a:ext cx="87884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rgbClr val="EFCA5F">
                    <a:lumMod val="50000"/>
                  </a:srgb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ASIS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5ABD6F-9421-C979-7EA2-A158C19E1DE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185719" y="1702380"/>
            <a:ext cx="1604451" cy="8044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8F5C29-567B-2C0A-75CC-BF1CCA6948BC}"/>
              </a:ext>
            </a:extLst>
          </p:cNvPr>
          <p:cNvSpPr/>
          <p:nvPr/>
        </p:nvSpPr>
        <p:spPr>
          <a:xfrm>
            <a:off x="2790170" y="1459701"/>
            <a:ext cx="990973" cy="50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TOBE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47CF42B-ABED-F8DD-613F-F6A270F21CC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781143" y="1710424"/>
            <a:ext cx="7938075" cy="21326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F42CD7-89F5-997E-106E-D8B99F914561}"/>
              </a:ext>
            </a:extLst>
          </p:cNvPr>
          <p:cNvSpPr/>
          <p:nvPr/>
        </p:nvSpPr>
        <p:spPr>
          <a:xfrm>
            <a:off x="9334490" y="1468938"/>
            <a:ext cx="1308474" cy="50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WE ARE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074963-889D-4138-90C6-60BC6759D82B}"/>
              </a:ext>
            </a:extLst>
          </p:cNvPr>
          <p:cNvSpPr/>
          <p:nvPr/>
        </p:nvSpPr>
        <p:spPr>
          <a:xfrm>
            <a:off x="1018662" y="3488425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트렌드 분석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B17951-4ACC-438F-A96C-2D4E7FDDB5E9}"/>
              </a:ext>
            </a:extLst>
          </p:cNvPr>
          <p:cNvSpPr/>
          <p:nvPr/>
        </p:nvSpPr>
        <p:spPr>
          <a:xfrm>
            <a:off x="648193" y="3488425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5B1C21-9EA4-4F68-BDCC-7A50147437BF}"/>
              </a:ext>
            </a:extLst>
          </p:cNvPr>
          <p:cNvSpPr/>
          <p:nvPr/>
        </p:nvSpPr>
        <p:spPr>
          <a:xfrm>
            <a:off x="1046370" y="4041738"/>
            <a:ext cx="1674788" cy="63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주요고객층 분석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금융사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UIUX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트렌드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시사점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DC8494-06D8-4BDD-896A-5A2C99DDDCBA}"/>
              </a:ext>
            </a:extLst>
          </p:cNvPr>
          <p:cNvSpPr/>
          <p:nvPr/>
        </p:nvSpPr>
        <p:spPr>
          <a:xfrm>
            <a:off x="1018662" y="4929138"/>
            <a:ext cx="225249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기존 사이트 현황 및 분석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C4F237-9C21-45A2-A615-F28ADCC22308}"/>
              </a:ext>
            </a:extLst>
          </p:cNvPr>
          <p:cNvSpPr/>
          <p:nvPr/>
        </p:nvSpPr>
        <p:spPr>
          <a:xfrm>
            <a:off x="648193" y="4929138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03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8879E4-6FCD-4222-8E6D-63C086189256}"/>
              </a:ext>
            </a:extLst>
          </p:cNvPr>
          <p:cNvSpPr/>
          <p:nvPr/>
        </p:nvSpPr>
        <p:spPr>
          <a:xfrm>
            <a:off x="1043137" y="5550651"/>
            <a:ext cx="2252491" cy="741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UXUI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관점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콘텐츠 관점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디자인 관점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요약 및 정리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B7AE1A-FC4F-4F41-A187-A24B84988FF2}"/>
              </a:ext>
            </a:extLst>
          </p:cNvPr>
          <p:cNvSpPr/>
          <p:nvPr/>
        </p:nvSpPr>
        <p:spPr>
          <a:xfrm>
            <a:off x="1046345" y="2697616"/>
            <a:ext cx="2252491" cy="63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제안배경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프로젝트 목표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F76973-E3ED-47CE-B6A5-6683071BCEED}"/>
              </a:ext>
            </a:extLst>
          </p:cNvPr>
          <p:cNvGrpSpPr/>
          <p:nvPr/>
        </p:nvGrpSpPr>
        <p:grpSpPr>
          <a:xfrm>
            <a:off x="9647080" y="2304598"/>
            <a:ext cx="2052374" cy="3168511"/>
            <a:chOff x="3264223" y="2211177"/>
            <a:chExt cx="2052374" cy="316851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D91B42D-A116-42BF-96F4-8E6AF264BA33}"/>
                </a:ext>
              </a:extLst>
            </p:cNvPr>
            <p:cNvSpPr/>
            <p:nvPr/>
          </p:nvSpPr>
          <p:spPr>
            <a:xfrm>
              <a:off x="3264223" y="2625226"/>
              <a:ext cx="2052374" cy="27544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제안사 현황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조직 및 인원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주요 고객사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금융 프로젝트 수행사례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AI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프로젝트 수행사례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AI Transformation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사례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최근 사업수행 사례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UIUX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컨설팅 수행사례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주요운영사업 수행사례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6A2976-5627-4603-AF72-B05B28E20B3D}"/>
                </a:ext>
              </a:extLst>
            </p:cNvPr>
            <p:cNvSpPr/>
            <p:nvPr/>
          </p:nvSpPr>
          <p:spPr>
            <a:xfrm>
              <a:off x="3294119" y="2211177"/>
              <a:ext cx="1702496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회사 소개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803897-365B-4DC1-A86E-737F8A718260}"/>
              </a:ext>
            </a:extLst>
          </p:cNvPr>
          <p:cNvSpPr/>
          <p:nvPr/>
        </p:nvSpPr>
        <p:spPr>
          <a:xfrm>
            <a:off x="3111243" y="2311369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04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328B28-C2A6-4C42-B7B0-6F58C1DBF201}"/>
              </a:ext>
            </a:extLst>
          </p:cNvPr>
          <p:cNvSpPr/>
          <p:nvPr/>
        </p:nvSpPr>
        <p:spPr>
          <a:xfrm>
            <a:off x="3434651" y="2721417"/>
            <a:ext cx="1702496" cy="816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개선 전략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콘텐츠 개선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개인화 서비스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시스템 개발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5E2895-80A4-49BC-A058-95216BBDE12F}"/>
              </a:ext>
            </a:extLst>
          </p:cNvPr>
          <p:cNvSpPr/>
          <p:nvPr/>
        </p:nvSpPr>
        <p:spPr>
          <a:xfrm>
            <a:off x="3401898" y="2311368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리뉴얼 전략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E103E9-C264-4D3E-92A2-96F3BBEB5D9D}"/>
              </a:ext>
            </a:extLst>
          </p:cNvPr>
          <p:cNvSpPr/>
          <p:nvPr/>
        </p:nvSpPr>
        <p:spPr>
          <a:xfrm>
            <a:off x="3115724" y="4241311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05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E5B87D-6D14-4B93-8E36-7BD850068C57}"/>
              </a:ext>
            </a:extLst>
          </p:cNvPr>
          <p:cNvSpPr/>
          <p:nvPr/>
        </p:nvSpPr>
        <p:spPr>
          <a:xfrm>
            <a:off x="3439132" y="4670408"/>
            <a:ext cx="1702496" cy="156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디자인 컨셉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디자인 시스템 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IA 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Prototype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개발 방안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01289-E27D-4699-9C91-BB56F59322B7}"/>
              </a:ext>
            </a:extLst>
          </p:cNvPr>
          <p:cNvSpPr/>
          <p:nvPr/>
        </p:nvSpPr>
        <p:spPr>
          <a:xfrm>
            <a:off x="3406379" y="4241310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UX &amp;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시스템 구축 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7B19462-0161-4798-BE48-EA534940BAD8}"/>
              </a:ext>
            </a:extLst>
          </p:cNvPr>
          <p:cNvSpPr/>
          <p:nvPr/>
        </p:nvSpPr>
        <p:spPr>
          <a:xfrm>
            <a:off x="4750944" y="2307559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06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D5C7B30-3FC1-4004-9522-3E1C9396E792}"/>
              </a:ext>
            </a:extLst>
          </p:cNvPr>
          <p:cNvSpPr/>
          <p:nvPr/>
        </p:nvSpPr>
        <p:spPr>
          <a:xfrm>
            <a:off x="5053114" y="2713797"/>
            <a:ext cx="1702496" cy="816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AI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서비스 목표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시나리오 정의 및 혜택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단계별 개발 프로세스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33794-366D-4021-B734-1C25F92DD981}"/>
              </a:ext>
            </a:extLst>
          </p:cNvPr>
          <p:cNvSpPr/>
          <p:nvPr/>
        </p:nvSpPr>
        <p:spPr>
          <a:xfrm>
            <a:off x="5045436" y="2307558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기능 기획 및 개발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1C3AE9-2335-4EB4-8593-0EDA675CF55B}"/>
              </a:ext>
            </a:extLst>
          </p:cNvPr>
          <p:cNvSpPr/>
          <p:nvPr/>
        </p:nvSpPr>
        <p:spPr>
          <a:xfrm>
            <a:off x="7117993" y="2301287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07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E4810E-D1AE-429C-B844-5A73A5F7A85A}"/>
              </a:ext>
            </a:extLst>
          </p:cNvPr>
          <p:cNvSpPr/>
          <p:nvPr/>
        </p:nvSpPr>
        <p:spPr>
          <a:xfrm>
            <a:off x="7410921" y="2646565"/>
            <a:ext cx="1702496" cy="816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추진 조직 및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R&amp;R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프로젝트 수행일정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인원투입 계획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프로젝트　투입인원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운영 및 유지보수　계획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3546118-69A6-4704-BA2B-49286916FA51}"/>
              </a:ext>
            </a:extLst>
          </p:cNvPr>
          <p:cNvSpPr/>
          <p:nvPr/>
        </p:nvSpPr>
        <p:spPr>
          <a:xfrm>
            <a:off x="7408648" y="2301286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수행 계획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8D39F7A-1347-4066-B4A7-0BAADF646659}"/>
              </a:ext>
            </a:extLst>
          </p:cNvPr>
          <p:cNvCxnSpPr>
            <a:cxnSpLocks/>
          </p:cNvCxnSpPr>
          <p:nvPr/>
        </p:nvCxnSpPr>
        <p:spPr>
          <a:xfrm>
            <a:off x="2843097" y="2099687"/>
            <a:ext cx="0" cy="4543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E865792-D016-4CD1-837C-08F8A89A6E3B}"/>
              </a:ext>
            </a:extLst>
          </p:cNvPr>
          <p:cNvCxnSpPr>
            <a:cxnSpLocks/>
          </p:cNvCxnSpPr>
          <p:nvPr/>
        </p:nvCxnSpPr>
        <p:spPr>
          <a:xfrm>
            <a:off x="6895297" y="2099687"/>
            <a:ext cx="0" cy="4543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8C0E943-0B1E-47A8-915C-B954164D51EA}"/>
              </a:ext>
            </a:extLst>
          </p:cNvPr>
          <p:cNvCxnSpPr>
            <a:cxnSpLocks/>
          </p:cNvCxnSpPr>
          <p:nvPr/>
        </p:nvCxnSpPr>
        <p:spPr>
          <a:xfrm>
            <a:off x="9294856" y="2055332"/>
            <a:ext cx="0" cy="4543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1BC1CC-C4B1-42CD-B37E-8FC86B0E4556}"/>
              </a:ext>
            </a:extLst>
          </p:cNvPr>
          <p:cNvSpPr/>
          <p:nvPr/>
        </p:nvSpPr>
        <p:spPr>
          <a:xfrm>
            <a:off x="6860866" y="1475266"/>
            <a:ext cx="990973" cy="50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>
                <a:solidFill>
                  <a:schemeClr val="bg2">
                    <a:lumMod val="75000"/>
                  </a:schemeClr>
                </a:solidFill>
                <a:latin typeface="프리젠테이션 4 Regular"/>
                <a:ea typeface="프리젠테이션 4 Regular"/>
              </a:rPr>
              <a:t>PLAN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BD7D5F-8583-4A6D-8655-CB81D35CC404}"/>
              </a:ext>
            </a:extLst>
          </p:cNvPr>
          <p:cNvSpPr/>
          <p:nvPr/>
        </p:nvSpPr>
        <p:spPr>
          <a:xfrm>
            <a:off x="7132741" y="4234806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08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8D33657-9E01-4EB4-8B67-2B958B3B8B05}"/>
              </a:ext>
            </a:extLst>
          </p:cNvPr>
          <p:cNvSpPr/>
          <p:nvPr/>
        </p:nvSpPr>
        <p:spPr>
          <a:xfrm>
            <a:off x="7423396" y="4234805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품질 및 성과관리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CF7DBF-CF2D-4978-A0D1-4F5E5162489A}"/>
              </a:ext>
            </a:extLst>
          </p:cNvPr>
          <p:cNvSpPr txBox="1"/>
          <p:nvPr/>
        </p:nvSpPr>
        <p:spPr>
          <a:xfrm>
            <a:off x="9027544" y="504725"/>
            <a:ext cx="2731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alpha val="62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One KB </a:t>
            </a:r>
            <a:r>
              <a:rPr lang="en-US" altLang="ko-KR" sz="2400" dirty="0">
                <a:solidFill>
                  <a:srgbClr val="FFCC00">
                    <a:alpha val="62000"/>
                  </a:srgbClr>
                </a:solidFill>
                <a:latin typeface="프리젠테이션 6 SemiBold" pitchFamily="2" charset="-127"/>
                <a:ea typeface="프리젠테이션 6 SemiBold" pitchFamily="2" charset="-127"/>
              </a:rPr>
              <a:t>Platform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alpha val="62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alpha val="62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alpha val="62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Smarter Investing.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C00">
                  <a:alpha val="62000"/>
                </a:srgb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BF4019-B80C-42E2-92C5-893BEE2BBB32}"/>
              </a:ext>
            </a:extLst>
          </p:cNvPr>
          <p:cNvSpPr txBox="1"/>
          <p:nvPr/>
        </p:nvSpPr>
        <p:spPr>
          <a:xfrm>
            <a:off x="7410103" y="4670408"/>
            <a:ext cx="1713931" cy="172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사업 관리 방안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산출물 표준화</a:t>
            </a:r>
            <a:endParaRPr lang="en-US" altLang="ko-KR" sz="12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산출물 품질관리 </a:t>
            </a:r>
            <a:endParaRPr lang="en-US" altLang="ko-KR" sz="12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업무보고 방안</a:t>
            </a:r>
            <a:endParaRPr lang="en-US" altLang="ko-KR" sz="12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긴급이슈 대응 프로세스 </a:t>
            </a:r>
            <a:endParaRPr lang="en-US" altLang="ko-KR" sz="12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품질관리 자동화 방안</a:t>
            </a:r>
            <a:endParaRPr lang="en-US" altLang="ko-KR" sz="12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48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F04C-2C0A-E545-666E-BE33C65EE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38D36C8-8694-44FD-9B5B-CA7EFCE2D79A}"/>
              </a:ext>
            </a:extLst>
          </p:cNvPr>
          <p:cNvSpPr/>
          <p:nvPr/>
        </p:nvSpPr>
        <p:spPr>
          <a:xfrm>
            <a:off x="371475" y="1841481"/>
            <a:ext cx="11347762" cy="4927619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8">
            <a:extLst>
              <a:ext uri="{FF2B5EF4-FFF2-40B4-BE49-F238E27FC236}">
                <a16:creationId xmlns:a16="http://schemas.microsoft.com/office/drawing/2014/main" id="{6B5A9730-F7A5-E8B3-6C4F-0C40A4552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288" y="2796770"/>
            <a:ext cx="1237789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메인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Rectangle 48">
            <a:extLst>
              <a:ext uri="{FF2B5EF4-FFF2-40B4-BE49-F238E27FC236}">
                <a16:creationId xmlns:a16="http://schemas.microsoft.com/office/drawing/2014/main" id="{76C8B2EF-684E-2D9C-7ED0-48641B689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178" y="2796770"/>
            <a:ext cx="1233844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KB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어드바이저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A9E98D38-E28F-122B-B740-7D851C04D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535" y="2796770"/>
            <a:ext cx="1230243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KB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자산운용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" name="Rectangle 48">
            <a:extLst>
              <a:ext uri="{FF2B5EF4-FFF2-40B4-BE49-F238E27FC236}">
                <a16:creationId xmlns:a16="http://schemas.microsoft.com/office/drawing/2014/main" id="{5706C856-C901-1991-B8AB-408A8C73B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177" y="3208826"/>
            <a:ext cx="1230243" cy="331603"/>
          </a:xfrm>
          <a:prstGeom prst="roundRect">
            <a:avLst/>
          </a:prstGeom>
          <a:solidFill>
            <a:srgbClr val="FFFF00">
              <a:alpha val="47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어드바이저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대화하기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909553AE-735A-5DE9-39A6-3A6A4BA33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535" y="3216058"/>
            <a:ext cx="1230243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회사소개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2836BF04-06AB-9D2C-38F3-B75A4D061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493" y="2796770"/>
            <a:ext cx="1199919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상품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EFC6DB7A-C1A4-D351-744E-721A73E40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427" y="3614202"/>
            <a:ext cx="1230362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KB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인사이트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TV</a:t>
            </a:r>
          </a:p>
        </p:txBody>
      </p:sp>
      <p:sp>
        <p:nvSpPr>
          <p:cNvPr id="30" name="Rectangle 48">
            <a:extLst>
              <a:ext uri="{FF2B5EF4-FFF2-40B4-BE49-F238E27FC236}">
                <a16:creationId xmlns:a16="http://schemas.microsoft.com/office/drawing/2014/main" id="{6DCF9654-350A-E83A-126F-EACB993F3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3275574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KB </a:t>
            </a:r>
            <a:r>
              <a:rPr kumimoji="1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어드바이저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1" name="Rectangle 48">
            <a:extLst>
              <a:ext uri="{FF2B5EF4-FFF2-40B4-BE49-F238E27FC236}">
                <a16:creationId xmlns:a16="http://schemas.microsoft.com/office/drawing/2014/main" id="{DE60DB90-A01A-5B34-3E53-3807F9ECE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4023606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산업 섹터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TOP5</a:t>
            </a:r>
          </a:p>
        </p:txBody>
      </p:sp>
      <p:sp>
        <p:nvSpPr>
          <p:cNvPr id="32" name="Rectangle 48">
            <a:extLst>
              <a:ext uri="{FF2B5EF4-FFF2-40B4-BE49-F238E27FC236}">
                <a16:creationId xmlns:a16="http://schemas.microsoft.com/office/drawing/2014/main" id="{1D973D06-06CE-EA04-67AA-928485AA0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3774262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투자시장 실시간 키워드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96414CF5-6142-6CF1-CB1C-B7B73B545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427" y="4015642"/>
            <a:ext cx="1230362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뉴스룸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D63AAC8-94E2-4706-40CE-655FB66979AB}"/>
              </a:ext>
            </a:extLst>
          </p:cNvPr>
          <p:cNvSpPr/>
          <p:nvPr/>
        </p:nvSpPr>
        <p:spPr>
          <a:xfrm>
            <a:off x="1152668" y="3226089"/>
            <a:ext cx="1237789" cy="1801654"/>
          </a:xfrm>
          <a:prstGeom prst="roundRect">
            <a:avLst>
              <a:gd name="adj" fmla="val 559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2CE19846-14C8-9BFA-9991-929B783EF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494" y="3208826"/>
            <a:ext cx="1199920" cy="331603"/>
          </a:xfrm>
          <a:prstGeom prst="roundRect">
            <a:avLst/>
          </a:prstGeom>
          <a:solidFill>
            <a:srgbClr val="FFFF00">
              <a:alpha val="47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펀드 찾기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50" name="Rectangle 48">
            <a:extLst>
              <a:ext uri="{FF2B5EF4-FFF2-40B4-BE49-F238E27FC236}">
                <a16:creationId xmlns:a16="http://schemas.microsoft.com/office/drawing/2014/main" id="{03319FB8-DD49-F38D-E73F-03CBB4736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4522294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공지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이벤트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</p:txBody>
      </p:sp>
      <p:sp>
        <p:nvSpPr>
          <p:cNvPr id="71" name="Rectangle 48">
            <a:extLst>
              <a:ext uri="{FF2B5EF4-FFF2-40B4-BE49-F238E27FC236}">
                <a16:creationId xmlns:a16="http://schemas.microsoft.com/office/drawing/2014/main" id="{D0EA7EE3-310C-23EB-83DE-0AF5F489E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535" y="4015642"/>
            <a:ext cx="1230243" cy="3411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인재채용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2" name="Rectangle 48">
            <a:extLst>
              <a:ext uri="{FF2B5EF4-FFF2-40B4-BE49-F238E27FC236}">
                <a16:creationId xmlns:a16="http://schemas.microsoft.com/office/drawing/2014/main" id="{94988FE1-ED05-6FD9-12D8-03B2B0235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535" y="3615884"/>
            <a:ext cx="1230243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ESG/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공시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1" name="Rectangle 48">
            <a:extLst>
              <a:ext uri="{FF2B5EF4-FFF2-40B4-BE49-F238E27FC236}">
                <a16:creationId xmlns:a16="http://schemas.microsoft.com/office/drawing/2014/main" id="{8BF7D439-3F56-C554-97EE-0C7ACB6D8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756" y="5859405"/>
            <a:ext cx="1045904" cy="331603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상담신청 예약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2" name="Rectangle 48">
            <a:extLst>
              <a:ext uri="{FF2B5EF4-FFF2-40B4-BE49-F238E27FC236}">
                <a16:creationId xmlns:a16="http://schemas.microsoft.com/office/drawing/2014/main" id="{7471F438-1942-8CEC-B03E-B822AF9AB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756" y="5443628"/>
            <a:ext cx="1045904" cy="331603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로그인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B7C14580-1720-1594-3AAD-AEBB6FFCB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3524918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인기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추천상품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42F30477-0D9D-D132-7211-30F66CE9C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4272950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오늘의 뉴스 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요약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4" name="Rectangle 48">
            <a:extLst>
              <a:ext uri="{FF2B5EF4-FFF2-40B4-BE49-F238E27FC236}">
                <a16:creationId xmlns:a16="http://schemas.microsoft.com/office/drawing/2014/main" id="{D117E3CD-F65C-F642-9DB6-B5DCBA75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8893" y="2801544"/>
            <a:ext cx="1205898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고객센터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5" name="Rectangle 48">
            <a:extLst>
              <a:ext uri="{FF2B5EF4-FFF2-40B4-BE49-F238E27FC236}">
                <a16:creationId xmlns:a16="http://schemas.microsoft.com/office/drawing/2014/main" id="{C6000B32-29D1-24FA-9541-21C00BDB2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740" y="4009688"/>
            <a:ext cx="1199919" cy="3411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1:1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문의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6" name="Rectangle 48">
            <a:extLst>
              <a:ext uri="{FF2B5EF4-FFF2-40B4-BE49-F238E27FC236}">
                <a16:creationId xmlns:a16="http://schemas.microsoft.com/office/drawing/2014/main" id="{AE145584-2225-9BA0-50B8-28A450BF8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740" y="3210123"/>
            <a:ext cx="1199919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공지사항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7" name="Rectangle 48">
            <a:extLst>
              <a:ext uri="{FF2B5EF4-FFF2-40B4-BE49-F238E27FC236}">
                <a16:creationId xmlns:a16="http://schemas.microsoft.com/office/drawing/2014/main" id="{D0A40F72-7EA6-80A0-BF44-43B415251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740" y="3616549"/>
            <a:ext cx="1199919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이벤트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8" name="Rectangle 48">
            <a:extLst>
              <a:ext uri="{FF2B5EF4-FFF2-40B4-BE49-F238E27FC236}">
                <a16:creationId xmlns:a16="http://schemas.microsoft.com/office/drawing/2014/main" id="{4FF3168B-0786-C630-97BA-8EDEE647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740" y="4417082"/>
            <a:ext cx="1199919" cy="3411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FAQ</a:t>
            </a:r>
          </a:p>
        </p:txBody>
      </p:sp>
      <p:sp>
        <p:nvSpPr>
          <p:cNvPr id="117" name="Rectangle 48">
            <a:extLst>
              <a:ext uri="{FF2B5EF4-FFF2-40B4-BE49-F238E27FC236}">
                <a16:creationId xmlns:a16="http://schemas.microsoft.com/office/drawing/2014/main" id="{1BABC096-CDEC-CE88-F896-494B614D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494" y="5865724"/>
            <a:ext cx="1199920" cy="3316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ETF</a:t>
            </a:r>
          </a:p>
        </p:txBody>
      </p:sp>
      <p:sp>
        <p:nvSpPr>
          <p:cNvPr id="118" name="Rectangle 48">
            <a:extLst>
              <a:ext uri="{FF2B5EF4-FFF2-40B4-BE49-F238E27FC236}">
                <a16:creationId xmlns:a16="http://schemas.microsoft.com/office/drawing/2014/main" id="{D926641E-7876-0D92-349E-74A491C03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427" y="2796770"/>
            <a:ext cx="1233844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투자 인사이트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C0D2F6BC-443A-54DC-6AB4-37020093F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427" y="4417082"/>
            <a:ext cx="1230362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마켓리포트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37" name="Rectangle 48">
            <a:extLst>
              <a:ext uri="{FF2B5EF4-FFF2-40B4-BE49-F238E27FC236}">
                <a16:creationId xmlns:a16="http://schemas.microsoft.com/office/drawing/2014/main" id="{1E72BE0B-875C-955C-8868-EF18C5194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427" y="3212762"/>
            <a:ext cx="1230362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투자 아이디어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55" name="Rectangle 48">
            <a:extLst>
              <a:ext uri="{FF2B5EF4-FFF2-40B4-BE49-F238E27FC236}">
                <a16:creationId xmlns:a16="http://schemas.microsoft.com/office/drawing/2014/main" id="{CCF4AAD8-718B-1A0A-EA57-D213E7775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728" y="3630207"/>
            <a:ext cx="1110879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유형별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56" name="Rectangle 48">
            <a:extLst>
              <a:ext uri="{FF2B5EF4-FFF2-40B4-BE49-F238E27FC236}">
                <a16:creationId xmlns:a16="http://schemas.microsoft.com/office/drawing/2014/main" id="{BD7F58DA-0D9B-D327-F255-03354CBF0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728" y="3891279"/>
            <a:ext cx="1110879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테마별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62" name="Rectangle 48">
            <a:extLst>
              <a:ext uri="{FF2B5EF4-FFF2-40B4-BE49-F238E27FC236}">
                <a16:creationId xmlns:a16="http://schemas.microsoft.com/office/drawing/2014/main" id="{05769C36-7273-9ED1-49E4-9E8B730EF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728" y="4148225"/>
            <a:ext cx="1110879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투자성향별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64" name="Rectangle 48">
            <a:extLst>
              <a:ext uri="{FF2B5EF4-FFF2-40B4-BE49-F238E27FC236}">
                <a16:creationId xmlns:a16="http://schemas.microsoft.com/office/drawing/2014/main" id="{4F709CEB-30CC-7CB8-5C2F-A962C99D6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494" y="5474591"/>
            <a:ext cx="1199920" cy="3316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펀드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66" name="Rectangle 48">
            <a:extLst>
              <a:ext uri="{FF2B5EF4-FFF2-40B4-BE49-F238E27FC236}">
                <a16:creationId xmlns:a16="http://schemas.microsoft.com/office/drawing/2014/main" id="{EFEE579D-C54F-4BD7-D4EE-A6DE3FF52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728" y="4929767"/>
            <a:ext cx="1110879" cy="21057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수익률계산기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69" name="Rectangle 48">
            <a:extLst>
              <a:ext uri="{FF2B5EF4-FFF2-40B4-BE49-F238E27FC236}">
                <a16:creationId xmlns:a16="http://schemas.microsoft.com/office/drawing/2014/main" id="{5ACEE429-B764-D815-70D5-54B956C89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177" y="3616431"/>
            <a:ext cx="1230243" cy="331603"/>
          </a:xfrm>
          <a:prstGeom prst="roundRect">
            <a:avLst/>
          </a:prstGeom>
          <a:solidFill>
            <a:schemeClr val="bg1">
              <a:alpha val="4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투자성향 알아보기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71" name="Rectangle 48">
            <a:extLst>
              <a:ext uri="{FF2B5EF4-FFF2-40B4-BE49-F238E27FC236}">
                <a16:creationId xmlns:a16="http://schemas.microsoft.com/office/drawing/2014/main" id="{8AE562B5-2F8A-1D1D-AF29-6F27AF0EB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756" y="5027742"/>
            <a:ext cx="1051116" cy="33855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유틸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172" name="Rectangle 48">
            <a:extLst>
              <a:ext uri="{FF2B5EF4-FFF2-40B4-BE49-F238E27FC236}">
                <a16:creationId xmlns:a16="http://schemas.microsoft.com/office/drawing/2014/main" id="{67BF2FE0-AA70-5052-5314-186698A04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4774163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기업 신뢰정보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8EF8EEF-44A7-A677-DCC4-9C83985ABEA8}"/>
              </a:ext>
            </a:extLst>
          </p:cNvPr>
          <p:cNvSpPr/>
          <p:nvPr/>
        </p:nvSpPr>
        <p:spPr>
          <a:xfrm>
            <a:off x="3029527" y="555131"/>
            <a:ext cx="8787248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RISE ETF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서비스와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KB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자산운용 공식 웹사이트의 정보구조를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단일 플랫폼에서 자연스럽게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사용자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경험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　가능한　구조로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재편성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상품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ETF/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펀드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),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투자정보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고객지원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등의 공통메뉴를 통합하고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고객의 개인 투자 어시스턴트 역할을 하는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KB Advisor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를 중심으로 고객　여정 전반을 리딩　하는 단일하고 능동적인 흐름으로 연결되도록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재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설계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</p:txBody>
      </p:sp>
      <p:sp>
        <p:nvSpPr>
          <p:cNvPr id="174" name="오른쪽 대괄호 173">
            <a:extLst>
              <a:ext uri="{FF2B5EF4-FFF2-40B4-BE49-F238E27FC236}">
                <a16:creationId xmlns:a16="http://schemas.microsoft.com/office/drawing/2014/main" id="{6EC151B4-2A31-169C-7AD7-4B19E7DF6D04}"/>
              </a:ext>
            </a:extLst>
          </p:cNvPr>
          <p:cNvSpPr/>
          <p:nvPr/>
        </p:nvSpPr>
        <p:spPr>
          <a:xfrm flipH="1">
            <a:off x="989913" y="3230044"/>
            <a:ext cx="94919" cy="1797698"/>
          </a:xfrm>
          <a:prstGeom prst="rightBracke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6098794F-1529-CB6B-CFE6-C153BA41CC64}"/>
              </a:ext>
            </a:extLst>
          </p:cNvPr>
          <p:cNvGrpSpPr/>
          <p:nvPr/>
        </p:nvGrpSpPr>
        <p:grpSpPr>
          <a:xfrm>
            <a:off x="10416757" y="2747996"/>
            <a:ext cx="1403768" cy="693148"/>
            <a:chOff x="10416757" y="2760209"/>
            <a:chExt cx="1403768" cy="693148"/>
          </a:xfrm>
        </p:grpSpPr>
        <p:sp>
          <p:nvSpPr>
            <p:cNvPr id="177" name="Rectangle 48">
              <a:extLst>
                <a:ext uri="{FF2B5EF4-FFF2-40B4-BE49-F238E27FC236}">
                  <a16:creationId xmlns:a16="http://schemas.microsoft.com/office/drawing/2014/main" id="{24BF7A07-C87B-656D-3304-E85FACFAC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6757" y="2825017"/>
              <a:ext cx="474893" cy="147675"/>
            </a:xfrm>
            <a:prstGeom prst="roundRect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endParaRPr>
            </a:p>
          </p:txBody>
        </p:sp>
        <p:sp>
          <p:nvSpPr>
            <p:cNvPr id="179" name="Rectangle 48">
              <a:extLst>
                <a:ext uri="{FF2B5EF4-FFF2-40B4-BE49-F238E27FC236}">
                  <a16:creationId xmlns:a16="http://schemas.microsoft.com/office/drawing/2014/main" id="{CFCA508C-F26B-8ECE-B1AD-F5418131A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7781" y="3254970"/>
              <a:ext cx="473869" cy="1399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70A66F0-4C90-903B-8E6E-00B7EAB8F395}"/>
                </a:ext>
              </a:extLst>
            </p:cNvPr>
            <p:cNvSpPr txBox="1"/>
            <p:nvPr/>
          </p:nvSpPr>
          <p:spPr>
            <a:xfrm>
              <a:off x="10864910" y="2760209"/>
              <a:ext cx="95561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1depth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78F5CAE-43CD-7BEC-C7B7-3EDA9E0DBD44}"/>
                </a:ext>
              </a:extLst>
            </p:cNvPr>
            <p:cNvSpPr txBox="1"/>
            <p:nvPr/>
          </p:nvSpPr>
          <p:spPr>
            <a:xfrm>
              <a:off x="10864910" y="2984385"/>
              <a:ext cx="95561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2 depth</a:t>
              </a:r>
            </a:p>
          </p:txBody>
        </p:sp>
        <p:sp>
          <p:nvSpPr>
            <p:cNvPr id="186" name="Rectangle 48">
              <a:extLst>
                <a:ext uri="{FF2B5EF4-FFF2-40B4-BE49-F238E27FC236}">
                  <a16:creationId xmlns:a16="http://schemas.microsoft.com/office/drawing/2014/main" id="{C90FD230-BC1D-C7CA-2D36-35A0D31FF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6757" y="3035596"/>
              <a:ext cx="474893" cy="1476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F69E669-9ADA-0A00-DCF7-0CC38EF87082}"/>
                </a:ext>
              </a:extLst>
            </p:cNvPr>
            <p:cNvSpPr txBox="1"/>
            <p:nvPr/>
          </p:nvSpPr>
          <p:spPr>
            <a:xfrm>
              <a:off x="10864910" y="3199441"/>
              <a:ext cx="95561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신규</a:t>
              </a: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/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수정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</p:grpSp>
      <p:sp>
        <p:nvSpPr>
          <p:cNvPr id="191" name="슬라이드 번호 개체 틀 1">
            <a:extLst>
              <a:ext uri="{FF2B5EF4-FFF2-40B4-BE49-F238E27FC236}">
                <a16:creationId xmlns:a16="http://schemas.microsoft.com/office/drawing/2014/main" id="{5FB975FC-11A7-4CB0-C5FD-3A30EF26A4CC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0" name="Rectangle 48">
            <a:extLst>
              <a:ext uri="{FF2B5EF4-FFF2-40B4-BE49-F238E27FC236}">
                <a16:creationId xmlns:a16="http://schemas.microsoft.com/office/drawing/2014/main" id="{EFCFB3DA-6623-43A1-91C2-5FFE5FB68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728" y="5193637"/>
            <a:ext cx="1110879" cy="21057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상품비교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150E2A0C-8B28-D20D-7C19-D3F190034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9548" y="2796770"/>
            <a:ext cx="1205898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MY</a:t>
            </a:r>
          </a:p>
        </p:txBody>
      </p:sp>
      <p:sp>
        <p:nvSpPr>
          <p:cNvPr id="12" name="Rectangle 48">
            <a:extLst>
              <a:ext uri="{FF2B5EF4-FFF2-40B4-BE49-F238E27FC236}">
                <a16:creationId xmlns:a16="http://schemas.microsoft.com/office/drawing/2014/main" id="{65D8FC79-24C8-18B4-F589-7EC570404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854" y="3206326"/>
            <a:ext cx="1135286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투자경향 프로필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78EDD734-6414-2AAC-37E8-11C1EF61D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854" y="3468123"/>
            <a:ext cx="1135286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상담신청 내역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6" name="Rectangle 48">
            <a:extLst>
              <a:ext uri="{FF2B5EF4-FFF2-40B4-BE49-F238E27FC236}">
                <a16:creationId xmlns:a16="http://schemas.microsoft.com/office/drawing/2014/main" id="{E8A0B8D1-A487-ABD0-AFF0-EE634246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854" y="3729920"/>
            <a:ext cx="1135286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관심상품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7" name="Rectangle 48">
            <a:extLst>
              <a:ext uri="{FF2B5EF4-FFF2-40B4-BE49-F238E27FC236}">
                <a16:creationId xmlns:a16="http://schemas.microsoft.com/office/drawing/2014/main" id="{0AC7F1EF-644C-94E7-6870-1776E804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854" y="3991717"/>
            <a:ext cx="1135286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최근 조회상품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348BD63-4742-2062-6ADE-465FACFCA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854" y="4253514"/>
            <a:ext cx="1135286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관심뉴스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/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리포트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9" name="Rectangle 48">
            <a:extLst>
              <a:ext uri="{FF2B5EF4-FFF2-40B4-BE49-F238E27FC236}">
                <a16:creationId xmlns:a16="http://schemas.microsoft.com/office/drawing/2014/main" id="{222D668B-DD9A-4779-DFC2-6764BC3A9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2537" y="4522294"/>
            <a:ext cx="1199920" cy="331603"/>
          </a:xfrm>
          <a:prstGeom prst="roundRect">
            <a:avLst/>
          </a:prstGeom>
          <a:solidFill>
            <a:srgbClr val="FFFF00">
              <a:alpha val="47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포트폴리오 탐색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28" name="Rectangle 48">
            <a:extLst>
              <a:ext uri="{FF2B5EF4-FFF2-40B4-BE49-F238E27FC236}">
                <a16:creationId xmlns:a16="http://schemas.microsoft.com/office/drawing/2014/main" id="{56142D53-AABA-588F-0401-1A1D18737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263" y="5443628"/>
            <a:ext cx="924482" cy="2062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홈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3" name="Rectangle 48">
            <a:extLst>
              <a:ext uri="{FF2B5EF4-FFF2-40B4-BE49-F238E27FC236}">
                <a16:creationId xmlns:a16="http://schemas.microsoft.com/office/drawing/2014/main" id="{2F1AEDF2-8452-49CE-33B6-BB803FE16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263" y="5685000"/>
            <a:ext cx="924482" cy="2062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상품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6" name="Rectangle 48">
            <a:extLst>
              <a:ext uri="{FF2B5EF4-FFF2-40B4-BE49-F238E27FC236}">
                <a16:creationId xmlns:a16="http://schemas.microsoft.com/office/drawing/2014/main" id="{ACA3EE6F-27D6-F9C4-A87C-6F10B3DEF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263" y="5926372"/>
            <a:ext cx="924482" cy="2062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KB 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Advisor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7" name="Rectangle 48">
            <a:extLst>
              <a:ext uri="{FF2B5EF4-FFF2-40B4-BE49-F238E27FC236}">
                <a16:creationId xmlns:a16="http://schemas.microsoft.com/office/drawing/2014/main" id="{C7F6BDE8-8B28-131B-8F8F-BC31A2697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263" y="6167744"/>
            <a:ext cx="924482" cy="2062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인사이트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2F2D140B-D9B8-F5B4-0B20-3626C09F1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263" y="6409117"/>
            <a:ext cx="924482" cy="2062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MY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D3DFC-4917-45FE-881C-4A900CEB5888}"/>
              </a:ext>
            </a:extLst>
          </p:cNvPr>
          <p:cNvGrpSpPr/>
          <p:nvPr/>
        </p:nvGrpSpPr>
        <p:grpSpPr>
          <a:xfrm>
            <a:off x="2537048" y="4004914"/>
            <a:ext cx="2471372" cy="878510"/>
            <a:chOff x="2537048" y="4004914"/>
            <a:chExt cx="2471372" cy="878510"/>
          </a:xfrm>
          <a:solidFill>
            <a:srgbClr val="DEEBF7"/>
          </a:solidFill>
        </p:grpSpPr>
        <p:sp>
          <p:nvSpPr>
            <p:cNvPr id="163" name="Rectangle 48">
              <a:extLst>
                <a:ext uri="{FF2B5EF4-FFF2-40B4-BE49-F238E27FC236}">
                  <a16:creationId xmlns:a16="http://schemas.microsoft.com/office/drawing/2014/main" id="{123FB86E-C048-2588-4E96-9E658CA9A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728" y="4672845"/>
              <a:ext cx="1110879" cy="21057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상품맵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EC8FA52-0021-1FB9-39AA-B878B27D3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177" y="4004914"/>
              <a:ext cx="1230243" cy="33160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초보 가이드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42" name="Rectangle 48">
              <a:extLst>
                <a:ext uri="{FF2B5EF4-FFF2-40B4-BE49-F238E27FC236}">
                  <a16:creationId xmlns:a16="http://schemas.microsoft.com/office/drawing/2014/main" id="{DD4E3CB8-75CA-9C7E-5A09-5360E014F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048" y="4415166"/>
              <a:ext cx="1110879" cy="21057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판매사별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</p:grpSp>
      <p:sp>
        <p:nvSpPr>
          <p:cNvPr id="43" name="Rectangle 48">
            <a:extLst>
              <a:ext uri="{FF2B5EF4-FFF2-40B4-BE49-F238E27FC236}">
                <a16:creationId xmlns:a16="http://schemas.microsoft.com/office/drawing/2014/main" id="{49EB60E7-791C-38C3-CB2F-3227B48DC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0946" y="5027742"/>
            <a:ext cx="1051116" cy="33855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툴바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6287FC6-0620-1388-3584-090E44488BF9}"/>
              </a:ext>
            </a:extLst>
          </p:cNvPr>
          <p:cNvSpPr/>
          <p:nvPr/>
        </p:nvSpPr>
        <p:spPr>
          <a:xfrm>
            <a:off x="10410946" y="5404216"/>
            <a:ext cx="1045904" cy="1270122"/>
          </a:xfrm>
          <a:prstGeom prst="roundRect">
            <a:avLst>
              <a:gd name="adj" fmla="val 559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3" name="Rectangle 48">
            <a:extLst>
              <a:ext uri="{FF2B5EF4-FFF2-40B4-BE49-F238E27FC236}">
                <a16:creationId xmlns:a16="http://schemas.microsoft.com/office/drawing/2014/main" id="{8A1724DC-E8D1-4C45-8F45-AE3D78437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301" y="2064254"/>
            <a:ext cx="2844800" cy="4195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8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KB </a:t>
            </a:r>
            <a:r>
              <a:rPr kumimoji="1" lang="ko-KR" altLang="en-US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자산운용</a:t>
            </a:r>
            <a:endParaRPr kumimoji="1" lang="en-US" altLang="ko-KR" sz="160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698D1EB-54F4-4EB8-82C8-D2C1423603DE}"/>
              </a:ext>
            </a:extLst>
          </p:cNvPr>
          <p:cNvSpPr txBox="1"/>
          <p:nvPr/>
        </p:nvSpPr>
        <p:spPr>
          <a:xfrm>
            <a:off x="472763" y="4016081"/>
            <a:ext cx="647934" cy="230832"/>
          </a:xfrm>
          <a:prstGeom prst="rect">
            <a:avLst/>
          </a:prstGeom>
          <a:solidFill>
            <a:srgbClr val="F4F4F4"/>
          </a:solidFill>
        </p:spPr>
        <p:txBody>
          <a:bodyPr wrap="non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콘텐츠 구성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87F184-7C32-43BA-971C-56B93E74049A}"/>
              </a:ext>
            </a:extLst>
          </p:cNvPr>
          <p:cNvSpPr/>
          <p:nvPr/>
        </p:nvSpPr>
        <p:spPr>
          <a:xfrm>
            <a:off x="283620" y="5903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IA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변경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프론트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IA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BEF20D2-16B2-4F3A-9198-E2F1BE55AEC7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C80731CC-FC5A-44D7-A79F-627C8DFD5971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</p:spTree>
    <p:extLst>
      <p:ext uri="{BB962C8B-B14F-4D97-AF65-F5344CB8AC3E}">
        <p14:creationId xmlns:p14="http://schemas.microsoft.com/office/powerpoint/2010/main" val="1033117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905012-7517-AB2F-A312-5E5718FC346D}"/>
              </a:ext>
            </a:extLst>
          </p:cNvPr>
          <p:cNvSpPr/>
          <p:nvPr/>
        </p:nvSpPr>
        <p:spPr>
          <a:xfrm>
            <a:off x="4957161" y="444124"/>
            <a:ext cx="6847609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개편되는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IA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핵심메뉴들의 역할은 아래와 같으며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 latinLnBrk="0"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기반 서비스 경험을 플랫폼 전반에 일관되게 연결하여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상품 탐색부터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진단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전문 인사이트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개인화 관리까지 단일한 투자 여정이 되도록 개편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6137DDE-E39B-0254-B08C-8596559532CA}"/>
              </a:ext>
            </a:extLst>
          </p:cNvPr>
          <p:cNvGrpSpPr/>
          <p:nvPr/>
        </p:nvGrpSpPr>
        <p:grpSpPr>
          <a:xfrm>
            <a:off x="1159861" y="2096826"/>
            <a:ext cx="2090229" cy="3142540"/>
            <a:chOff x="1159861" y="2096826"/>
            <a:chExt cx="2090229" cy="314254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89B6CC8-568B-B076-C579-52EB51A5DD86}"/>
                </a:ext>
              </a:extLst>
            </p:cNvPr>
            <p:cNvSpPr/>
            <p:nvPr/>
          </p:nvSpPr>
          <p:spPr>
            <a:xfrm>
              <a:off x="1159861" y="2096826"/>
              <a:ext cx="2090229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메인</a:t>
              </a:r>
              <a:endParaRPr lang="en-US" altLang="ko-KR" sz="14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2FB5783-BE5B-1E70-D908-802CB505584C}"/>
                </a:ext>
              </a:extLst>
            </p:cNvPr>
            <p:cNvSpPr/>
            <p:nvPr/>
          </p:nvSpPr>
          <p:spPr>
            <a:xfrm>
              <a:off x="1159861" y="2466799"/>
              <a:ext cx="2090229" cy="790979"/>
            </a:xfrm>
            <a:prstGeom prst="roundRect">
              <a:avLst>
                <a:gd name="adj" fmla="val 11330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방문 목적에 빠르게 대응하며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단순 배너 중심 구조에서 벗어나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시장 상황과 고객 관심사 중심의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입체적 콘텐츠 홈 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E8709E3-FD8B-E2C2-D76A-128359E9D655}"/>
                </a:ext>
              </a:extLst>
            </p:cNvPr>
            <p:cNvSpPr/>
            <p:nvPr/>
          </p:nvSpPr>
          <p:spPr>
            <a:xfrm>
              <a:off x="1159861" y="3315635"/>
              <a:ext cx="2069483" cy="1067872"/>
            </a:xfrm>
            <a:prstGeom prst="roundRect">
              <a:avLst>
                <a:gd name="adj" fmla="val 823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대화형 검색 대응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인기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추천 상품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산업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테마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키워드 순위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기반 뉴스브리핑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3C5595B-B371-7DC0-7FB5-CC8EB367E446}"/>
                </a:ext>
              </a:extLst>
            </p:cNvPr>
            <p:cNvSpPr/>
            <p:nvPr/>
          </p:nvSpPr>
          <p:spPr>
            <a:xfrm>
              <a:off x="1159861" y="4451093"/>
              <a:ext cx="2079595" cy="788273"/>
            </a:xfrm>
            <a:prstGeom prst="roundRect">
              <a:avLst>
                <a:gd name="adj" fmla="val 10716"/>
              </a:avLst>
            </a:prstGeom>
            <a:solidFill>
              <a:srgbClr val="DEEBF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기반 문장형 검색 도입으로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탐색 시간을 단축하고 홈 화면에서의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콘텐츠 소비와 재방문 유도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752277-A9DA-3F27-7242-16E920F23C30}"/>
              </a:ext>
            </a:extLst>
          </p:cNvPr>
          <p:cNvGrpSpPr/>
          <p:nvPr/>
        </p:nvGrpSpPr>
        <p:grpSpPr>
          <a:xfrm>
            <a:off x="3302274" y="2096826"/>
            <a:ext cx="2090491" cy="3142540"/>
            <a:chOff x="3302339" y="2096826"/>
            <a:chExt cx="2090491" cy="314254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33FACAB-3973-9B32-72BA-EE21C572691F}"/>
                </a:ext>
              </a:extLst>
            </p:cNvPr>
            <p:cNvSpPr/>
            <p:nvPr/>
          </p:nvSpPr>
          <p:spPr>
            <a:xfrm>
              <a:off x="3302339" y="2096826"/>
              <a:ext cx="2090229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상품</a:t>
              </a:r>
              <a:r>
                <a:rPr lang="en-US" altLang="ko-KR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(ETF/</a:t>
              </a:r>
              <a:r>
                <a:rPr lang="ko-KR" altLang="en-US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펀드</a:t>
              </a:r>
              <a:r>
                <a:rPr lang="en-US" altLang="ko-KR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) 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5120AB2-815C-F978-91B7-8F9C659982DD}"/>
                </a:ext>
              </a:extLst>
            </p:cNvPr>
            <p:cNvSpPr/>
            <p:nvPr/>
          </p:nvSpPr>
          <p:spPr>
            <a:xfrm>
              <a:off x="3302339" y="2466799"/>
              <a:ext cx="2090229" cy="790979"/>
            </a:xfrm>
            <a:prstGeom prst="roundRect">
              <a:avLst>
                <a:gd name="adj" fmla="val 12535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복잡한 상품 구조를 단순화하여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 탐색 → 이해 → 비교 → 결정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까지의 여정을 단축하는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상품 탐색 허브 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561CAFC-8DEF-9E74-D54E-75D89FE1388D}"/>
                </a:ext>
              </a:extLst>
            </p:cNvPr>
            <p:cNvSpPr/>
            <p:nvPr/>
          </p:nvSpPr>
          <p:spPr>
            <a:xfrm>
              <a:off x="3302339" y="3315635"/>
              <a:ext cx="2079856" cy="1067872"/>
            </a:xfrm>
            <a:prstGeom prst="roundRect">
              <a:avLst>
                <a:gd name="adj" fmla="val 9125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유형별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테마별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투자성향별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판매사별 등 상품 조건 기반의 필터링 고도화 및 재구조화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수익률계산기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상품비교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주요지표 시각화 등 기능성 콘텐츠 함께 배치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07DCD32-EA57-F349-FB21-020F21BC2366}"/>
                </a:ext>
              </a:extLst>
            </p:cNvPr>
            <p:cNvSpPr/>
            <p:nvPr/>
          </p:nvSpPr>
          <p:spPr>
            <a:xfrm>
              <a:off x="3302339" y="4451093"/>
              <a:ext cx="2090491" cy="788273"/>
            </a:xfrm>
            <a:prstGeom prst="roundRect">
              <a:avLst>
                <a:gd name="adj" fmla="val 12529"/>
              </a:avLst>
            </a:prstGeom>
            <a:solidFill>
              <a:srgbClr val="DEEBF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 접근성과 </a:t>
              </a:r>
              <a:r>
                <a:rPr kumimoji="1"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탐색성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향상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이해 기반 상품 선택까지 고객의 의사결정을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효과적으로 지원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AF89A63-9653-D8CE-4BD1-A34E90168312}"/>
              </a:ext>
            </a:extLst>
          </p:cNvPr>
          <p:cNvGrpSpPr/>
          <p:nvPr/>
        </p:nvGrpSpPr>
        <p:grpSpPr>
          <a:xfrm>
            <a:off x="5444949" y="2096826"/>
            <a:ext cx="2090490" cy="3142540"/>
            <a:chOff x="5455713" y="2096826"/>
            <a:chExt cx="2090490" cy="314254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6B2920F-4346-1221-2D64-27A6986BB872}"/>
                </a:ext>
              </a:extLst>
            </p:cNvPr>
            <p:cNvSpPr/>
            <p:nvPr/>
          </p:nvSpPr>
          <p:spPr>
            <a:xfrm>
              <a:off x="5455713" y="2096826"/>
              <a:ext cx="2090229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KB Advisor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B19C646-D844-A230-B79F-97CB0C6CA0E4}"/>
                </a:ext>
              </a:extLst>
            </p:cNvPr>
            <p:cNvSpPr/>
            <p:nvPr/>
          </p:nvSpPr>
          <p:spPr>
            <a:xfrm>
              <a:off x="5455713" y="2466799"/>
              <a:ext cx="2090229" cy="790979"/>
            </a:xfrm>
            <a:prstGeom prst="roundRect">
              <a:avLst>
                <a:gd name="adj" fmla="val 11933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분석과 대화형 인터랙션을 통해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고객의 투자 여정 전반을 지원하는</a:t>
              </a:r>
            </a:p>
            <a:p>
              <a:pPr algn="ctr" latinLnBrk="0"/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개인 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AI </a:t>
              </a:r>
              <a:r>
                <a:rPr kumimoji="1"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어드바이저</a:t>
              </a:r>
              <a:endPara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8D5553B-5815-A877-3A9C-BBFB34A47B37}"/>
                </a:ext>
              </a:extLst>
            </p:cNvPr>
            <p:cNvSpPr/>
            <p:nvPr/>
          </p:nvSpPr>
          <p:spPr>
            <a:xfrm>
              <a:off x="5455713" y="3315635"/>
              <a:ext cx="2079856" cy="1067872"/>
            </a:xfrm>
            <a:prstGeom prst="roundRect">
              <a:avLst>
                <a:gd name="adj" fmla="val 8679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기반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KB Advisor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대화형 정보 검색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투자성향 파악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초보가이드 등의 가이드 콘텐츠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222FCDC7-C830-454F-4DD1-42CCD47C1B48}"/>
                </a:ext>
              </a:extLst>
            </p:cNvPr>
            <p:cNvSpPr/>
            <p:nvPr/>
          </p:nvSpPr>
          <p:spPr>
            <a:xfrm>
              <a:off x="5455713" y="4451093"/>
              <a:ext cx="2090490" cy="788273"/>
            </a:xfrm>
            <a:prstGeom prst="roundRect">
              <a:avLst>
                <a:gd name="adj" fmla="val 11924"/>
              </a:avLst>
            </a:prstGeom>
            <a:solidFill>
              <a:srgbClr val="DEEBF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능동적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(Proactive)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이고 개인화된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투자 정보 제공으로 서비스 차별화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0A0738D-8682-C2EB-7992-DFDCE1518894}"/>
              </a:ext>
            </a:extLst>
          </p:cNvPr>
          <p:cNvGrpSpPr/>
          <p:nvPr/>
        </p:nvGrpSpPr>
        <p:grpSpPr>
          <a:xfrm>
            <a:off x="7587623" y="2096826"/>
            <a:ext cx="2090229" cy="3142540"/>
            <a:chOff x="7598191" y="2096826"/>
            <a:chExt cx="2090229" cy="314254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5D3085B-C45A-700B-607A-35A00A05D0BA}"/>
                </a:ext>
              </a:extLst>
            </p:cNvPr>
            <p:cNvSpPr/>
            <p:nvPr/>
          </p:nvSpPr>
          <p:spPr>
            <a:xfrm>
              <a:off x="7598191" y="2096826"/>
              <a:ext cx="2090229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투자 인사이트</a:t>
              </a:r>
              <a:endParaRPr lang="en-US" altLang="ko-KR" sz="14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66286FC-613C-3AC0-F4DA-47DA05F53C93}"/>
                </a:ext>
              </a:extLst>
            </p:cNvPr>
            <p:cNvSpPr/>
            <p:nvPr/>
          </p:nvSpPr>
          <p:spPr>
            <a:xfrm>
              <a:off x="7598191" y="2466799"/>
              <a:ext cx="2090229" cy="790979"/>
            </a:xfrm>
            <a:prstGeom prst="roundRect">
              <a:avLst>
                <a:gd name="adj" fmla="val 11933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정보성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콘텐츠를 모은 투자 인사이트 허브로 고객이 시장의 맥락을 이해하고 판단을 강화하는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투자지식 허브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EBDC9C-111E-FE8E-FF83-1CAE1545B034}"/>
                </a:ext>
              </a:extLst>
            </p:cNvPr>
            <p:cNvSpPr/>
            <p:nvPr/>
          </p:nvSpPr>
          <p:spPr>
            <a:xfrm>
              <a:off x="7598191" y="3315635"/>
              <a:ext cx="2079856" cy="1067872"/>
            </a:xfrm>
            <a:prstGeom prst="roundRect">
              <a:avLst>
                <a:gd name="adj" fmla="val 7341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투자 아이디어</a:t>
              </a: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KB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인사이트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TV</a:t>
              </a: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뉴스룸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마켓리서치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요약 섹션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영향 요인 분석 섹션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5854468-7877-CB21-8140-5FA6F3E7ED9E}"/>
                </a:ext>
              </a:extLst>
            </p:cNvPr>
            <p:cNvSpPr/>
            <p:nvPr/>
          </p:nvSpPr>
          <p:spPr>
            <a:xfrm>
              <a:off x="7598191" y="4451093"/>
              <a:ext cx="2079856" cy="788273"/>
            </a:xfrm>
            <a:prstGeom prst="roundRect">
              <a:avLst>
                <a:gd name="adj" fmla="val 11320"/>
              </a:avLst>
            </a:prstGeom>
            <a:solidFill>
              <a:srgbClr val="DEEBF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고객의 시장 이해도를 높여 상품 탐색 및 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추천과 자연스럽게 연결되며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전문 콘텐츠 기반의 브랜드 신뢰 강화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26BEA63-EAC6-063D-9DB9-DF571C3746C3}"/>
              </a:ext>
            </a:extLst>
          </p:cNvPr>
          <p:cNvGrpSpPr/>
          <p:nvPr/>
        </p:nvGrpSpPr>
        <p:grpSpPr>
          <a:xfrm>
            <a:off x="9730035" y="2096826"/>
            <a:ext cx="1982540" cy="3142540"/>
            <a:chOff x="9730035" y="2096826"/>
            <a:chExt cx="2090490" cy="314254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348AD9D-AE66-0251-BC04-4CE3D84D26F3}"/>
                </a:ext>
              </a:extLst>
            </p:cNvPr>
            <p:cNvSpPr/>
            <p:nvPr/>
          </p:nvSpPr>
          <p:spPr>
            <a:xfrm>
              <a:off x="9730035" y="2096826"/>
              <a:ext cx="2090229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MY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6289CE8-48A5-0103-4CF6-FDC6057E338A}"/>
                </a:ext>
              </a:extLst>
            </p:cNvPr>
            <p:cNvSpPr/>
            <p:nvPr/>
          </p:nvSpPr>
          <p:spPr>
            <a:xfrm>
              <a:off x="9730035" y="2466799"/>
              <a:ext cx="2090229" cy="790979"/>
            </a:xfrm>
            <a:prstGeom prst="roundRect">
              <a:avLst>
                <a:gd name="adj" fmla="val 10728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 프로필과 히스토리 확인 및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최적의 예시 포트폴리오를 제공받는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개인 자산 관리 공간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9EE901A-0FE2-6CF1-F5AE-CFA216AC92B0}"/>
                </a:ext>
              </a:extLst>
            </p:cNvPr>
            <p:cNvSpPr/>
            <p:nvPr/>
          </p:nvSpPr>
          <p:spPr>
            <a:xfrm>
              <a:off x="9730035" y="3315635"/>
              <a:ext cx="2079856" cy="1067872"/>
            </a:xfrm>
            <a:prstGeom prst="roundRect">
              <a:avLst>
                <a:gd name="adj" fmla="val 8679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나의 투자성향 프로필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관심상품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최근 조회상품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관심 콘텐츠 등의 히스토리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상담내역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예시 포트폴리오 탐색</a:t>
              </a:r>
              <a:endParaRPr kumimoji="1"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E64E604-EBB0-45F7-EACB-3A1443A9196B}"/>
                </a:ext>
              </a:extLst>
            </p:cNvPr>
            <p:cNvSpPr/>
            <p:nvPr/>
          </p:nvSpPr>
          <p:spPr>
            <a:xfrm>
              <a:off x="9730035" y="4451093"/>
              <a:ext cx="2090490" cy="788273"/>
            </a:xfrm>
            <a:prstGeom prst="roundRect">
              <a:avLst>
                <a:gd name="adj" fmla="val 13133"/>
              </a:avLst>
            </a:prstGeom>
            <a:solidFill>
              <a:srgbClr val="DEEBF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고객의 투자 히스토리와 관심 요인을 기반으로 개인화된 경험을 지속 강화하며 플랫폼 충성도 상승</a:t>
              </a:r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0A4139D-1DDD-4D31-DB7A-C8EDCABAE606}"/>
              </a:ext>
            </a:extLst>
          </p:cNvPr>
          <p:cNvSpPr/>
          <p:nvPr/>
        </p:nvSpPr>
        <p:spPr>
          <a:xfrm>
            <a:off x="1170496" y="5621740"/>
            <a:ext cx="10531994" cy="99408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8373ABF-E2B3-0785-BFB4-CDC6641C1A03}"/>
              </a:ext>
            </a:extLst>
          </p:cNvPr>
          <p:cNvSpPr/>
          <p:nvPr/>
        </p:nvSpPr>
        <p:spPr>
          <a:xfrm>
            <a:off x="1170496" y="5867480"/>
            <a:ext cx="1053199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메인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상품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·AI Advisor·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인사이트 등 어디서든 고객과의 능동적 커뮤니케이션을 통해</a:t>
            </a:r>
            <a:b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상품 탐색 →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진단 → 인사이트 수집 → 개인화 포트폴리오 관리로 이어지는 쉽고 직관적인 투자 경험 제공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86AEF75-6A72-61B0-525F-81BBD7446CCC}"/>
              </a:ext>
            </a:extLst>
          </p:cNvPr>
          <p:cNvGrpSpPr/>
          <p:nvPr/>
        </p:nvGrpSpPr>
        <p:grpSpPr>
          <a:xfrm>
            <a:off x="303260" y="4501308"/>
            <a:ext cx="783347" cy="282481"/>
            <a:chOff x="303260" y="3757812"/>
            <a:chExt cx="783347" cy="282481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E5F1CC5-DAF6-F71A-C462-B0668AF46459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" y="3757812"/>
              <a:ext cx="4823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D9ECA7-BCE5-A3C5-B6F6-3F6388C66D8B}"/>
                </a:ext>
              </a:extLst>
            </p:cNvPr>
            <p:cNvSpPr/>
            <p:nvPr/>
          </p:nvSpPr>
          <p:spPr>
            <a:xfrm>
              <a:off x="303260" y="3786377"/>
              <a:ext cx="7833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프리젠테이션 6 SemiBold" pitchFamily="2" charset="-127"/>
                  <a:ea typeface="프리젠테이션 6 SemiBold" pitchFamily="2" charset="-127"/>
                </a:rPr>
                <a:t>기대효과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9ED32CA-FD99-CF3F-D3B0-11C9ED345C02}"/>
              </a:ext>
            </a:extLst>
          </p:cNvPr>
          <p:cNvGrpSpPr/>
          <p:nvPr/>
        </p:nvGrpSpPr>
        <p:grpSpPr>
          <a:xfrm>
            <a:off x="283619" y="3375150"/>
            <a:ext cx="783347" cy="282481"/>
            <a:chOff x="303260" y="3757812"/>
            <a:chExt cx="783347" cy="282481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D52FAAF-CACA-0AD0-43C6-A3E92893E73A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" y="3757812"/>
              <a:ext cx="4823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FDBAB25-58EE-0291-4FDC-370442E7487C}"/>
                </a:ext>
              </a:extLst>
            </p:cNvPr>
            <p:cNvSpPr/>
            <p:nvPr/>
          </p:nvSpPr>
          <p:spPr>
            <a:xfrm>
              <a:off x="303260" y="3786377"/>
              <a:ext cx="7833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프리젠테이션 6 SemiBold" pitchFamily="2" charset="-127"/>
                  <a:ea typeface="프리젠테이션 6 SemiBold" pitchFamily="2" charset="-127"/>
                </a:rPr>
                <a:t>주요 내용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A2FD8A9-8815-5AF8-F1C7-4AA2FF1117C2}"/>
              </a:ext>
            </a:extLst>
          </p:cNvPr>
          <p:cNvGrpSpPr/>
          <p:nvPr/>
        </p:nvGrpSpPr>
        <p:grpSpPr>
          <a:xfrm>
            <a:off x="283619" y="2512647"/>
            <a:ext cx="783347" cy="282481"/>
            <a:chOff x="303260" y="3757812"/>
            <a:chExt cx="783347" cy="282481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6E1B2B2-E49B-94D2-AC11-F195783CB2A3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" y="3757812"/>
              <a:ext cx="4823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6E8B628-CD12-222D-40AD-D59BB2F6E300}"/>
                </a:ext>
              </a:extLst>
            </p:cNvPr>
            <p:cNvSpPr/>
            <p:nvPr/>
          </p:nvSpPr>
          <p:spPr>
            <a:xfrm>
              <a:off x="303260" y="3786377"/>
              <a:ext cx="7833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latin typeface="프리젠테이션 6 SemiBold" pitchFamily="2" charset="-127"/>
                  <a:ea typeface="프리젠테이션 6 SemiBold" pitchFamily="2" charset="-127"/>
                </a:rPr>
                <a:t>메뉴 목표</a:t>
              </a:r>
              <a:endParaRPr lang="ko-KR" altLang="en-US" sz="1050" dirty="0"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B0A2BBE-B567-CAD7-BC69-25A3C00E714B}"/>
              </a:ext>
            </a:extLst>
          </p:cNvPr>
          <p:cNvGrpSpPr/>
          <p:nvPr/>
        </p:nvGrpSpPr>
        <p:grpSpPr>
          <a:xfrm>
            <a:off x="283619" y="2104911"/>
            <a:ext cx="783347" cy="282481"/>
            <a:chOff x="303260" y="3757812"/>
            <a:chExt cx="783347" cy="282481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4D93EEF1-1F08-A1CD-9D14-8C2FC517CD8F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" y="3757812"/>
              <a:ext cx="4823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92F1E7A-9B78-052E-9F9B-0461C110F21D}"/>
                </a:ext>
              </a:extLst>
            </p:cNvPr>
            <p:cNvSpPr/>
            <p:nvPr/>
          </p:nvSpPr>
          <p:spPr>
            <a:xfrm>
              <a:off x="303260" y="3786377"/>
              <a:ext cx="7833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프리젠테이션 6 SemiBold" pitchFamily="2" charset="-127"/>
                  <a:ea typeface="프리젠테이션 6 SemiBold" pitchFamily="2" charset="-127"/>
                </a:rPr>
                <a:t>IA </a:t>
              </a:r>
              <a:r>
                <a:rPr lang="ko-KR" altLang="en-US" sz="1050" dirty="0">
                  <a:latin typeface="프리젠테이션 6 SemiBold" pitchFamily="2" charset="-127"/>
                  <a:ea typeface="프리젠테이션 6 SemiBold" pitchFamily="2" charset="-127"/>
                </a:rPr>
                <a:t>주요메뉴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7919FB-B886-4DB7-BB9F-EB7463C9A087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IA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주요　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IA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　구성의도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E5E203-EFDA-40FD-81F6-8161DD21D4D5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E9075F4-9EE3-4448-84DA-CA4692669A90}"/>
              </a:ext>
            </a:extLst>
          </p:cNvPr>
          <p:cNvSpPr/>
          <p:nvPr/>
        </p:nvSpPr>
        <p:spPr>
          <a:xfrm>
            <a:off x="1454621" y="5434504"/>
            <a:ext cx="1504950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핵심　목표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49849DE-08AA-4B64-B9E8-AEF1F5F1B6F2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685A1248-4A56-4879-98EC-100745EA15F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168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48B9E13-F45B-F07F-7E35-0684554CC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9361"/>
          <a:stretch>
            <a:fillRect/>
          </a:stretch>
        </p:blipFill>
        <p:spPr>
          <a:xfrm>
            <a:off x="4644666" y="3364663"/>
            <a:ext cx="1411110" cy="34933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87AC657-2657-58CB-CF57-0C046E17E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2370"/>
          <a:stretch>
            <a:fillRect/>
          </a:stretch>
        </p:blipFill>
        <p:spPr>
          <a:xfrm>
            <a:off x="6322560" y="1"/>
            <a:ext cx="1410158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990B9AC-1F99-C421-6224-3F8596409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976" b="1846"/>
          <a:stretch>
            <a:fillRect/>
          </a:stretch>
        </p:blipFill>
        <p:spPr>
          <a:xfrm>
            <a:off x="7690209" y="0"/>
            <a:ext cx="1423630" cy="6858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E4C9D74-5ACB-3C4F-A521-CBA7A87C1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696"/>
          <a:stretch>
            <a:fillRect/>
          </a:stretch>
        </p:blipFill>
        <p:spPr>
          <a:xfrm>
            <a:off x="9308876" y="1"/>
            <a:ext cx="1401782" cy="685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192805-D4B2-9FA5-9826-D4A45C7B9D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0384"/>
          <a:stretch>
            <a:fillRect/>
          </a:stretch>
        </p:blipFill>
        <p:spPr>
          <a:xfrm>
            <a:off x="10905695" y="0"/>
            <a:ext cx="1401781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12ADF4-0B81-F409-1675-43740DF691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5516"/>
          <a:stretch>
            <a:fillRect/>
          </a:stretch>
        </p:blipFill>
        <p:spPr>
          <a:xfrm>
            <a:off x="1549400" y="1"/>
            <a:ext cx="1411112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08A7A4-2A2E-3859-7E21-C4DEE2F693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405"/>
          <a:stretch>
            <a:fillRect/>
          </a:stretch>
        </p:blipFill>
        <p:spPr>
          <a:xfrm>
            <a:off x="2966771" y="-1"/>
            <a:ext cx="1411111" cy="64942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D18E2D-9828-47C1-B374-23CF1F7F8ED0}"/>
              </a:ext>
            </a:extLst>
          </p:cNvPr>
          <p:cNvSpPr/>
          <p:nvPr/>
        </p:nvSpPr>
        <p:spPr>
          <a:xfrm>
            <a:off x="283619" y="462771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Prototype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99D8F5-4C9F-4D6C-B66D-5D8EB0C03081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1" name="그림 30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59C2A1-2FBA-314F-56F2-919ED18B4C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36" y="0"/>
            <a:ext cx="1409940" cy="3203384"/>
          </a:xfrm>
          <a:prstGeom prst="rect">
            <a:avLst/>
          </a:prstGeom>
        </p:spPr>
      </p:pic>
      <p:cxnSp>
        <p:nvCxnSpPr>
          <p:cNvPr id="32" name="직선 연결선 34">
            <a:extLst>
              <a:ext uri="{FF2B5EF4-FFF2-40B4-BE49-F238E27FC236}">
                <a16:creationId xmlns:a16="http://schemas.microsoft.com/office/drawing/2014/main" id="{3ACA8D9D-6EF6-8B4B-9C96-7D0D9159882C}"/>
              </a:ext>
            </a:extLst>
          </p:cNvPr>
          <p:cNvCxnSpPr>
            <a:cxnSpLocks/>
          </p:cNvCxnSpPr>
          <p:nvPr/>
        </p:nvCxnSpPr>
        <p:spPr>
          <a:xfrm>
            <a:off x="4457553" y="6990"/>
            <a:ext cx="0" cy="68510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4">
            <a:extLst>
              <a:ext uri="{FF2B5EF4-FFF2-40B4-BE49-F238E27FC236}">
                <a16:creationId xmlns:a16="http://schemas.microsoft.com/office/drawing/2014/main" id="{32FCA195-46E5-126E-7C6C-7E157316147D}"/>
              </a:ext>
            </a:extLst>
          </p:cNvPr>
          <p:cNvCxnSpPr>
            <a:cxnSpLocks/>
          </p:cNvCxnSpPr>
          <p:nvPr/>
        </p:nvCxnSpPr>
        <p:spPr>
          <a:xfrm>
            <a:off x="6220180" y="6990"/>
            <a:ext cx="0" cy="68510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76B62FB-D4D5-625E-BD70-0E2815549977}"/>
              </a:ext>
            </a:extLst>
          </p:cNvPr>
          <p:cNvCxnSpPr>
            <a:cxnSpLocks/>
          </p:cNvCxnSpPr>
          <p:nvPr/>
        </p:nvCxnSpPr>
        <p:spPr>
          <a:xfrm>
            <a:off x="9191980" y="6990"/>
            <a:ext cx="0" cy="68510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4">
            <a:extLst>
              <a:ext uri="{FF2B5EF4-FFF2-40B4-BE49-F238E27FC236}">
                <a16:creationId xmlns:a16="http://schemas.microsoft.com/office/drawing/2014/main" id="{4458D3D1-1FFE-653D-2423-8D2A85BCE66F}"/>
              </a:ext>
            </a:extLst>
          </p:cNvPr>
          <p:cNvCxnSpPr>
            <a:cxnSpLocks/>
          </p:cNvCxnSpPr>
          <p:nvPr/>
        </p:nvCxnSpPr>
        <p:spPr>
          <a:xfrm>
            <a:off x="10822258" y="6990"/>
            <a:ext cx="0" cy="68510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9E0B9BB-E388-43DD-B3C6-92B4BC31753D}"/>
              </a:ext>
            </a:extLst>
          </p:cNvPr>
          <p:cNvSpPr/>
          <p:nvPr/>
        </p:nvSpPr>
        <p:spPr>
          <a:xfrm>
            <a:off x="1426216" y="6358139"/>
            <a:ext cx="3006157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메인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C8C69F-5393-4C47-BB96-B989FC74FAE3}"/>
              </a:ext>
            </a:extLst>
          </p:cNvPr>
          <p:cNvSpPr/>
          <p:nvPr/>
        </p:nvSpPr>
        <p:spPr>
          <a:xfrm>
            <a:off x="4478204" y="6337295"/>
            <a:ext cx="1716796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12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KB </a:t>
            </a:r>
            <a:r>
              <a:rPr lang="en-US" altLang="ko-KR" sz="1200" kern="0" dirty="0" err="1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Advisior</a:t>
            </a:r>
            <a:endParaRPr lang="ko-KR" altLang="en-US" sz="1200" kern="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D96DC66-FC10-4B30-BCBD-85CA568DAE9C}"/>
              </a:ext>
            </a:extLst>
          </p:cNvPr>
          <p:cNvSpPr/>
          <p:nvPr/>
        </p:nvSpPr>
        <p:spPr>
          <a:xfrm>
            <a:off x="6298941" y="6337295"/>
            <a:ext cx="2830251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12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sz="12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포트폴리오 탐색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5D7264D-1583-4AEA-81A2-FD041DEC4783}"/>
              </a:ext>
            </a:extLst>
          </p:cNvPr>
          <p:cNvSpPr/>
          <p:nvPr/>
        </p:nvSpPr>
        <p:spPr>
          <a:xfrm>
            <a:off x="9191980" y="6325990"/>
            <a:ext cx="1581464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상세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14EBE39-9FC4-42DB-9138-076C249B3A9A}"/>
              </a:ext>
            </a:extLst>
          </p:cNvPr>
          <p:cNvSpPr/>
          <p:nvPr/>
        </p:nvSpPr>
        <p:spPr>
          <a:xfrm>
            <a:off x="10868751" y="6314323"/>
            <a:ext cx="1381118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ko-KR" altLang="en-US" sz="12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콘텐츠</a:t>
            </a: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387C7E61-31F6-4184-840B-8B829B3A9F5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3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FA35F-57E3-A741-EA8E-C64A95BE8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19">
            <a:extLst>
              <a:ext uri="{FF2B5EF4-FFF2-40B4-BE49-F238E27FC236}">
                <a16:creationId xmlns:a16="http://schemas.microsoft.com/office/drawing/2014/main" id="{69BD5C15-23CD-439B-8061-895F60E6801B}"/>
              </a:ext>
            </a:extLst>
          </p:cNvPr>
          <p:cNvSpPr>
            <a:spLocks noChangeArrowheads="1"/>
          </p:cNvSpPr>
          <p:nvPr/>
        </p:nvSpPr>
        <p:spPr bwMode="auto">
          <a:xfrm rot="15909081">
            <a:off x="4332735" y="2737177"/>
            <a:ext cx="3191320" cy="3194515"/>
          </a:xfrm>
          <a:custGeom>
            <a:avLst/>
            <a:gdLst>
              <a:gd name="T0" fmla="*/ 4181217 w 21600"/>
              <a:gd name="T1" fmla="*/ 14051301 h 21600"/>
              <a:gd name="T2" fmla="*/ 39238125 w 21600"/>
              <a:gd name="T3" fmla="*/ 48370522 h 21600"/>
              <a:gd name="T4" fmla="*/ 16627891 w 21600"/>
              <a:gd name="T5" fmla="*/ 21562933 h 21600"/>
              <a:gd name="T6" fmla="*/ 65423788 w 21600"/>
              <a:gd name="T7" fmla="*/ 29077262 h 21600"/>
              <a:gd name="T8" fmla="*/ 50885157 w 21600"/>
              <a:gd name="T9" fmla="*/ 43615841 h 21600"/>
              <a:gd name="T10" fmla="*/ 36346526 w 21600"/>
              <a:gd name="T11" fmla="*/ 2907726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400" y="13782"/>
                  <a:pt x="7817" y="16200"/>
                  <a:pt x="10800" y="16200"/>
                </a:cubicBezTo>
                <a:cubicBezTo>
                  <a:pt x="11676" y="16200"/>
                  <a:pt x="12540" y="15986"/>
                  <a:pt x="13316" y="15577"/>
                </a:cubicBezTo>
                <a:lnTo>
                  <a:pt x="15832" y="20355"/>
                </a:lnTo>
                <a:cubicBezTo>
                  <a:pt x="14280" y="21172"/>
                  <a:pt x="12553" y="21599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686868">
              <a:alpha val="19000"/>
            </a:srgbClr>
          </a:solidFill>
          <a:ln>
            <a:noFill/>
          </a:ln>
          <a:extLst/>
        </p:spPr>
        <p:txBody>
          <a:bodyPr vert="eaVert"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869520-F4D9-C70B-CC91-BFD36DDC6D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76F2979-C01A-4075-4E1A-10012E6D85CF}"/>
              </a:ext>
            </a:extLst>
          </p:cNvPr>
          <p:cNvSpPr/>
          <p:nvPr/>
        </p:nvSpPr>
        <p:spPr>
          <a:xfrm>
            <a:off x="378733" y="1844675"/>
            <a:ext cx="11333842" cy="4620780"/>
          </a:xfrm>
          <a:prstGeom prst="roundRect">
            <a:avLst>
              <a:gd name="adj" fmla="val 2863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361F-271A-D38A-398C-7E0DD3E0C16D}"/>
              </a:ext>
            </a:extLst>
          </p:cNvPr>
          <p:cNvSpPr/>
          <p:nvPr/>
        </p:nvSpPr>
        <p:spPr>
          <a:xfrm>
            <a:off x="902042" y="4378772"/>
            <a:ext cx="345896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SEO·AI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 친화 태그 설계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030775-BCD1-BED2-3DD4-746602307907}"/>
              </a:ext>
            </a:extLst>
          </p:cNvPr>
          <p:cNvSpPr/>
          <p:nvPr/>
        </p:nvSpPr>
        <p:spPr>
          <a:xfrm>
            <a:off x="1025236" y="2749529"/>
            <a:ext cx="4430754" cy="15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반응형 레이아웃 기반으로 디바이스 환경 전반의 사용성을 확보하고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컴포넌트 기반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UI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모듈화를 통한 유지보수성과 재사용성 강화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atinLnBrk="0"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디자인 시스템 적용으로 화면 단위의 일관성 및 개발 효율성 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고품질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프론트엔드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경험 제공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화면 추가 시에도 동일한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룩앤필을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유지할 수 있도록 기초를 마련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02F5DD-FD4C-419C-93C7-605754DFA46C}"/>
              </a:ext>
            </a:extLst>
          </p:cNvPr>
          <p:cNvSpPr/>
          <p:nvPr/>
        </p:nvSpPr>
        <p:spPr>
          <a:xfrm>
            <a:off x="6248400" y="2189238"/>
            <a:ext cx="370840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웹 접근성 및 브라우저 호환성 검증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2DF8F0-6F61-4BA0-88E8-76CEF8CC5D6E}"/>
              </a:ext>
            </a:extLst>
          </p:cNvPr>
          <p:cNvSpPr/>
          <p:nvPr/>
        </p:nvSpPr>
        <p:spPr>
          <a:xfrm>
            <a:off x="6336145" y="2688550"/>
            <a:ext cx="4325570" cy="1414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웹 접근성 표준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(KWCAG/WCAG)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준수 구조 설계와 주요 브라우저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·OS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환경에서의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크로스브라우징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검증 수행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체계적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QA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프로세스를 통한 오류 최소화 및 사용자 접근성 향상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안정적인 서비스 품질 제공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21DA91-A5D5-43A9-A675-4AA5A0D94D41}"/>
              </a:ext>
            </a:extLst>
          </p:cNvPr>
          <p:cNvSpPr/>
          <p:nvPr/>
        </p:nvSpPr>
        <p:spPr>
          <a:xfrm>
            <a:off x="945837" y="2205867"/>
            <a:ext cx="417110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PC/Mobile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최적화 및 컴포넌트 기반 개발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F0A1A9-1FAA-46EF-AA13-F9B10758254D}"/>
              </a:ext>
            </a:extLst>
          </p:cNvPr>
          <p:cNvSpPr/>
          <p:nvPr/>
        </p:nvSpPr>
        <p:spPr>
          <a:xfrm>
            <a:off x="1031350" y="4880217"/>
            <a:ext cx="3982276" cy="1314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검색엔진 최적화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(SEO)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기반의 메타정보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구조 설계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AI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기반 검색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추천을 위한 구조화 데이터 적용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탐색성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개선 및 외부 검색 노출 경쟁력 강화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.AI·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검색 친화적 콘텐츠 구조 제공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5B460F-B675-461E-93FD-9FF0E8D42CBA}"/>
              </a:ext>
            </a:extLst>
          </p:cNvPr>
          <p:cNvSpPr/>
          <p:nvPr/>
        </p:nvSpPr>
        <p:spPr>
          <a:xfrm>
            <a:off x="6194326" y="4360107"/>
            <a:ext cx="516865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 서비스 구현을 위한 표준 개발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보안 아키텍처 구축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1412F4-AE9B-465B-A3D6-5935CD11B5B8}"/>
              </a:ext>
            </a:extLst>
          </p:cNvPr>
          <p:cNvSpPr/>
          <p:nvPr/>
        </p:nvSpPr>
        <p:spPr>
          <a:xfrm>
            <a:off x="6336150" y="4824801"/>
            <a:ext cx="4273126" cy="1182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Spring Boot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기반의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Back-End/API Service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구축 및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React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활용한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UI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개발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atinLnBrk="0"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개발 보안 준수를 위한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시큐어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코딩 가이드 준수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DB922C-52DD-45DA-B595-224C0EF75810}"/>
              </a:ext>
            </a:extLst>
          </p:cNvPr>
          <p:cNvSpPr/>
          <p:nvPr/>
        </p:nvSpPr>
        <p:spPr>
          <a:xfrm>
            <a:off x="283619" y="6030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개발표준화 및 품질고도화 체계구축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4081D3-D6C1-40CA-9126-8CF6CFCA79A2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0F9982-FE89-4A1C-AD0C-7EE2835F6138}"/>
              </a:ext>
            </a:extLst>
          </p:cNvPr>
          <p:cNvSpPr/>
          <p:nvPr/>
        </p:nvSpPr>
        <p:spPr>
          <a:xfrm>
            <a:off x="350159" y="1249917"/>
            <a:ext cx="1966004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개발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(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프론트 엔드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백 엔드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600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6DDB6-F5A3-A4AF-A3B8-41814F66F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BE1BDF-A70A-CD10-9B48-FA4B3F7CA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A9EC7E-24F3-3369-5EF0-6849E8371E60}"/>
              </a:ext>
            </a:extLst>
          </p:cNvPr>
          <p:cNvSpPr/>
          <p:nvPr/>
        </p:nvSpPr>
        <p:spPr>
          <a:xfrm>
            <a:off x="6108700" y="453533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모바일 중심 시대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!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언제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어디서나 빠르고 편리한 모바일 경험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!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최신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프론트엔드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기술과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체계적인 개발 전략으로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KB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자산운용의 새로운 기준</a:t>
            </a:r>
            <a:r>
              <a:rPr lang="en-US" altLang="ko-KR" dirty="0">
                <a:solidFill>
                  <a:prstClr val="white">
                    <a:lumMod val="65000"/>
                  </a:prst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prstClr val="white">
                    <a:lumMod val="65000"/>
                  </a:prstClr>
                </a:solidFill>
                <a:latin typeface="프리젠테이션 6 SemiBold" pitchFamily="2" charset="-127"/>
                <a:ea typeface="프리젠테이션 6 SemiBold" pitchFamily="2" charset="-127"/>
              </a:rPr>
              <a:t>수립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49F575-772F-4BB0-8BA0-8A45679CC7B7}"/>
              </a:ext>
            </a:extLst>
          </p:cNvPr>
          <p:cNvGrpSpPr/>
          <p:nvPr/>
        </p:nvGrpSpPr>
        <p:grpSpPr>
          <a:xfrm>
            <a:off x="550863" y="1851125"/>
            <a:ext cx="11161712" cy="4602063"/>
            <a:chOff x="965200" y="1995905"/>
            <a:chExt cx="10261602" cy="4602063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FA6548F-C339-787C-4126-D94227DA6EFF}"/>
                </a:ext>
              </a:extLst>
            </p:cNvPr>
            <p:cNvSpPr/>
            <p:nvPr/>
          </p:nvSpPr>
          <p:spPr>
            <a:xfrm>
              <a:off x="965200" y="5810553"/>
              <a:ext cx="10261600" cy="7874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BBA4968-D7E5-3A54-9B55-850EAC49224B}"/>
                </a:ext>
              </a:extLst>
            </p:cNvPr>
            <p:cNvSpPr/>
            <p:nvPr/>
          </p:nvSpPr>
          <p:spPr>
            <a:xfrm>
              <a:off x="1432525" y="5692139"/>
              <a:ext cx="980770" cy="31470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핵심가치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3BC596-98E6-B17A-4AA2-1104CE8E8B1E}"/>
                </a:ext>
              </a:extLst>
            </p:cNvPr>
            <p:cNvSpPr/>
            <p:nvPr/>
          </p:nvSpPr>
          <p:spPr>
            <a:xfrm>
              <a:off x="965200" y="5978685"/>
              <a:ext cx="10249594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디바이스별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최적화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,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성능 개선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,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컴포넌트 기반 개발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,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일관된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UI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를 통해 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CA5F">
                      <a:lumMod val="50000"/>
                    </a:srgb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“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CA5F">
                      <a:lumMod val="50000"/>
                    </a:srgb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사용자 경험자 경험 극대화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CA5F">
                      <a:lumMod val="50000"/>
                    </a:srgb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”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FCA5F">
                    <a:lumMod val="50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68C4249-27A9-4A60-9C02-C7A452F7CDF0}"/>
                </a:ext>
              </a:extLst>
            </p:cNvPr>
            <p:cNvSpPr/>
            <p:nvPr/>
          </p:nvSpPr>
          <p:spPr>
            <a:xfrm>
              <a:off x="965200" y="1995905"/>
              <a:ext cx="5000171" cy="40436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디바이스별 최적화 전략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D93E639-E6A1-829F-1CFB-D785C6661A8D}"/>
                </a:ext>
              </a:extLst>
            </p:cNvPr>
            <p:cNvSpPr/>
            <p:nvPr/>
          </p:nvSpPr>
          <p:spPr>
            <a:xfrm>
              <a:off x="965201" y="2505662"/>
              <a:ext cx="2419678" cy="310082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반응형 설계 원칙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BDDA9D7-A151-69B6-F2A7-A2E39327EA58}"/>
                </a:ext>
              </a:extLst>
            </p:cNvPr>
            <p:cNvSpPr/>
            <p:nvPr/>
          </p:nvSpPr>
          <p:spPr>
            <a:xfrm>
              <a:off x="965201" y="2887435"/>
              <a:ext cx="2407670" cy="259896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Mobile First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접근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: 320px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부터 시작하는 점진적 확장 설계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Breack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point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전략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: 375px, 768px, 1280px, 1920px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Fluid Grid System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적용으로 다양한 디바이스 대응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%,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vw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, flex, grid, rem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단위를 활용한 유연한 레이아웃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C4A3C54-68D5-4599-13DE-CAD1565BFCCC}"/>
                </a:ext>
              </a:extLst>
            </p:cNvPr>
            <p:cNvSpPr/>
            <p:nvPr/>
          </p:nvSpPr>
          <p:spPr>
            <a:xfrm>
              <a:off x="3557701" y="2505662"/>
              <a:ext cx="2419678" cy="332674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성능 최적화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52B2540-8443-3FC1-01F8-D9E5458B1CDB}"/>
                </a:ext>
              </a:extLst>
            </p:cNvPr>
            <p:cNvSpPr/>
            <p:nvPr/>
          </p:nvSpPr>
          <p:spPr>
            <a:xfrm>
              <a:off x="3557701" y="2910027"/>
              <a:ext cx="2407670" cy="259896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코드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스플리팅을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통한 번들 사이즈 최소화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(React lazy)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Critical CSS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인라인 처리 고려로 초기 렌더링 속도 개선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Lazy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Loading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구현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목표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: Mobile LCP 2.5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초 이하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, FID 100ms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이하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660BC3-9093-1D88-28E6-34654B83EDCD}"/>
                </a:ext>
              </a:extLst>
            </p:cNvPr>
            <p:cNvSpPr/>
            <p:nvPr/>
          </p:nvSpPr>
          <p:spPr>
            <a:xfrm>
              <a:off x="6214623" y="1995905"/>
              <a:ext cx="5000171" cy="40436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컴포넌트 기반 개발 체계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D0F5070-5D02-D0C9-1A12-CB5CE06F9EA6}"/>
                </a:ext>
              </a:extLst>
            </p:cNvPr>
            <p:cNvSpPr/>
            <p:nvPr/>
          </p:nvSpPr>
          <p:spPr>
            <a:xfrm>
              <a:off x="6214624" y="2505662"/>
              <a:ext cx="2419678" cy="310082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설계 방식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526E959-DA45-C138-EFE4-0E6C82CC12E9}"/>
                </a:ext>
              </a:extLst>
            </p:cNvPr>
            <p:cNvSpPr/>
            <p:nvPr/>
          </p:nvSpPr>
          <p:spPr>
            <a:xfrm>
              <a:off x="6214624" y="2887435"/>
              <a:ext cx="2407670" cy="259896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Atomic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Design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패턴 적용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: 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Atoms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&gt;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Molecules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&gt; Organisms &gt; Templates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Props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기반 동적 렌더링으로 유연한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UI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구성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상태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(state)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관리 표준화를 통해 예측 가능한 동작과 디버깅 효율 향상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컴포넌트 문서화 및 관리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A60D569-E6F6-9750-ED5D-1228C2084DE1}"/>
                </a:ext>
              </a:extLst>
            </p:cNvPr>
            <p:cNvSpPr/>
            <p:nvPr/>
          </p:nvSpPr>
          <p:spPr>
            <a:xfrm>
              <a:off x="8807124" y="2505662"/>
              <a:ext cx="2419678" cy="332674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개발 효율성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FE38BB7-3CF2-3CB2-E54E-07F2B941E721}"/>
                </a:ext>
              </a:extLst>
            </p:cNvPr>
            <p:cNvSpPr/>
            <p:nvPr/>
          </p:nvSpPr>
          <p:spPr>
            <a:xfrm>
              <a:off x="8807124" y="2910027"/>
              <a:ext cx="2407670" cy="259896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공통 컴포넌트 라이브러리 구축으로 개발시간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30%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단축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디자인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시스템과 연계된 일관된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UI/UX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제공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유지보수 용이성 및 확장성 확보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05756D-662E-4FBF-9777-A4D4FDA93D61}"/>
              </a:ext>
            </a:extLst>
          </p:cNvPr>
          <p:cNvSpPr/>
          <p:nvPr/>
        </p:nvSpPr>
        <p:spPr>
          <a:xfrm>
            <a:off x="283619" y="603045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PC/Mobile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최적화 및 컴포넌트 기반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833F45-FC92-421D-9431-5F42864B37F9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287ABED-7702-433E-80D8-D68EAA179957}"/>
              </a:ext>
            </a:extLst>
          </p:cNvPr>
          <p:cNvSpPr/>
          <p:nvPr/>
        </p:nvSpPr>
        <p:spPr>
          <a:xfrm>
            <a:off x="334963" y="1249917"/>
            <a:ext cx="198120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프론트 엔드 개발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644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0C47-C0A4-94C6-394F-823472DFF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D1A537-7086-ACE8-C958-DC146F4F2A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DD82E6-BF3C-DB70-622C-C77E250AE0F7}"/>
              </a:ext>
            </a:extLst>
          </p:cNvPr>
          <p:cNvSpPr/>
          <p:nvPr/>
        </p:nvSpPr>
        <p:spPr>
          <a:xfrm>
            <a:off x="6108700" y="352334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검색 노출부터 고객 전환까지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정확한 정보 전달과 높은 검색 가시성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으로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AI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검색 시대에 대응할 수 있는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구조화된 정보 제공 체계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구축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3EDCB9-140F-B005-6D71-1479846062F6}"/>
              </a:ext>
            </a:extLst>
          </p:cNvPr>
          <p:cNvSpPr txBox="1"/>
          <p:nvPr/>
        </p:nvSpPr>
        <p:spPr>
          <a:xfrm>
            <a:off x="3467574" y="2047267"/>
            <a:ext cx="5497038" cy="457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marR="0" lvl="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&lt;script type="application/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ld+json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"@context": "https://schema.org",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"@type": "Organization",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"name":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DigitalWorks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url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": "https://www.digitalworks.co.kr",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"logo": "https://www.digitalworks.co.kr/logo.png",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contactPoint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": {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  "@type":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ContactPoint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  "telephone": "+82-2-1234-5678",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 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contactType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": "customer service"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&lt;/script&gt;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283047-C798-5211-0E1C-42C8D55CC60F}"/>
              </a:ext>
            </a:extLst>
          </p:cNvPr>
          <p:cNvGrpSpPr/>
          <p:nvPr/>
        </p:nvGrpSpPr>
        <p:grpSpPr>
          <a:xfrm>
            <a:off x="6317039" y="2630689"/>
            <a:ext cx="4735276" cy="1635016"/>
            <a:chOff x="1021139" y="2870310"/>
            <a:chExt cx="4735276" cy="1635016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E16EFA0-CB09-D944-36BC-6470279251B2}"/>
                </a:ext>
              </a:extLst>
            </p:cNvPr>
            <p:cNvSpPr/>
            <p:nvPr/>
          </p:nvSpPr>
          <p:spPr>
            <a:xfrm>
              <a:off x="1021139" y="2870310"/>
              <a:ext cx="4734190" cy="1635016"/>
            </a:xfrm>
            <a:prstGeom prst="roundRect">
              <a:avLst>
                <a:gd name="adj" fmla="val 6686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F4C0E3-0A7F-5AAA-AB7C-ECFA399222A8}"/>
                </a:ext>
              </a:extLst>
            </p:cNvPr>
            <p:cNvSpPr txBox="1"/>
            <p:nvPr/>
          </p:nvSpPr>
          <p:spPr>
            <a:xfrm>
              <a:off x="1021139" y="3119133"/>
              <a:ext cx="1579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콘텐츠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구조화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2B5BAE3-55DF-6903-E544-28BE0844EF0F}"/>
                </a:ext>
              </a:extLst>
            </p:cNvPr>
            <p:cNvSpPr/>
            <p:nvPr/>
          </p:nvSpPr>
          <p:spPr>
            <a:xfrm>
              <a:off x="2406927" y="3058175"/>
              <a:ext cx="3145534" cy="1266175"/>
            </a:xfrm>
            <a:prstGeom prst="roundRect">
              <a:avLst>
                <a:gd name="adj" fmla="val 6686"/>
              </a:avLst>
            </a:prstGeom>
            <a:solidFill>
              <a:srgbClr val="FFF6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25D57E-2815-68E8-E3AF-A372DC33EF35}"/>
                </a:ext>
              </a:extLst>
            </p:cNvPr>
            <p:cNvSpPr txBox="1"/>
            <p:nvPr/>
          </p:nvSpPr>
          <p:spPr>
            <a:xfrm>
              <a:off x="2525804" y="3271861"/>
              <a:ext cx="3230611" cy="890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명확한 제목 계층 구조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(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헤딩 태그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놀리적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배치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FAQ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스키마 적용 고려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&gt;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AI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어시스턴트 답변 최적화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상품 정보 구조화 데이터 설계 적용 고려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9105F-9543-A01E-C0FA-D33BF2773D8F}"/>
              </a:ext>
            </a:extLst>
          </p:cNvPr>
          <p:cNvGrpSpPr/>
          <p:nvPr/>
        </p:nvGrpSpPr>
        <p:grpSpPr>
          <a:xfrm>
            <a:off x="6317039" y="4533314"/>
            <a:ext cx="4734190" cy="1635016"/>
            <a:chOff x="3505101" y="4714444"/>
            <a:chExt cx="4734190" cy="1635016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34619C2-6616-3990-3A81-A7145A7DB0EA}"/>
                </a:ext>
              </a:extLst>
            </p:cNvPr>
            <p:cNvSpPr/>
            <p:nvPr/>
          </p:nvSpPr>
          <p:spPr>
            <a:xfrm>
              <a:off x="3505101" y="4714444"/>
              <a:ext cx="4734190" cy="1635016"/>
            </a:xfrm>
            <a:prstGeom prst="roundRect">
              <a:avLst>
                <a:gd name="adj" fmla="val 6686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AFBBBD-C40B-CA14-0902-D5FD368228D3}"/>
                </a:ext>
              </a:extLst>
            </p:cNvPr>
            <p:cNvSpPr txBox="1"/>
            <p:nvPr/>
          </p:nvSpPr>
          <p:spPr>
            <a:xfrm>
              <a:off x="3505101" y="4963267"/>
              <a:ext cx="1579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LLM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크롤링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 대응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C95CCE9-B886-38E0-9161-00A39AE5B6CF}"/>
                </a:ext>
              </a:extLst>
            </p:cNvPr>
            <p:cNvSpPr/>
            <p:nvPr/>
          </p:nvSpPr>
          <p:spPr>
            <a:xfrm>
              <a:off x="4890889" y="4902309"/>
              <a:ext cx="3145533" cy="1266175"/>
            </a:xfrm>
            <a:prstGeom prst="roundRect">
              <a:avLst>
                <a:gd name="adj" fmla="val 66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AE338E-6F3F-AEE0-CD31-FF8B05459523}"/>
                </a:ext>
              </a:extLst>
            </p:cNvPr>
            <p:cNvSpPr txBox="1"/>
            <p:nvPr/>
          </p:nvSpPr>
          <p:spPr>
            <a:xfrm>
              <a:off x="5198608" y="5133704"/>
              <a:ext cx="2837814" cy="890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의미있는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텍스트 콘텐츠 우선 배치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Alt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텍스트 및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aria-label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상세 작성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콘텐츠 맥락 이해를 위한 관련 키워드 배치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3C9A6-0F41-6882-67E3-0055BD428879}"/>
              </a:ext>
            </a:extLst>
          </p:cNvPr>
          <p:cNvGrpSpPr/>
          <p:nvPr/>
        </p:nvGrpSpPr>
        <p:grpSpPr>
          <a:xfrm>
            <a:off x="821114" y="2630689"/>
            <a:ext cx="4734190" cy="1635016"/>
            <a:chOff x="1021139" y="2870310"/>
            <a:chExt cx="4734190" cy="163501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0325A26-2E9F-A549-2A91-AFE00BC02DE8}"/>
                </a:ext>
              </a:extLst>
            </p:cNvPr>
            <p:cNvSpPr/>
            <p:nvPr/>
          </p:nvSpPr>
          <p:spPr>
            <a:xfrm>
              <a:off x="1021139" y="2870310"/>
              <a:ext cx="4734190" cy="1635016"/>
            </a:xfrm>
            <a:prstGeom prst="roundRect">
              <a:avLst>
                <a:gd name="adj" fmla="val 668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0822F8-9BE3-502F-2658-652DE9F699D1}"/>
                </a:ext>
              </a:extLst>
            </p:cNvPr>
            <p:cNvSpPr txBox="1"/>
            <p:nvPr/>
          </p:nvSpPr>
          <p:spPr>
            <a:xfrm>
              <a:off x="1021139" y="3119133"/>
              <a:ext cx="1579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기술적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SEO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5281B69-4AAC-FAB4-10C8-8BDC803FDB12}"/>
                </a:ext>
              </a:extLst>
            </p:cNvPr>
            <p:cNvSpPr/>
            <p:nvPr/>
          </p:nvSpPr>
          <p:spPr>
            <a:xfrm>
              <a:off x="2579393" y="3058175"/>
              <a:ext cx="2973067" cy="1266175"/>
            </a:xfrm>
            <a:prstGeom prst="roundRect">
              <a:avLst>
                <a:gd name="adj" fmla="val 66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F3F400-F7E0-3A94-0C96-F2E334084AD9}"/>
                </a:ext>
              </a:extLst>
            </p:cNvPr>
            <p:cNvSpPr txBox="1"/>
            <p:nvPr/>
          </p:nvSpPr>
          <p:spPr>
            <a:xfrm>
              <a:off x="2714646" y="3150674"/>
              <a:ext cx="2837814" cy="116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시맨틱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마크업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HTML5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태그 적극 활용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구조화된 데이터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: Json-LD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스키마 적용 고려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메타 태그 최적화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: OG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태그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메타 정보 작성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Sitemap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및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robots.txt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최적화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6F6FA7-E80D-0C59-04AA-C383D0DC599E}"/>
              </a:ext>
            </a:extLst>
          </p:cNvPr>
          <p:cNvGrpSpPr/>
          <p:nvPr/>
        </p:nvGrpSpPr>
        <p:grpSpPr>
          <a:xfrm>
            <a:off x="821114" y="4533314"/>
            <a:ext cx="4734190" cy="1635016"/>
            <a:chOff x="3505101" y="4714444"/>
            <a:chExt cx="4734190" cy="163501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3E1C2F0-213A-EFCF-A589-3470CA56E837}"/>
                </a:ext>
              </a:extLst>
            </p:cNvPr>
            <p:cNvSpPr/>
            <p:nvPr/>
          </p:nvSpPr>
          <p:spPr>
            <a:xfrm>
              <a:off x="3505101" y="4714444"/>
              <a:ext cx="4734190" cy="1635016"/>
            </a:xfrm>
            <a:prstGeom prst="roundRect">
              <a:avLst>
                <a:gd name="adj" fmla="val 6686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DECFC6-012D-49A7-A977-AEDD0B5A624F}"/>
                </a:ext>
              </a:extLst>
            </p:cNvPr>
            <p:cNvSpPr txBox="1"/>
            <p:nvPr/>
          </p:nvSpPr>
          <p:spPr>
            <a:xfrm>
              <a:off x="3505101" y="4963267"/>
              <a:ext cx="1579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성능 고려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SEO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1D573C2-F20E-941C-AB56-4C5472C0027E}"/>
                </a:ext>
              </a:extLst>
            </p:cNvPr>
            <p:cNvSpPr/>
            <p:nvPr/>
          </p:nvSpPr>
          <p:spPr>
            <a:xfrm>
              <a:off x="5063355" y="4902309"/>
              <a:ext cx="2973067" cy="1266175"/>
            </a:xfrm>
            <a:prstGeom prst="roundRect">
              <a:avLst>
                <a:gd name="adj" fmla="val 6686"/>
              </a:avLst>
            </a:prstGeom>
            <a:solidFill>
              <a:srgbClr val="FFF6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6DAF19-89EB-35B4-628A-A7EFC343E004}"/>
                </a:ext>
              </a:extLst>
            </p:cNvPr>
            <p:cNvSpPr txBox="1"/>
            <p:nvPr/>
          </p:nvSpPr>
          <p:spPr>
            <a:xfrm>
              <a:off x="5198608" y="5105774"/>
              <a:ext cx="2747962" cy="890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Core Web Vitals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최적화로 검색 순위 개선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Mobile-Friendly Test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SSL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인증서 적용 및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HTTPS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전환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231A94-ACF5-4FB1-B093-8AC75541B711}"/>
              </a:ext>
            </a:extLst>
          </p:cNvPr>
          <p:cNvSpPr/>
          <p:nvPr/>
        </p:nvSpPr>
        <p:spPr>
          <a:xfrm>
            <a:off x="283619" y="603045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SEO·AI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검색에 친화적인 설계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72303F-66B0-4342-BD3F-34D1F9F78C7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01428F9-F468-43FB-9562-A9344BD3AC86}"/>
              </a:ext>
            </a:extLst>
          </p:cNvPr>
          <p:cNvSpPr/>
          <p:nvPr/>
        </p:nvSpPr>
        <p:spPr>
          <a:xfrm>
            <a:off x="350157" y="1249917"/>
            <a:ext cx="1966005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프론트 엔드 개발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328FA7-9C05-46DA-A375-89345040C8FC}"/>
              </a:ext>
            </a:extLst>
          </p:cNvPr>
          <p:cNvSpPr/>
          <p:nvPr/>
        </p:nvSpPr>
        <p:spPr>
          <a:xfrm>
            <a:off x="816530" y="2113504"/>
            <a:ext cx="417110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검색엔진 최적화 방안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DF6E27-B44B-4A18-BA03-E69A8795A749}"/>
              </a:ext>
            </a:extLst>
          </p:cNvPr>
          <p:cNvSpPr/>
          <p:nvPr/>
        </p:nvSpPr>
        <p:spPr>
          <a:xfrm>
            <a:off x="6293853" y="2109935"/>
            <a:ext cx="417110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 친화 구조설계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96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A03F4-6167-8C7C-CD55-A7AEE6F1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91B6D60-E19D-599B-06E3-05B759DBBC7F}"/>
              </a:ext>
            </a:extLst>
          </p:cNvPr>
          <p:cNvSpPr/>
          <p:nvPr/>
        </p:nvSpPr>
        <p:spPr>
          <a:xfrm>
            <a:off x="2819400" y="585202"/>
            <a:ext cx="8990013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관리자 사이트는 상품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콘텐츠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지식베이스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개인화 알고리즘을 통합 관리하여 서비스 품질을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지속적으로 향상시킬 수 있도록 구성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이를 통해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검색의 정확도와 품질을　안정적으로 유지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하고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변화하는 시장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상품 정보를 즉시 반영하며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사용자 행동 기반 개인화 전략과 전략　캔버스의 완성도를 고도화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또한 상담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리포트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상품 정보를 일원화해 운영 효율을 극대화하고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데이터 기반 의사결정을 지원할 수 있도록 구성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77" name="Rectangle 48">
            <a:extLst>
              <a:ext uri="{FF2B5EF4-FFF2-40B4-BE49-F238E27FC236}">
                <a16:creationId xmlns:a16="http://schemas.microsoft.com/office/drawing/2014/main" id="{6ACA6BE3-7739-031D-CDD9-441FEFB7B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902" y="2097450"/>
            <a:ext cx="474893" cy="147675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671B719-C78B-55F4-8674-2A0B67E64FC9}"/>
              </a:ext>
            </a:extLst>
          </p:cNvPr>
          <p:cNvSpPr txBox="1"/>
          <p:nvPr/>
        </p:nvSpPr>
        <p:spPr>
          <a:xfrm>
            <a:off x="11195355" y="2051692"/>
            <a:ext cx="9556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1depth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D1AA922-CBDD-A3E0-78A0-92B1840C1941}"/>
              </a:ext>
            </a:extLst>
          </p:cNvPr>
          <p:cNvSpPr txBox="1"/>
          <p:nvPr/>
        </p:nvSpPr>
        <p:spPr>
          <a:xfrm>
            <a:off x="11195355" y="2275868"/>
            <a:ext cx="9556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2 depth</a:t>
            </a:r>
          </a:p>
        </p:txBody>
      </p:sp>
      <p:sp>
        <p:nvSpPr>
          <p:cNvPr id="186" name="Rectangle 48">
            <a:extLst>
              <a:ext uri="{FF2B5EF4-FFF2-40B4-BE49-F238E27FC236}">
                <a16:creationId xmlns:a16="http://schemas.microsoft.com/office/drawing/2014/main" id="{C8BD9B70-FB74-9405-776E-4BB583F87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902" y="2308029"/>
            <a:ext cx="474893" cy="14767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91" name="슬라이드 번호 개체 틀 1">
            <a:extLst>
              <a:ext uri="{FF2B5EF4-FFF2-40B4-BE49-F238E27FC236}">
                <a16:creationId xmlns:a16="http://schemas.microsoft.com/office/drawing/2014/main" id="{D158F310-10A6-7887-9FB6-A21B725DDCE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E2E9918-CCF6-493E-A77A-30B95FE32463}"/>
              </a:ext>
            </a:extLst>
          </p:cNvPr>
          <p:cNvSpPr/>
          <p:nvPr/>
        </p:nvSpPr>
        <p:spPr>
          <a:xfrm>
            <a:off x="283619" y="603045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관리자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IA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D65B9-033C-4734-8B74-AE1E3C8DE8A3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Rectangle 48">
            <a:extLst>
              <a:ext uri="{FF2B5EF4-FFF2-40B4-BE49-F238E27FC236}">
                <a16:creationId xmlns:a16="http://schemas.microsoft.com/office/drawing/2014/main" id="{56052517-6EE5-F988-1FA7-BD44CFB48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650177"/>
            <a:ext cx="1328624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대시보드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3" name="Rectangle 48">
            <a:extLst>
              <a:ext uri="{FF2B5EF4-FFF2-40B4-BE49-F238E27FC236}">
                <a16:creationId xmlns:a16="http://schemas.microsoft.com/office/drawing/2014/main" id="{05D61795-0CC2-6A9A-CE4D-D85A975EB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867" y="2650177"/>
            <a:ext cx="1324390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상품관리</a:t>
            </a:r>
            <a:endParaRPr lang="en-US" altLang="ko-KR" dirty="0"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7E6C9AFA-366A-47CE-1528-26FEAE175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2650177"/>
            <a:ext cx="1320524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AI </a:t>
            </a:r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관리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5825ABC1-7602-88C5-EB04-8BE11045F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3092799"/>
            <a:ext cx="1320524" cy="33620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RAG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소스 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3862AE24-9642-8451-D100-79D6EF5D0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905" y="2650177"/>
            <a:ext cx="1287975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사용자관리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E546D4D9-37A3-225D-9E66-E24EA4E9F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387" y="3513101"/>
            <a:ext cx="1320652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뉴스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기사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F12C3B95-F586-050F-B504-583B7C58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387" y="4372818"/>
            <a:ext cx="1320652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배너콘텐츠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1" name="Rectangle 48">
            <a:extLst>
              <a:ext uri="{FF2B5EF4-FFF2-40B4-BE49-F238E27FC236}">
                <a16:creationId xmlns:a16="http://schemas.microsoft.com/office/drawing/2014/main" id="{5D76687D-4B0B-564C-81B8-09E37156A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3936882"/>
            <a:ext cx="1320524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검색 품질관리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2" name="Rectangle 48">
            <a:extLst>
              <a:ext uri="{FF2B5EF4-FFF2-40B4-BE49-F238E27FC236}">
                <a16:creationId xmlns:a16="http://schemas.microsoft.com/office/drawing/2014/main" id="{80E99B2A-9CB7-2815-A87B-D1A194378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3514876"/>
            <a:ext cx="1320524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정보연결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그래프 관리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4" name="Rectangle 48">
            <a:extLst>
              <a:ext uri="{FF2B5EF4-FFF2-40B4-BE49-F238E27FC236}">
                <a16:creationId xmlns:a16="http://schemas.microsoft.com/office/drawing/2014/main" id="{FC705610-7A08-359A-9523-21B0B9F20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303" y="2655216"/>
            <a:ext cx="1294393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개인화 관리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85" name="Rectangle 48">
            <a:extLst>
              <a:ext uri="{FF2B5EF4-FFF2-40B4-BE49-F238E27FC236}">
                <a16:creationId xmlns:a16="http://schemas.microsoft.com/office/drawing/2014/main" id="{8E0126AB-45DA-B819-E54A-C789B64A7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313" y="3930596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추천 알고리즘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6" name="Rectangle 48">
            <a:extLst>
              <a:ext uri="{FF2B5EF4-FFF2-40B4-BE49-F238E27FC236}">
                <a16:creationId xmlns:a16="http://schemas.microsoft.com/office/drawing/2014/main" id="{48E63936-4C2E-2C07-4444-4A900859C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313" y="3086534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관심 테마 분석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7" name="Rectangle 48">
            <a:extLst>
              <a:ext uri="{FF2B5EF4-FFF2-40B4-BE49-F238E27FC236}">
                <a16:creationId xmlns:a16="http://schemas.microsoft.com/office/drawing/2014/main" id="{07616C0B-7C52-1FC3-420C-B17761900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313" y="3515578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전략캔버스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구성 관리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8" name="Rectangle 48">
            <a:extLst>
              <a:ext uri="{FF2B5EF4-FFF2-40B4-BE49-F238E27FC236}">
                <a16:creationId xmlns:a16="http://schemas.microsoft.com/office/drawing/2014/main" id="{74482866-F77E-1B02-FE98-026139E3E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313" y="4360663"/>
            <a:ext cx="1287975" cy="3637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개인화 리포트 설정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18" name="Rectangle 48">
            <a:extLst>
              <a:ext uri="{FF2B5EF4-FFF2-40B4-BE49-F238E27FC236}">
                <a16:creationId xmlns:a16="http://schemas.microsoft.com/office/drawing/2014/main" id="{E4E89CBE-407D-6B29-0C74-7FF87B469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387" y="2650177"/>
            <a:ext cx="1324390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콘텐츠관리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137" name="Rectangle 48">
            <a:extLst>
              <a:ext uri="{FF2B5EF4-FFF2-40B4-BE49-F238E27FC236}">
                <a16:creationId xmlns:a16="http://schemas.microsoft.com/office/drawing/2014/main" id="{2FF2321B-1092-A443-471D-763FD6C0A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387" y="3089320"/>
            <a:ext cx="1320652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인사이트 리포트 관리</a:t>
            </a: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5FCC4BDA-43BA-2185-03C8-02A3C38A2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166" y="2650177"/>
            <a:ext cx="1294393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고객지원</a:t>
            </a:r>
            <a:endParaRPr lang="en-US" altLang="ko-KR" dirty="0"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83FA92-0A61-4A4B-B928-3EC4705C371C}"/>
              </a:ext>
            </a:extLst>
          </p:cNvPr>
          <p:cNvGrpSpPr/>
          <p:nvPr/>
        </p:nvGrpSpPr>
        <p:grpSpPr>
          <a:xfrm>
            <a:off x="589145" y="3086534"/>
            <a:ext cx="1259283" cy="2058565"/>
            <a:chOff x="589145" y="3086534"/>
            <a:chExt cx="1259283" cy="1472761"/>
          </a:xfrm>
        </p:grpSpPr>
        <p:sp>
          <p:nvSpPr>
            <p:cNvPr id="23" name="Rectangle 48">
              <a:extLst>
                <a:ext uri="{FF2B5EF4-FFF2-40B4-BE49-F238E27FC236}">
                  <a16:creationId xmlns:a16="http://schemas.microsoft.com/office/drawing/2014/main" id="{33FBCF9E-1FB5-4A9F-BAA8-CB521DDE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45" y="3696170"/>
              <a:ext cx="1228244" cy="2434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인기 키워드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24" name="Rectangle 48">
              <a:extLst>
                <a:ext uri="{FF2B5EF4-FFF2-40B4-BE49-F238E27FC236}">
                  <a16:creationId xmlns:a16="http://schemas.microsoft.com/office/drawing/2014/main" id="{C9E85B76-661F-C83A-E7F1-095D96D76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45" y="3086534"/>
              <a:ext cx="1228244" cy="245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방문통계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25" name="Rectangle 48">
              <a:extLst>
                <a:ext uri="{FF2B5EF4-FFF2-40B4-BE49-F238E27FC236}">
                  <a16:creationId xmlns:a16="http://schemas.microsoft.com/office/drawing/2014/main" id="{D64E990D-66DE-2856-37AD-4045DF66D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45" y="3391512"/>
              <a:ext cx="1228244" cy="2431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</a:t>
              </a:r>
              <a:r>
                <a:rPr kumimoji="1"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/AI </a:t>
              </a: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분석</a:t>
              </a:r>
              <a:endPara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27" name="Rectangle 48">
              <a:extLst>
                <a:ext uri="{FF2B5EF4-FFF2-40B4-BE49-F238E27FC236}">
                  <a16:creationId xmlns:a16="http://schemas.microsoft.com/office/drawing/2014/main" id="{BCD55C38-96D3-BA11-4984-44E7465EA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45" y="4007508"/>
              <a:ext cx="1228244" cy="256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kumimoji="1" lang="ko-KR" altLang="en-US" sz="105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전략캔버스</a:t>
              </a: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지표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29" name="Rectangle 48">
              <a:extLst>
                <a:ext uri="{FF2B5EF4-FFF2-40B4-BE49-F238E27FC236}">
                  <a16:creationId xmlns:a16="http://schemas.microsoft.com/office/drawing/2014/main" id="{76407925-8575-C3B6-0E0C-7D3BC558E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45" y="4314284"/>
              <a:ext cx="1259283" cy="245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 알림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</p:grpSp>
      <p:sp>
        <p:nvSpPr>
          <p:cNvPr id="47" name="Rectangle 48">
            <a:extLst>
              <a:ext uri="{FF2B5EF4-FFF2-40B4-BE49-F238E27FC236}">
                <a16:creationId xmlns:a16="http://schemas.microsoft.com/office/drawing/2014/main" id="{45D59202-E454-8294-8D52-6B8F216DB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940" y="3086534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회원 리스트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737AB4-5483-43DE-90FD-01DF7848DE4A}"/>
              </a:ext>
            </a:extLst>
          </p:cNvPr>
          <p:cNvGrpSpPr/>
          <p:nvPr/>
        </p:nvGrpSpPr>
        <p:grpSpPr>
          <a:xfrm>
            <a:off x="1977559" y="3523199"/>
            <a:ext cx="1320523" cy="1621900"/>
            <a:chOff x="1992800" y="3510376"/>
            <a:chExt cx="1252680" cy="1107498"/>
          </a:xfrm>
        </p:grpSpPr>
        <p:sp>
          <p:nvSpPr>
            <p:cNvPr id="45" name="Rectangle 48">
              <a:extLst>
                <a:ext uri="{FF2B5EF4-FFF2-40B4-BE49-F238E27FC236}">
                  <a16:creationId xmlns:a16="http://schemas.microsoft.com/office/drawing/2014/main" id="{A1A22CD6-1622-80DD-DEBD-9F0C9F958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800" y="3788564"/>
              <a:ext cx="1221803" cy="2498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관심</a:t>
              </a:r>
              <a:r>
                <a:rPr kumimoji="1"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저장 데이터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0784AE26-CD6D-5B9B-FEB3-746DAF677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800" y="3510376"/>
              <a:ext cx="1221803" cy="239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행동 로그</a:t>
              </a:r>
              <a:endPara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E705712-234C-72FE-52C9-25BE3CE47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800" y="4090531"/>
              <a:ext cx="1221803" cy="23761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전략캔버스</a:t>
              </a: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기록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5A7876C8-6319-E29C-5B12-F2A3E1A3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800" y="4380259"/>
              <a:ext cx="1252680" cy="2376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상담 이력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</p:grpSp>
      <p:sp>
        <p:nvSpPr>
          <p:cNvPr id="54" name="Rectangle 48">
            <a:extLst>
              <a:ext uri="{FF2B5EF4-FFF2-40B4-BE49-F238E27FC236}">
                <a16:creationId xmlns:a16="http://schemas.microsoft.com/office/drawing/2014/main" id="{DF39D88E-BF87-DCBD-3B39-0E8A5298D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348" y="3930596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정보관계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태그 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55" name="Rectangle 48">
            <a:extLst>
              <a:ext uri="{FF2B5EF4-FFF2-40B4-BE49-F238E27FC236}">
                <a16:creationId xmlns:a16="http://schemas.microsoft.com/office/drawing/2014/main" id="{73341954-8CAF-721C-A3F1-23A0233BD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348" y="3086534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ETF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733F2DC3-AA77-8097-0D38-D8978E398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348" y="3515578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펀드 관리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286368B8-4DFF-6BC4-1D13-19D18FA91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348" y="4360663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비교 데이터 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61" name="Rectangle 48">
            <a:extLst>
              <a:ext uri="{FF2B5EF4-FFF2-40B4-BE49-F238E27FC236}">
                <a16:creationId xmlns:a16="http://schemas.microsoft.com/office/drawing/2014/main" id="{22F059CE-768A-D898-3006-26DBEFDCB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174" y="3930596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챗봇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로그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62" name="Rectangle 48">
            <a:extLst>
              <a:ext uri="{FF2B5EF4-FFF2-40B4-BE49-F238E27FC236}">
                <a16:creationId xmlns:a16="http://schemas.microsoft.com/office/drawing/2014/main" id="{93410AE1-2E89-69F9-5713-2BC8BB501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174" y="3086534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상담 신청 리스트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63" name="Rectangle 48">
            <a:extLst>
              <a:ext uri="{FF2B5EF4-FFF2-40B4-BE49-F238E27FC236}">
                <a16:creationId xmlns:a16="http://schemas.microsoft.com/office/drawing/2014/main" id="{7C4574C2-72D7-7F7F-8FB3-CEA0A0EE8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174" y="3515578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상담 담당자 배정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4" name="Rectangle 48">
            <a:extLst>
              <a:ext uri="{FF2B5EF4-FFF2-40B4-BE49-F238E27FC236}">
                <a16:creationId xmlns:a16="http://schemas.microsoft.com/office/drawing/2014/main" id="{0C132273-090B-65DB-2087-92CBC93C6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174" y="4360663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FAQ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68" name="Rectangle 48">
            <a:extLst>
              <a:ext uri="{FF2B5EF4-FFF2-40B4-BE49-F238E27FC236}">
                <a16:creationId xmlns:a16="http://schemas.microsoft.com/office/drawing/2014/main" id="{430C5DB8-4EDB-D196-5F58-D7AB0092F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874" y="4811490"/>
            <a:ext cx="1294393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회사소개</a:t>
            </a:r>
            <a:endParaRPr lang="en-US" altLang="ko-KR" dirty="0"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79E61A9B-51CC-35ED-2324-95034164D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7756" y="4838730"/>
            <a:ext cx="1294393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시스템관리</a:t>
            </a:r>
            <a:endParaRPr lang="en-US" altLang="ko-KR" dirty="0"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sp>
        <p:nvSpPr>
          <p:cNvPr id="70" name="Rectangle 48">
            <a:extLst>
              <a:ext uri="{FF2B5EF4-FFF2-40B4-BE49-F238E27FC236}">
                <a16:creationId xmlns:a16="http://schemas.microsoft.com/office/drawing/2014/main" id="{AC2E66F5-8E92-1DC0-C89D-CA26DA449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4372819"/>
            <a:ext cx="1320524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답변 템플릿 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3" name="Rectangle 48">
            <a:extLst>
              <a:ext uri="{FF2B5EF4-FFF2-40B4-BE49-F238E27FC236}">
                <a16:creationId xmlns:a16="http://schemas.microsoft.com/office/drawing/2014/main" id="{1C6C16DF-1394-BFEA-5100-66AC0F6BD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4808755"/>
            <a:ext cx="1320524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모니터링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4" name="Rectangle 48">
            <a:extLst>
              <a:ext uri="{FF2B5EF4-FFF2-40B4-BE49-F238E27FC236}">
                <a16:creationId xmlns:a16="http://schemas.microsoft.com/office/drawing/2014/main" id="{0AF33E01-E5E6-CD03-BF50-3E1EE7042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866" y="6100673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공시관리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5" name="Rectangle 48">
            <a:extLst>
              <a:ext uri="{FF2B5EF4-FFF2-40B4-BE49-F238E27FC236}">
                <a16:creationId xmlns:a16="http://schemas.microsoft.com/office/drawing/2014/main" id="{2F20D085-5830-BCD8-8DBF-9F14C9ED1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882" y="5247847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ESG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콘텐츠관리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6" name="Rectangle 48">
            <a:extLst>
              <a:ext uri="{FF2B5EF4-FFF2-40B4-BE49-F238E27FC236}">
                <a16:creationId xmlns:a16="http://schemas.microsoft.com/office/drawing/2014/main" id="{5C40302B-2104-7C68-6F04-987EA438E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882" y="5676891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공지사항관리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9" name="Rectangle 48">
            <a:extLst>
              <a:ext uri="{FF2B5EF4-FFF2-40B4-BE49-F238E27FC236}">
                <a16:creationId xmlns:a16="http://schemas.microsoft.com/office/drawing/2014/main" id="{BDD6F803-996F-0769-2994-E822B04C9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657" y="5275087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관리자 권한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계정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0" name="Rectangle 48">
            <a:extLst>
              <a:ext uri="{FF2B5EF4-FFF2-40B4-BE49-F238E27FC236}">
                <a16:creationId xmlns:a16="http://schemas.microsoft.com/office/drawing/2014/main" id="{12BE00D7-2F7E-D55E-79D0-9D4BD420C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657" y="5704131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코드관리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9" name="Rectangle 48">
            <a:extLst>
              <a:ext uri="{FF2B5EF4-FFF2-40B4-BE49-F238E27FC236}">
                <a16:creationId xmlns:a16="http://schemas.microsoft.com/office/drawing/2014/main" id="{8814D0CA-F0CB-BB80-CCEB-144CCB0A6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2012" y="2650177"/>
            <a:ext cx="1355323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운영 리포트</a:t>
            </a:r>
            <a:endParaRPr lang="en-US" altLang="ko-KR" dirty="0"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sp>
        <p:nvSpPr>
          <p:cNvPr id="90" name="Rectangle 48">
            <a:extLst>
              <a:ext uri="{FF2B5EF4-FFF2-40B4-BE49-F238E27FC236}">
                <a16:creationId xmlns:a16="http://schemas.microsoft.com/office/drawing/2014/main" id="{30C044A6-275A-8F7B-8C00-3BF2ED899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020" y="3930596"/>
            <a:ext cx="1348603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콘텐츠 조회수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91" name="Rectangle 48">
            <a:extLst>
              <a:ext uri="{FF2B5EF4-FFF2-40B4-BE49-F238E27FC236}">
                <a16:creationId xmlns:a16="http://schemas.microsoft.com/office/drawing/2014/main" id="{31876818-0E95-9E04-0135-C2FD7EF04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020" y="3086534"/>
            <a:ext cx="1348603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사용량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92" name="Rectangle 48">
            <a:extLst>
              <a:ext uri="{FF2B5EF4-FFF2-40B4-BE49-F238E27FC236}">
                <a16:creationId xmlns:a16="http://schemas.microsoft.com/office/drawing/2014/main" id="{805E1AB1-0673-1EA4-1FB9-413D21C8E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020" y="3515578"/>
            <a:ext cx="1348603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인기상품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검색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93" name="Rectangle 48">
            <a:extLst>
              <a:ext uri="{FF2B5EF4-FFF2-40B4-BE49-F238E27FC236}">
                <a16:creationId xmlns:a16="http://schemas.microsoft.com/office/drawing/2014/main" id="{3F2D419B-8DE2-2B2B-6614-420C5652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020" y="4360663"/>
            <a:ext cx="1348603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전략캔버스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지표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94" name="Rectangle 48">
            <a:extLst>
              <a:ext uri="{FF2B5EF4-FFF2-40B4-BE49-F238E27FC236}">
                <a16:creationId xmlns:a16="http://schemas.microsoft.com/office/drawing/2014/main" id="{CACFC49C-50BC-7BAB-9343-BB16DD641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387" y="3938658"/>
            <a:ext cx="1320652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펀드 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TV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7" name="Rectangle 48">
            <a:extLst>
              <a:ext uri="{FF2B5EF4-FFF2-40B4-BE49-F238E27FC236}">
                <a16:creationId xmlns:a16="http://schemas.microsoft.com/office/drawing/2014/main" id="{551EA3E0-13E2-4E07-86C1-AE35A85C3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087" y="1965904"/>
            <a:ext cx="3053565" cy="44288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8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KB </a:t>
            </a:r>
            <a:r>
              <a:rPr kumimoji="1" lang="ko-KR" altLang="en-US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자산운용　관리자　사이트</a:t>
            </a:r>
            <a:endParaRPr kumimoji="1" lang="en-US" altLang="ko-KR" sz="160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F98AEED-A6DE-4290-9AC0-DF350C4710D8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</p:spTree>
    <p:extLst>
      <p:ext uri="{BB962C8B-B14F-4D97-AF65-F5344CB8AC3E}">
        <p14:creationId xmlns:p14="http://schemas.microsoft.com/office/powerpoint/2010/main" val="4183052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3D028A-90AE-4EC8-A273-AC19271C21AB}"/>
              </a:ext>
            </a:extLst>
          </p:cNvPr>
          <p:cNvSpPr/>
          <p:nvPr/>
        </p:nvSpPr>
        <p:spPr>
          <a:xfrm>
            <a:off x="192088" y="83641"/>
            <a:ext cx="590391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안정적 서비스 구현을 위한 표준 개발</a:t>
            </a:r>
            <a:r>
              <a:rPr lang="en-US" altLang="ko-KR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보안 아키텍처 구축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FECB0CA-16BE-4D63-A73C-BD09B0E198F1}"/>
              </a:ext>
            </a:extLst>
          </p:cNvPr>
          <p:cNvSpPr/>
          <p:nvPr/>
        </p:nvSpPr>
        <p:spPr>
          <a:xfrm>
            <a:off x="283619" y="88900"/>
            <a:ext cx="155388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9EE46A0-83A2-479C-8594-5C393B7DEA4F}"/>
              </a:ext>
            </a:extLst>
          </p:cNvPr>
          <p:cNvSpPr/>
          <p:nvPr/>
        </p:nvSpPr>
        <p:spPr>
          <a:xfrm>
            <a:off x="532443" y="2508172"/>
            <a:ext cx="8565838" cy="3929458"/>
          </a:xfrm>
          <a:prstGeom prst="rect">
            <a:avLst/>
          </a:prstGeom>
          <a:solidFill>
            <a:schemeClr val="bg1"/>
          </a:solidFill>
          <a:ln w="25400">
            <a:solidFill>
              <a:srgbClr val="40404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064C1D5-95B7-4539-A8A8-8DF400CD8F4E}"/>
              </a:ext>
            </a:extLst>
          </p:cNvPr>
          <p:cNvSpPr txBox="1"/>
          <p:nvPr/>
        </p:nvSpPr>
        <p:spPr>
          <a:xfrm>
            <a:off x="1077838" y="1770377"/>
            <a:ext cx="2835233" cy="325610"/>
          </a:xfrm>
          <a:prstGeom prst="roundRect">
            <a:avLst>
              <a:gd name="adj" fmla="val 44310"/>
            </a:avLst>
          </a:prstGeom>
          <a:solidFill>
            <a:srgbClr val="F5C5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lvl="0" algn="ctr">
              <a:defRPr sz="11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CLIENT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5E2DFBB5-1D9D-45F1-BADE-325A5086427D}"/>
              </a:ext>
            </a:extLst>
          </p:cNvPr>
          <p:cNvCxnSpPr>
            <a:cxnSpLocks/>
          </p:cNvCxnSpPr>
          <p:nvPr/>
        </p:nvCxnSpPr>
        <p:spPr>
          <a:xfrm>
            <a:off x="3793769" y="2520797"/>
            <a:ext cx="2" cy="341632"/>
          </a:xfrm>
          <a:prstGeom prst="straightConnector1">
            <a:avLst/>
          </a:prstGeom>
          <a:ln w="190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B64F0FD-6A21-49D0-9E0F-ABEB062803B7}"/>
              </a:ext>
            </a:extLst>
          </p:cNvPr>
          <p:cNvSpPr txBox="1"/>
          <p:nvPr/>
        </p:nvSpPr>
        <p:spPr>
          <a:xfrm>
            <a:off x="1505444" y="2262708"/>
            <a:ext cx="96536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HTTPS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F10800DA-0E86-4487-8331-95D65F9F737E}"/>
              </a:ext>
            </a:extLst>
          </p:cNvPr>
          <p:cNvSpPr/>
          <p:nvPr/>
        </p:nvSpPr>
        <p:spPr>
          <a:xfrm>
            <a:off x="898189" y="4119799"/>
            <a:ext cx="4713699" cy="2082881"/>
          </a:xfrm>
          <a:prstGeom prst="roundRect">
            <a:avLst>
              <a:gd name="adj" fmla="val 11058"/>
            </a:avLst>
          </a:prstGeom>
          <a:solidFill>
            <a:srgbClr val="DEEB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WAS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3B98DDF-EC5E-4709-9467-B553C0AFF57D}"/>
              </a:ext>
            </a:extLst>
          </p:cNvPr>
          <p:cNvCxnSpPr>
            <a:cxnSpLocks/>
          </p:cNvCxnSpPr>
          <p:nvPr/>
        </p:nvCxnSpPr>
        <p:spPr>
          <a:xfrm flipH="1">
            <a:off x="3793770" y="3742823"/>
            <a:ext cx="1" cy="376976"/>
          </a:xfrm>
          <a:prstGeom prst="straightConnector1">
            <a:avLst/>
          </a:prstGeom>
          <a:ln w="190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97918C58-6D87-4654-A1AD-B6374F5A9732}"/>
              </a:ext>
            </a:extLst>
          </p:cNvPr>
          <p:cNvSpPr txBox="1"/>
          <p:nvPr/>
        </p:nvSpPr>
        <p:spPr>
          <a:xfrm>
            <a:off x="2311003" y="3822415"/>
            <a:ext cx="99925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REST API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6CEB892-1487-4486-BC99-56C3ABC687A2}"/>
              </a:ext>
            </a:extLst>
          </p:cNvPr>
          <p:cNvSpPr txBox="1"/>
          <p:nvPr/>
        </p:nvSpPr>
        <p:spPr>
          <a:xfrm>
            <a:off x="1497313" y="5322736"/>
            <a:ext cx="1636173" cy="318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BF9000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CORE SERVICE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3F5AE4B-5A66-4E1E-8E73-EDBE60D222F0}"/>
              </a:ext>
            </a:extLst>
          </p:cNvPr>
          <p:cNvSpPr txBox="1"/>
          <p:nvPr/>
        </p:nvSpPr>
        <p:spPr>
          <a:xfrm>
            <a:off x="1497314" y="4288319"/>
            <a:ext cx="3325388" cy="43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BF9000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E81FD2-1719-4EB6-9E64-B52AB324D821}"/>
              </a:ext>
            </a:extLst>
          </p:cNvPr>
          <p:cNvSpPr txBox="1"/>
          <p:nvPr/>
        </p:nvSpPr>
        <p:spPr>
          <a:xfrm>
            <a:off x="3880081" y="4406738"/>
            <a:ext cx="89159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00B050"/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인증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: TOKEN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7AB907E-4DBA-4B7F-93C4-688BC13B2482}"/>
              </a:ext>
            </a:extLst>
          </p:cNvPr>
          <p:cNvSpPr/>
          <p:nvPr/>
        </p:nvSpPr>
        <p:spPr>
          <a:xfrm>
            <a:off x="6011571" y="4974557"/>
            <a:ext cx="1681413" cy="10234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DATABASE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36" name="꺾인 연결선 39">
            <a:extLst>
              <a:ext uri="{FF2B5EF4-FFF2-40B4-BE49-F238E27FC236}">
                <a16:creationId xmlns:a16="http://schemas.microsoft.com/office/drawing/2014/main" id="{9AF451B8-2B9A-4E83-96C8-FD23C446FEFC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4822701" y="5671466"/>
            <a:ext cx="1388310" cy="19875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81123770-F9BA-4021-BDD3-3AD295172F35}"/>
              </a:ext>
            </a:extLst>
          </p:cNvPr>
          <p:cNvSpPr/>
          <p:nvPr/>
        </p:nvSpPr>
        <p:spPr>
          <a:xfrm>
            <a:off x="898190" y="2862429"/>
            <a:ext cx="4712035" cy="880394"/>
          </a:xfrm>
          <a:prstGeom prst="roundRect">
            <a:avLst/>
          </a:prstGeom>
          <a:noFill/>
          <a:ln w="28575">
            <a:solidFill>
              <a:srgbClr val="F5C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CB71B31-7AB2-42E0-88C4-08C2254C77E7}"/>
              </a:ext>
            </a:extLst>
          </p:cNvPr>
          <p:cNvSpPr txBox="1"/>
          <p:nvPr/>
        </p:nvSpPr>
        <p:spPr>
          <a:xfrm>
            <a:off x="3476323" y="3058560"/>
            <a:ext cx="1985459" cy="551219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404040"/>
            </a:solidFill>
            <a:prstDash val="sysDash"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                   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6BC1B21-2CAB-4BB4-9CBB-C7A15085B259}"/>
              </a:ext>
            </a:extLst>
          </p:cNvPr>
          <p:cNvSpPr txBox="1"/>
          <p:nvPr/>
        </p:nvSpPr>
        <p:spPr>
          <a:xfrm>
            <a:off x="3230284" y="5321470"/>
            <a:ext cx="1592417" cy="318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BF9000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LOCAL SERVICE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E838328-74F8-4F10-836D-EFB0719C45D5}"/>
              </a:ext>
            </a:extLst>
          </p:cNvPr>
          <p:cNvSpPr txBox="1"/>
          <p:nvPr/>
        </p:nvSpPr>
        <p:spPr>
          <a:xfrm>
            <a:off x="1484656" y="4778346"/>
            <a:ext cx="3325389" cy="431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BF9000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REST CONTROLLER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5EE9260-09A6-4071-BACE-F7EEF68707FA}"/>
              </a:ext>
            </a:extLst>
          </p:cNvPr>
          <p:cNvSpPr txBox="1"/>
          <p:nvPr/>
        </p:nvSpPr>
        <p:spPr>
          <a:xfrm>
            <a:off x="1497312" y="5725053"/>
            <a:ext cx="3325389" cy="29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BF9000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REPOSITORY (DAO)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F29AA88-4FE1-4FAD-A19B-2611AF862C30}"/>
              </a:ext>
            </a:extLst>
          </p:cNvPr>
          <p:cNvSpPr txBox="1"/>
          <p:nvPr/>
        </p:nvSpPr>
        <p:spPr>
          <a:xfrm>
            <a:off x="1062339" y="3060979"/>
            <a:ext cx="2097372" cy="54845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404040"/>
            </a:solidFill>
            <a:prstDash val="sysDash"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                     </a:t>
            </a:r>
            <a:endParaRPr lang="en-US" altLang="ko-KR" sz="10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lvl="0" algn="l">
              <a:defRPr/>
            </a:pPr>
            <a:r>
              <a:rPr lang="en-US" altLang="ko-KR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          </a:t>
            </a:r>
            <a:endParaRPr kumimoji="0" lang="en-US" altLang="ko-KR" sz="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FC70C0DB-3B2A-4BE1-81D4-8D54B7BF1C68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2495455" y="2095987"/>
            <a:ext cx="0" cy="766442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B9088F88-5C4C-4558-8848-87B7193713C4}"/>
              </a:ext>
            </a:extLst>
          </p:cNvPr>
          <p:cNvCxnSpPr>
            <a:cxnSpLocks/>
          </p:cNvCxnSpPr>
          <p:nvPr/>
        </p:nvCxnSpPr>
        <p:spPr>
          <a:xfrm>
            <a:off x="3322694" y="3768754"/>
            <a:ext cx="0" cy="348817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5" name="Picture 4" descr="react original wordmark&quot; Icon - Download for free – Iconduck">
            <a:extLst>
              <a:ext uri="{FF2B5EF4-FFF2-40B4-BE49-F238E27FC236}">
                <a16:creationId xmlns:a16="http://schemas.microsoft.com/office/drawing/2014/main" id="{CAFDB234-A3CC-47EF-BD49-F44F7DB3D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6" y="3143534"/>
            <a:ext cx="315210" cy="38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FA24C0FE-13E2-4A20-B631-1136A0ADEDB5}"/>
              </a:ext>
            </a:extLst>
          </p:cNvPr>
          <p:cNvSpPr txBox="1"/>
          <p:nvPr/>
        </p:nvSpPr>
        <p:spPr>
          <a:xfrm>
            <a:off x="3674468" y="1770377"/>
            <a:ext cx="2835233" cy="325610"/>
          </a:xfrm>
          <a:prstGeom prst="roundRect">
            <a:avLst>
              <a:gd name="adj" fmla="val 4431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lvl="0" algn="ctr">
              <a:defRPr sz="11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ADMIN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AE35764-D598-4404-9380-9EAE760CEEC9}"/>
              </a:ext>
            </a:extLst>
          </p:cNvPr>
          <p:cNvSpPr txBox="1"/>
          <p:nvPr/>
        </p:nvSpPr>
        <p:spPr>
          <a:xfrm>
            <a:off x="4102074" y="2262708"/>
            <a:ext cx="96536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HTTPS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99E1A0BB-D5C7-4C59-AC4D-F1A9E10F5B75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5092085" y="2095987"/>
            <a:ext cx="0" cy="766442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9" name="Picture 18" descr="Java Logo PNG Transparent &amp; SVG Vector - Freebie Supply">
            <a:extLst>
              <a:ext uri="{FF2B5EF4-FFF2-40B4-BE49-F238E27FC236}">
                <a16:creationId xmlns:a16="http://schemas.microsoft.com/office/drawing/2014/main" id="{4A847D59-7EFE-477B-AA8B-4BC1060C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23" y="3097969"/>
            <a:ext cx="234466" cy="43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4" descr="Spring Security 핵심 정리">
            <a:extLst>
              <a:ext uri="{FF2B5EF4-FFF2-40B4-BE49-F238E27FC236}">
                <a16:creationId xmlns:a16="http://schemas.microsoft.com/office/drawing/2014/main" id="{B1D48C36-3437-415A-9B0F-BE66CF2E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470" y="4334618"/>
            <a:ext cx="789034" cy="3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32" descr="AWS 기초부터 이해하기 | Amazon Web Service | Standing-O">
            <a:extLst>
              <a:ext uri="{FF2B5EF4-FFF2-40B4-BE49-F238E27FC236}">
                <a16:creationId xmlns:a16="http://schemas.microsoft.com/office/drawing/2014/main" id="{7D015CA3-E050-406B-9631-E58DCA24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1" y="2095987"/>
            <a:ext cx="1112855" cy="83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38" descr="PostgreSQL is taking the lead ! | by Jacek Fleszar | Medium">
            <a:extLst>
              <a:ext uri="{FF2B5EF4-FFF2-40B4-BE49-F238E27FC236}">
                <a16:creationId xmlns:a16="http://schemas.microsoft.com/office/drawing/2014/main" id="{CA8377F1-CBE2-4BA8-8CA3-2C50956A3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517" y="5210682"/>
            <a:ext cx="665618" cy="6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94509C0-5B03-4E3E-974F-B01C0D6BEC8A}"/>
              </a:ext>
            </a:extLst>
          </p:cNvPr>
          <p:cNvSpPr/>
          <p:nvPr/>
        </p:nvSpPr>
        <p:spPr>
          <a:xfrm>
            <a:off x="6452432" y="5958256"/>
            <a:ext cx="9318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프리젠테이션 6 SemiBold" pitchFamily="2" charset="-127"/>
                <a:ea typeface="프리젠테이션 6 SemiBold" pitchFamily="2" charset="-127"/>
                <a:cs typeface="Times New Roman" panose="02020603050405020304" pitchFamily="18" charset="0"/>
              </a:rPr>
              <a:t>PostgreSQL</a:t>
            </a:r>
            <a:endParaRPr lang="ko-KR" altLang="en-US" sz="1000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0280D10-E4BB-40B2-A874-CCC61639B356}"/>
              </a:ext>
            </a:extLst>
          </p:cNvPr>
          <p:cNvCxnSpPr>
            <a:cxnSpLocks/>
            <a:endCxn id="138" idx="1"/>
          </p:cNvCxnSpPr>
          <p:nvPr/>
        </p:nvCxnSpPr>
        <p:spPr>
          <a:xfrm>
            <a:off x="3154239" y="3334170"/>
            <a:ext cx="322084" cy="0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56" name="표 155">
            <a:extLst>
              <a:ext uri="{FF2B5EF4-FFF2-40B4-BE49-F238E27FC236}">
                <a16:creationId xmlns:a16="http://schemas.microsoft.com/office/drawing/2014/main" id="{AF3A995D-26AA-4232-96EB-1799D0F7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72493"/>
              </p:ext>
            </p:extLst>
          </p:nvPr>
        </p:nvGraphicFramePr>
        <p:xfrm>
          <a:off x="9222739" y="2520797"/>
          <a:ext cx="2489835" cy="39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8541">
                  <a:extLst>
                    <a:ext uri="{9D8B030D-6E8A-4147-A177-3AD203B41FA5}">
                      <a16:colId xmlns:a16="http://schemas.microsoft.com/office/drawing/2014/main" val="752423525"/>
                    </a:ext>
                  </a:extLst>
                </a:gridCol>
                <a:gridCol w="1471294">
                  <a:extLst>
                    <a:ext uri="{9D8B030D-6E8A-4147-A177-3AD203B41FA5}">
                      <a16:colId xmlns:a16="http://schemas.microsoft.com/office/drawing/2014/main" val="859640578"/>
                    </a:ext>
                  </a:extLst>
                </a:gridCol>
              </a:tblGrid>
              <a:tr h="3613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Times New Roman" panose="02020603050405020304" pitchFamily="18" charset="0"/>
                        </a:rPr>
                        <a:t>영역</a:t>
                      </a:r>
                      <a:endParaRPr lang="ko-KR" sz="1400" dirty="0"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적용기술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693368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Front_end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React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538901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Times New Roman" panose="02020603050405020304" pitchFamily="18" charset="0"/>
                        </a:rPr>
                        <a:t>Back_end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Java 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55411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RDB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PostgreSQL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PGVector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49442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Graph DB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Neo4j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784967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Times New Roman" panose="02020603050405020304" pitchFamily="18" charset="0"/>
                        </a:rPr>
                        <a:t>AI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mo Bold"/>
                          <a:sym typeface="Arimo Bold"/>
                        </a:rPr>
                        <a:t>LangGraph,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mo Bold"/>
                          <a:sym typeface="Arimo Bold"/>
                        </a:rPr>
                        <a:t>LangChain</a:t>
                      </a:r>
                      <a:endParaRPr lang="ko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144302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배포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KB CLOUD</a:t>
                      </a:r>
                      <a:endParaRPr lang="ko-KR" alt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68715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보안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SPRING SECURITY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11482"/>
                  </a:ext>
                </a:extLst>
              </a:tr>
            </a:tbl>
          </a:graphicData>
        </a:graphic>
      </p:graphicFrame>
      <p:sp>
        <p:nvSpPr>
          <p:cNvPr id="157" name="TextBox 156">
            <a:extLst>
              <a:ext uri="{FF2B5EF4-FFF2-40B4-BE49-F238E27FC236}">
                <a16:creationId xmlns:a16="http://schemas.microsoft.com/office/drawing/2014/main" id="{DDD04312-0980-4A7D-A08B-5ACFAC798DC6}"/>
              </a:ext>
            </a:extLst>
          </p:cNvPr>
          <p:cNvSpPr txBox="1"/>
          <p:nvPr/>
        </p:nvSpPr>
        <p:spPr>
          <a:xfrm>
            <a:off x="4133945" y="3182031"/>
            <a:ext cx="111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7BF7C7-BC42-40B0-8FDF-05FE2881F6A4}"/>
              </a:ext>
            </a:extLst>
          </p:cNvPr>
          <p:cNvSpPr txBox="1"/>
          <p:nvPr/>
        </p:nvSpPr>
        <p:spPr>
          <a:xfrm>
            <a:off x="4189088" y="3149503"/>
            <a:ext cx="86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Back Office </a:t>
            </a:r>
          </a:p>
          <a:p>
            <a:pPr lvl="0" algn="ctr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（</a:t>
            </a:r>
            <a:r>
              <a:rPr lang="en-US" altLang="ko-KR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ADMIN</a:t>
            </a:r>
            <a:r>
              <a:rPr lang="en-US" altLang="ko-KR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 WEB</a:t>
            </a:r>
            <a:r>
              <a:rPr lang="ko-KR" altLang="en-US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）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834895D-DD7E-4F71-92F1-2EF1CFD44886}"/>
              </a:ext>
            </a:extLst>
          </p:cNvPr>
          <p:cNvSpPr txBox="1"/>
          <p:nvPr/>
        </p:nvSpPr>
        <p:spPr>
          <a:xfrm>
            <a:off x="1471961" y="3140099"/>
            <a:ext cx="165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Front Office </a:t>
            </a:r>
          </a:p>
          <a:p>
            <a:pPr lvl="0" algn="ctr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（</a:t>
            </a:r>
            <a:r>
              <a:rPr lang="en-US" altLang="ko-KR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MEMBER / EMPLOYEE WEB</a:t>
            </a:r>
            <a:r>
              <a:rPr lang="ko-KR" altLang="en-US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）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5" name="사각형: 둥근 모서리 18">
            <a:extLst>
              <a:ext uri="{FF2B5EF4-FFF2-40B4-BE49-F238E27FC236}">
                <a16:creationId xmlns:a16="http://schemas.microsoft.com/office/drawing/2014/main" id="{93348AA3-4D66-4EC0-927A-9CD54ADD42E5}"/>
              </a:ext>
            </a:extLst>
          </p:cNvPr>
          <p:cNvSpPr/>
          <p:nvPr/>
        </p:nvSpPr>
        <p:spPr>
          <a:xfrm>
            <a:off x="6108301" y="3801220"/>
            <a:ext cx="783952" cy="467612"/>
          </a:xfrm>
          <a:prstGeom prst="roundRect">
            <a:avLst/>
          </a:prstGeom>
          <a:noFill/>
          <a:ln w="28575">
            <a:solidFill>
              <a:srgbClr val="F5C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W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orker</a:t>
            </a:r>
            <a:b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React Agent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56B6D74-5AF1-4565-8F55-DCA024019AF9}"/>
              </a:ext>
            </a:extLst>
          </p:cNvPr>
          <p:cNvSpPr/>
          <p:nvPr/>
        </p:nvSpPr>
        <p:spPr>
          <a:xfrm>
            <a:off x="7763355" y="4974557"/>
            <a:ext cx="971202" cy="10234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Graph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Database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AE79BC8-5A31-47D3-B225-B96A90925C98}"/>
              </a:ext>
            </a:extLst>
          </p:cNvPr>
          <p:cNvSpPr/>
          <p:nvPr/>
        </p:nvSpPr>
        <p:spPr>
          <a:xfrm>
            <a:off x="7981933" y="5958256"/>
            <a:ext cx="6375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프리젠테이션 6 SemiBold" pitchFamily="2" charset="-127"/>
                <a:ea typeface="프리젠테이션 6 SemiBold" pitchFamily="2" charset="-127"/>
                <a:cs typeface="Times New Roman" panose="02020603050405020304" pitchFamily="18" charset="0"/>
              </a:rPr>
              <a:t>Neo4j</a:t>
            </a:r>
            <a:endParaRPr lang="ko-KR" altLang="en-US" sz="1000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6" name="사각형: 둥근 모서리 18">
            <a:extLst>
              <a:ext uri="{FF2B5EF4-FFF2-40B4-BE49-F238E27FC236}">
                <a16:creationId xmlns:a16="http://schemas.microsoft.com/office/drawing/2014/main" id="{C833483E-453A-461E-9054-310F8693F0EC}"/>
              </a:ext>
            </a:extLst>
          </p:cNvPr>
          <p:cNvSpPr/>
          <p:nvPr/>
        </p:nvSpPr>
        <p:spPr>
          <a:xfrm>
            <a:off x="6095999" y="3396123"/>
            <a:ext cx="2565677" cy="251532"/>
          </a:xfrm>
          <a:prstGeom prst="roundRect">
            <a:avLst/>
          </a:prstGeom>
          <a:noFill/>
          <a:ln w="2857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Supervisor Agent</a:t>
            </a:r>
            <a:endParaRPr kumimoji="0" lang="ko-KR" altLang="en-US" sz="105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543F20A-22A5-465A-A2B9-7F8A932F6C5D}"/>
              </a:ext>
            </a:extLst>
          </p:cNvPr>
          <p:cNvSpPr txBox="1"/>
          <p:nvPr/>
        </p:nvSpPr>
        <p:spPr>
          <a:xfrm>
            <a:off x="5886725" y="2873447"/>
            <a:ext cx="13821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 b="1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LangGraph - </a:t>
            </a:r>
            <a:r>
              <a:rPr kumimoji="1" lang="en-US" altLang="ko-KR" sz="900" b="1" dirty="0" err="1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LangChain</a:t>
            </a:r>
            <a:r>
              <a:rPr kumimoji="1" lang="en-US" altLang="ko-KR" sz="900" b="1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kumimoji="1" lang="ko-KR" altLang="en-US" sz="900" b="1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E49D812D-7445-47BB-B71F-E57DC07350A6}"/>
              </a:ext>
            </a:extLst>
          </p:cNvPr>
          <p:cNvCxnSpPr>
            <a:cxnSpLocks/>
          </p:cNvCxnSpPr>
          <p:nvPr/>
        </p:nvCxnSpPr>
        <p:spPr>
          <a:xfrm>
            <a:off x="7384242" y="4475596"/>
            <a:ext cx="0" cy="243960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5AB9C8C5-ED60-4F07-BE87-9E732DA8CCFF}"/>
              </a:ext>
            </a:extLst>
          </p:cNvPr>
          <p:cNvCxnSpPr>
            <a:cxnSpLocks/>
          </p:cNvCxnSpPr>
          <p:nvPr/>
        </p:nvCxnSpPr>
        <p:spPr>
          <a:xfrm flipH="1">
            <a:off x="3335134" y="3945526"/>
            <a:ext cx="2551591" cy="0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4507968-F58A-4C9C-BA2B-60CFAFB44375}"/>
              </a:ext>
            </a:extLst>
          </p:cNvPr>
          <p:cNvSpPr txBox="1"/>
          <p:nvPr/>
        </p:nvSpPr>
        <p:spPr>
          <a:xfrm>
            <a:off x="4098085" y="3723674"/>
            <a:ext cx="92428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API (SSE)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97A01C5-D9F5-4CC2-A6FC-F4E9B5A000AE}"/>
              </a:ext>
            </a:extLst>
          </p:cNvPr>
          <p:cNvCxnSpPr>
            <a:cxnSpLocks/>
          </p:cNvCxnSpPr>
          <p:nvPr/>
        </p:nvCxnSpPr>
        <p:spPr>
          <a:xfrm>
            <a:off x="6521986" y="3652765"/>
            <a:ext cx="0" cy="156443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사각형: 둥근 모서리 18">
            <a:extLst>
              <a:ext uri="{FF2B5EF4-FFF2-40B4-BE49-F238E27FC236}">
                <a16:creationId xmlns:a16="http://schemas.microsoft.com/office/drawing/2014/main" id="{71BCAEF2-2C86-4495-BF7F-89CEFDBAE5C0}"/>
              </a:ext>
            </a:extLst>
          </p:cNvPr>
          <p:cNvSpPr/>
          <p:nvPr/>
        </p:nvSpPr>
        <p:spPr>
          <a:xfrm>
            <a:off x="5892641" y="4726703"/>
            <a:ext cx="2937594" cy="1477774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219BA06-EDE0-49FE-9AA5-0EAF35FF67AE}"/>
              </a:ext>
            </a:extLst>
          </p:cNvPr>
          <p:cNvSpPr txBox="1"/>
          <p:nvPr/>
        </p:nvSpPr>
        <p:spPr>
          <a:xfrm>
            <a:off x="6974790" y="4695279"/>
            <a:ext cx="831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i="0" dirty="0">
                <a:solidFill>
                  <a:srgbClr val="404040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RAG Store</a:t>
            </a:r>
            <a:endParaRPr kumimoji="1" lang="ko-KR" altLang="en-US" sz="900" b="1" dirty="0">
              <a:solidFill>
                <a:srgbClr val="40404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0" name="사각형: 둥근 모서리 18">
            <a:extLst>
              <a:ext uri="{FF2B5EF4-FFF2-40B4-BE49-F238E27FC236}">
                <a16:creationId xmlns:a16="http://schemas.microsoft.com/office/drawing/2014/main" id="{7253FC7F-4DA8-4BEB-84F1-6F9987A68CEE}"/>
              </a:ext>
            </a:extLst>
          </p:cNvPr>
          <p:cNvSpPr/>
          <p:nvPr/>
        </p:nvSpPr>
        <p:spPr>
          <a:xfrm>
            <a:off x="5888388" y="2862430"/>
            <a:ext cx="2951489" cy="1580110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EB9446-DFAC-48F9-97BC-816943CF310D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2836834" y="2291924"/>
            <a:ext cx="996600" cy="453000"/>
          </a:xfrm>
          <a:prstGeom prst="rect">
            <a:avLst/>
          </a:prstGeom>
        </p:spPr>
      </p:pic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A02C5294-F8F2-4B92-A2C6-9BB6861414F7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FAE44F-DA2D-45CD-9BCE-AAA3AA6CD303}"/>
              </a:ext>
            </a:extLst>
          </p:cNvPr>
          <p:cNvSpPr/>
          <p:nvPr/>
        </p:nvSpPr>
        <p:spPr>
          <a:xfrm>
            <a:off x="5068859" y="530277"/>
            <a:ext cx="67414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Spring Boot Framework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기반의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Back-End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API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서비스 구축 및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2" charset="-127"/>
            </a:endParaRPr>
          </a:p>
          <a:p>
            <a:pPr algn="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React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를 활용한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UI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 개발 통해 안정적으로 프로젝트 진행을 예정함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.</a:t>
            </a:r>
          </a:p>
          <a:p>
            <a:pPr algn="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( REST API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중심 설계로 안정적이고 확장 가능한 개발 프레임워크를 구현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8F8D2036-654F-4436-ABF9-B53B428DD60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ADA5A4-B15A-4F2A-9890-A40F350FACE9}"/>
              </a:ext>
            </a:extLst>
          </p:cNvPr>
          <p:cNvSpPr/>
          <p:nvPr/>
        </p:nvSpPr>
        <p:spPr>
          <a:xfrm>
            <a:off x="5697354" y="137827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dirty="0">
                <a:solidFill>
                  <a:srgbClr val="FF9966"/>
                </a:solidFill>
              </a:rPr>
              <a:t>프로젝트 진행 시 KB 자산운용 인프라팀과 협의 후에 최적의 기술 방안을 도출 예정</a:t>
            </a:r>
          </a:p>
        </p:txBody>
      </p:sp>
      <p:sp>
        <p:nvSpPr>
          <p:cNvPr id="5" name="더하기 4">
            <a:extLst>
              <a:ext uri="{FF2B5EF4-FFF2-40B4-BE49-F238E27FC236}">
                <a16:creationId xmlns:a16="http://schemas.microsoft.com/office/drawing/2014/main" id="{86AA57F6-C656-7C23-15ED-65589C2AC0FF}"/>
              </a:ext>
            </a:extLst>
          </p:cNvPr>
          <p:cNvSpPr/>
          <p:nvPr/>
        </p:nvSpPr>
        <p:spPr>
          <a:xfrm>
            <a:off x="6772624" y="5417183"/>
            <a:ext cx="179190" cy="192313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FA35F3-6D9A-174F-9916-26A439E8E93D}"/>
              </a:ext>
            </a:extLst>
          </p:cNvPr>
          <p:cNvSpPr/>
          <p:nvPr/>
        </p:nvSpPr>
        <p:spPr>
          <a:xfrm>
            <a:off x="6928050" y="5632907"/>
            <a:ext cx="6155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Times New Roman" panose="02020603050405020304" pitchFamily="18" charset="0"/>
              </a:rPr>
              <a:t>PGVector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Times New Roman" panose="02020603050405020304" pitchFamily="18" charset="0"/>
              </a:rPr>
              <a:t> Extension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그래픽 10" descr="프로세서 단색으로 채워진">
            <a:extLst>
              <a:ext uri="{FF2B5EF4-FFF2-40B4-BE49-F238E27FC236}">
                <a16:creationId xmlns:a16="http://schemas.microsoft.com/office/drawing/2014/main" id="{018FE13C-DAA4-DA12-64CA-CE21A3E605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790" y="5187342"/>
            <a:ext cx="504166" cy="504166"/>
          </a:xfrm>
          <a:prstGeom prst="rect">
            <a:avLst/>
          </a:prstGeom>
        </p:spPr>
      </p:pic>
      <p:pic>
        <p:nvPicPr>
          <p:cNvPr id="16" name="그림 15" descr="그래픽, 스크린샷, 그래픽 디자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05B46C-2BF9-F00E-DC8D-C41E1299F1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64776" b="7890"/>
          <a:stretch>
            <a:fillRect/>
          </a:stretch>
        </p:blipFill>
        <p:spPr>
          <a:xfrm>
            <a:off x="7911604" y="5348458"/>
            <a:ext cx="513995" cy="5220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D244BC-F32E-69D3-9D7E-E3A670E8E3AE}"/>
              </a:ext>
            </a:extLst>
          </p:cNvPr>
          <p:cNvSpPr txBox="1"/>
          <p:nvPr/>
        </p:nvSpPr>
        <p:spPr>
          <a:xfrm>
            <a:off x="7368183" y="4488859"/>
            <a:ext cx="17556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700" b="1" dirty="0">
                <a:latin typeface="Freesentation 6 SemiBold" pitchFamily="2" charset="-127"/>
                <a:ea typeface="Freesentation 6 SemiBold" pitchFamily="2" charset="-127"/>
              </a:rPr>
              <a:t>RAG(Retrieval-Augmented Generation)</a:t>
            </a:r>
            <a:endParaRPr kumimoji="1" lang="ko-KR" altLang="en-US" sz="700" b="1" dirty="0"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1030" name="Picture 6" descr="OpenAI (r258 판) - 나무위키">
            <a:extLst>
              <a:ext uri="{FF2B5EF4-FFF2-40B4-BE49-F238E27FC236}">
                <a16:creationId xmlns:a16="http://schemas.microsoft.com/office/drawing/2014/main" id="{E67D974B-969D-F58E-83DE-43BE8A76D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264" y="3133012"/>
            <a:ext cx="733444" cy="19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644BAD-C425-A411-F1B6-2E0E74F642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8346" y="3141977"/>
            <a:ext cx="699844" cy="194164"/>
          </a:xfrm>
          <a:prstGeom prst="rect">
            <a:avLst/>
          </a:prstGeom>
        </p:spPr>
      </p:pic>
      <p:pic>
        <p:nvPicPr>
          <p:cNvPr id="1036" name="Picture 12" descr="How Perplexity uses Vespa.ai to power fast, accurate, and trusted answers  for millions of users. - Vespa.ai">
            <a:extLst>
              <a:ext uri="{FF2B5EF4-FFF2-40B4-BE49-F238E27FC236}">
                <a16:creationId xmlns:a16="http://schemas.microsoft.com/office/drawing/2014/main" id="{D60A6543-95D4-0F6B-9308-9CF4F498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828" y="3133829"/>
            <a:ext cx="829371" cy="21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18">
            <a:extLst>
              <a:ext uri="{FF2B5EF4-FFF2-40B4-BE49-F238E27FC236}">
                <a16:creationId xmlns:a16="http://schemas.microsoft.com/office/drawing/2014/main" id="{4DB781CB-8AC4-776F-F5E8-F181DE99639B}"/>
              </a:ext>
            </a:extLst>
          </p:cNvPr>
          <p:cNvSpPr/>
          <p:nvPr/>
        </p:nvSpPr>
        <p:spPr>
          <a:xfrm>
            <a:off x="6995806" y="3801220"/>
            <a:ext cx="783952" cy="467612"/>
          </a:xfrm>
          <a:prstGeom prst="roundRect">
            <a:avLst/>
          </a:prstGeom>
          <a:noFill/>
          <a:ln w="28575">
            <a:solidFill>
              <a:srgbClr val="F5C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Worker</a:t>
            </a:r>
            <a:b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</a:b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React Agent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24" name="사각형: 둥근 모서리 18">
            <a:extLst>
              <a:ext uri="{FF2B5EF4-FFF2-40B4-BE49-F238E27FC236}">
                <a16:creationId xmlns:a16="http://schemas.microsoft.com/office/drawing/2014/main" id="{0ACC902D-D3B6-F765-A2D4-38EBF2C184C3}"/>
              </a:ext>
            </a:extLst>
          </p:cNvPr>
          <p:cNvSpPr/>
          <p:nvPr/>
        </p:nvSpPr>
        <p:spPr>
          <a:xfrm>
            <a:off x="7865381" y="3801220"/>
            <a:ext cx="783952" cy="467612"/>
          </a:xfrm>
          <a:prstGeom prst="roundRect">
            <a:avLst/>
          </a:prstGeom>
          <a:noFill/>
          <a:ln w="28575">
            <a:solidFill>
              <a:srgbClr val="F5C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Worker</a:t>
            </a:r>
            <a:b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</a:b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React Agent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D77E6-8936-9F1C-4E50-0FBB50662E9A}"/>
              </a:ext>
            </a:extLst>
          </p:cNvPr>
          <p:cNvCxnSpPr>
            <a:cxnSpLocks/>
          </p:cNvCxnSpPr>
          <p:nvPr/>
        </p:nvCxnSpPr>
        <p:spPr>
          <a:xfrm>
            <a:off x="7409491" y="3652765"/>
            <a:ext cx="0" cy="156443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9E9DAB-730D-4359-4521-DB85E6E96972}"/>
              </a:ext>
            </a:extLst>
          </p:cNvPr>
          <p:cNvCxnSpPr>
            <a:cxnSpLocks/>
          </p:cNvCxnSpPr>
          <p:nvPr/>
        </p:nvCxnSpPr>
        <p:spPr>
          <a:xfrm>
            <a:off x="8279068" y="3652765"/>
            <a:ext cx="0" cy="156443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37F7C09-E741-42A9-928E-6B057886D22E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프레임워크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  <a:cs typeface="Pretendard" panose="02000503000000020004" pitchFamily="2" charset="-127"/>
              </a:rPr>
              <a:t>Framework )</a:t>
            </a:r>
            <a:endParaRPr lang="en-US" altLang="ko-KR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766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A38F7-96FB-D17C-56F9-E73DA8A2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732126-F7F8-4AA2-B5EF-336E3F735E09}"/>
              </a:ext>
            </a:extLst>
          </p:cNvPr>
          <p:cNvSpPr/>
          <p:nvPr/>
        </p:nvSpPr>
        <p:spPr>
          <a:xfrm>
            <a:off x="8799169" y="4833016"/>
            <a:ext cx="2903082" cy="3999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프리젠테이션 7 Bold" pitchFamily="2" charset="-127"/>
              </a:rPr>
              <a:t>운영단계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B5EF71-075A-FD79-291D-394CF7EA74E6}"/>
              </a:ext>
            </a:extLst>
          </p:cNvPr>
          <p:cNvSpPr/>
          <p:nvPr/>
        </p:nvSpPr>
        <p:spPr>
          <a:xfrm>
            <a:off x="192088" y="83641"/>
            <a:ext cx="590391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안정적 서비스 구현을 위한 표준 개발</a:t>
            </a:r>
            <a:r>
              <a:rPr lang="en-US" altLang="ko-KR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보안 아키텍처 구축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5CCEB7D-BFB8-85B7-89F9-4F18F007B5E7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개발보안　방안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24DD2A-1D78-D991-4096-B96271D0628C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278ADF8-732B-1407-5709-1BF2E26265B4}"/>
              </a:ext>
            </a:extLst>
          </p:cNvPr>
          <p:cNvSpPr/>
          <p:nvPr/>
        </p:nvSpPr>
        <p:spPr>
          <a:xfrm>
            <a:off x="350159" y="1241825"/>
            <a:ext cx="168819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　</a:t>
            </a:r>
            <a:r>
              <a:rPr lang="ko-KR" altLang="en-US" sz="1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시큐어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　코딩　가이드　준수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291716-62B9-40EF-940B-BEACF1EB01FE}"/>
              </a:ext>
            </a:extLst>
          </p:cNvPr>
          <p:cNvGrpSpPr/>
          <p:nvPr/>
        </p:nvGrpSpPr>
        <p:grpSpPr>
          <a:xfrm>
            <a:off x="550863" y="1635963"/>
            <a:ext cx="11161711" cy="2583888"/>
            <a:chOff x="853667" y="1635963"/>
            <a:chExt cx="10296963" cy="258388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E94A583-C82B-8FEF-8F2F-B18C40FB5764}"/>
                </a:ext>
              </a:extLst>
            </p:cNvPr>
            <p:cNvSpPr/>
            <p:nvPr/>
          </p:nvSpPr>
          <p:spPr>
            <a:xfrm>
              <a:off x="867807" y="1635964"/>
              <a:ext cx="5101391" cy="375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보안 취약점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6787BE5-C5D2-D534-9A5B-4721333A1F76}"/>
                </a:ext>
              </a:extLst>
            </p:cNvPr>
            <p:cNvSpPr/>
            <p:nvPr/>
          </p:nvSpPr>
          <p:spPr>
            <a:xfrm>
              <a:off x="853667" y="2041593"/>
              <a:ext cx="3344766" cy="73767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입력값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검증 미비에 의한 </a:t>
              </a:r>
              <a:r>
                <a:rPr lang="ko-KR" altLang="en-US" sz="1200" dirty="0" err="1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인젝션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취약점</a:t>
              </a:r>
              <a:endPara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228600" indent="-2286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Cross-Site Scripting (XSS)</a:t>
              </a:r>
            </a:p>
            <a:p>
              <a:pPr marL="228600" indent="-2286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Hidden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변수를 이용한 공격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BFF9572-E2E7-7A1D-BD25-4230D16AD002}"/>
                </a:ext>
              </a:extLst>
            </p:cNvPr>
            <p:cNvSpPr/>
            <p:nvPr/>
          </p:nvSpPr>
          <p:spPr>
            <a:xfrm>
              <a:off x="856812" y="2798335"/>
              <a:ext cx="3339123" cy="819909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쿠키 탈취 및 변조 공격</a:t>
              </a:r>
              <a:endPara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민감정보 페이지의 </a:t>
              </a:r>
              <a:r>
                <a:rPr lang="ko-KR" altLang="en-US" sz="1200" dirty="0" err="1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캐싱으로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인한 노출 위험</a:t>
              </a:r>
              <a:endPara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첨부파일 업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다운로드 공격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988790D3-2378-F367-0F39-CD104E3EFF7C}"/>
                </a:ext>
              </a:extLst>
            </p:cNvPr>
            <p:cNvSpPr/>
            <p:nvPr/>
          </p:nvSpPr>
          <p:spPr>
            <a:xfrm>
              <a:off x="859956" y="3638635"/>
              <a:ext cx="3338477" cy="52537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중요 정보 하드 코딩</a:t>
              </a:r>
              <a:endPara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오류 내용 확인 출력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ADCCE59-C5F1-F1A6-0166-EAB4CEDD0C3D}"/>
                </a:ext>
              </a:extLst>
            </p:cNvPr>
            <p:cNvSpPr/>
            <p:nvPr/>
          </p:nvSpPr>
          <p:spPr>
            <a:xfrm>
              <a:off x="7782201" y="1927250"/>
              <a:ext cx="3358906" cy="75027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</a:t>
              </a:r>
              <a:r>
                <a:rPr lang="ko-KR" altLang="en-US" sz="1200" dirty="0" err="1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입력시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내용 필터링</a:t>
              </a:r>
              <a:endPara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페이지 동적 생성 시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외부 스크립트 입력 사항 실행 방지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F797DF4-9DF0-33DD-3C75-CC487EEC3F91}"/>
                </a:ext>
              </a:extLst>
            </p:cNvPr>
            <p:cNvSpPr/>
            <p:nvPr/>
          </p:nvSpPr>
          <p:spPr>
            <a:xfrm>
              <a:off x="7785345" y="2607121"/>
              <a:ext cx="3358906" cy="10599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기업 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SSO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및 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RBAC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기반의 인증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인가 체계 적용</a:t>
              </a:r>
              <a:endPara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JWT/Access Token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사용 시 서명 검증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만료시간 관리</a:t>
              </a:r>
              <a:endPara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쿠키 </a:t>
              </a:r>
              <a:r>
                <a:rPr lang="en-US" altLang="ko-KR" sz="1200" dirty="0" err="1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HttpOnly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Secure, </a:t>
              </a:r>
              <a:r>
                <a:rPr lang="en-US" altLang="ko-KR" sz="1200" dirty="0" err="1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SameSite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설정</a:t>
              </a:r>
              <a:endPara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    (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쿠키탈취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/CSRF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방어와 연계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ACF07A7-60F1-BCDE-7D52-C8AC2D4568B7}"/>
                </a:ext>
              </a:extLst>
            </p:cNvPr>
            <p:cNvSpPr/>
            <p:nvPr/>
          </p:nvSpPr>
          <p:spPr>
            <a:xfrm>
              <a:off x="7782201" y="3695001"/>
              <a:ext cx="3365375" cy="5248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중요 정보의 소스코드 하드코딩 금지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환경변수 등 사용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)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오류 화면에 불필요한 정보 미 노출 처리</a:t>
              </a:r>
            </a:p>
          </p:txBody>
        </p:sp>
        <p:sp>
          <p:nvSpPr>
            <p:cNvPr id="148" name="화살표: 오른쪽 147">
              <a:extLst>
                <a:ext uri="{FF2B5EF4-FFF2-40B4-BE49-F238E27FC236}">
                  <a16:creationId xmlns:a16="http://schemas.microsoft.com/office/drawing/2014/main" id="{B785CE3A-A747-BA7E-A15C-6F0045EAD2C5}"/>
                </a:ext>
              </a:extLst>
            </p:cNvPr>
            <p:cNvSpPr/>
            <p:nvPr/>
          </p:nvSpPr>
          <p:spPr>
            <a:xfrm rot="10800000">
              <a:off x="4372515" y="2234372"/>
              <a:ext cx="679332" cy="241581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49" name="화살표: 오른쪽 148">
              <a:extLst>
                <a:ext uri="{FF2B5EF4-FFF2-40B4-BE49-F238E27FC236}">
                  <a16:creationId xmlns:a16="http://schemas.microsoft.com/office/drawing/2014/main" id="{30D37853-E04D-CFA6-AB10-27C24C549D57}"/>
                </a:ext>
              </a:extLst>
            </p:cNvPr>
            <p:cNvSpPr/>
            <p:nvPr/>
          </p:nvSpPr>
          <p:spPr>
            <a:xfrm rot="10800000">
              <a:off x="4375660" y="2990795"/>
              <a:ext cx="676186" cy="263596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50" name="화살표: 오른쪽 149">
              <a:extLst>
                <a:ext uri="{FF2B5EF4-FFF2-40B4-BE49-F238E27FC236}">
                  <a16:creationId xmlns:a16="http://schemas.microsoft.com/office/drawing/2014/main" id="{167286CC-9970-A2FB-988C-61DFB7C73E1E}"/>
                </a:ext>
              </a:extLst>
            </p:cNvPr>
            <p:cNvSpPr/>
            <p:nvPr/>
          </p:nvSpPr>
          <p:spPr>
            <a:xfrm rot="10800000">
              <a:off x="4359933" y="3714398"/>
              <a:ext cx="691911" cy="245106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51" name="화살표: 오른쪽 150">
              <a:extLst>
                <a:ext uri="{FF2B5EF4-FFF2-40B4-BE49-F238E27FC236}">
                  <a16:creationId xmlns:a16="http://schemas.microsoft.com/office/drawing/2014/main" id="{09F9A15B-A9BB-346A-EEA8-4D31D55EE607}"/>
                </a:ext>
              </a:extLst>
            </p:cNvPr>
            <p:cNvSpPr/>
            <p:nvPr/>
          </p:nvSpPr>
          <p:spPr>
            <a:xfrm>
              <a:off x="6920003" y="2216584"/>
              <a:ext cx="682472" cy="240319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52" name="화살표: 오른쪽 151">
              <a:extLst>
                <a:ext uri="{FF2B5EF4-FFF2-40B4-BE49-F238E27FC236}">
                  <a16:creationId xmlns:a16="http://schemas.microsoft.com/office/drawing/2014/main" id="{8801B739-909B-A986-1A77-D1A39F7E5F40}"/>
                </a:ext>
              </a:extLst>
            </p:cNvPr>
            <p:cNvSpPr/>
            <p:nvPr/>
          </p:nvSpPr>
          <p:spPr>
            <a:xfrm>
              <a:off x="6920002" y="2985083"/>
              <a:ext cx="685617" cy="259784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53" name="화살표: 오른쪽 152">
              <a:extLst>
                <a:ext uri="{FF2B5EF4-FFF2-40B4-BE49-F238E27FC236}">
                  <a16:creationId xmlns:a16="http://schemas.microsoft.com/office/drawing/2014/main" id="{F85AB782-2B72-B42D-E86C-11834BBAE85E}"/>
                </a:ext>
              </a:extLst>
            </p:cNvPr>
            <p:cNvSpPr/>
            <p:nvPr/>
          </p:nvSpPr>
          <p:spPr>
            <a:xfrm>
              <a:off x="6920002" y="3714398"/>
              <a:ext cx="669891" cy="245107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352B118-8D1F-1D80-1BB9-4BE46463DD31}"/>
                </a:ext>
              </a:extLst>
            </p:cNvPr>
            <p:cNvSpPr/>
            <p:nvPr/>
          </p:nvSpPr>
          <p:spPr>
            <a:xfrm>
              <a:off x="5980912" y="1635963"/>
              <a:ext cx="5169718" cy="36751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보안 대책</a:t>
              </a:r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F31CD011-FE51-6C36-2475-00F45953D18C}"/>
                </a:ext>
              </a:extLst>
            </p:cNvPr>
            <p:cNvSpPr/>
            <p:nvPr/>
          </p:nvSpPr>
          <p:spPr>
            <a:xfrm>
              <a:off x="5054993" y="2925175"/>
              <a:ext cx="1868154" cy="400965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부적절한　접근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9E159F9-B0D7-8218-29D5-D37D62B3A073}"/>
                </a:ext>
              </a:extLst>
            </p:cNvPr>
            <p:cNvSpPr/>
            <p:nvPr/>
          </p:nvSpPr>
          <p:spPr>
            <a:xfrm>
              <a:off x="5051848" y="3637294"/>
              <a:ext cx="1868154" cy="400965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부적절한 환경</a:t>
              </a:r>
            </a:p>
          </p:txBody>
        </p:sp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95833D24-1AA9-C917-9B3C-A5B6BDD48E72}"/>
                </a:ext>
              </a:extLst>
            </p:cNvPr>
            <p:cNvSpPr/>
            <p:nvPr/>
          </p:nvSpPr>
          <p:spPr>
            <a:xfrm>
              <a:off x="5058137" y="2134897"/>
              <a:ext cx="1868154" cy="400965"/>
            </a:xfrm>
            <a:prstGeom prst="roundRect">
              <a:avLst/>
            </a:prstGeom>
            <a:solidFill>
              <a:srgbClr val="DEEBF7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부적절한　입력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27EA1D-4BFD-6D3C-1EEF-E7C145BBC610}"/>
              </a:ext>
            </a:extLst>
          </p:cNvPr>
          <p:cNvSpPr/>
          <p:nvPr/>
        </p:nvSpPr>
        <p:spPr>
          <a:xfrm>
            <a:off x="6108700" y="323759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개발보안 준수를 위한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시큐어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 코딩 가이드를 준수하겠으며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,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자동화 도구 기반으로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개발 초기부터 보안 취약점 제거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37" name="슬라이드 번호 개체 틀 1">
            <a:extLst>
              <a:ext uri="{FF2B5EF4-FFF2-40B4-BE49-F238E27FC236}">
                <a16:creationId xmlns:a16="http://schemas.microsoft.com/office/drawing/2014/main" id="{DC597EA8-4FBB-C08A-95AA-5CF84F24AC4B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6" name="화살표: 오각형 131">
            <a:extLst>
              <a:ext uri="{FF2B5EF4-FFF2-40B4-BE49-F238E27FC236}">
                <a16:creationId xmlns:a16="http://schemas.microsoft.com/office/drawing/2014/main" id="{4FEB4DF5-6017-0AF2-466F-B1C83A495E79}"/>
              </a:ext>
            </a:extLst>
          </p:cNvPr>
          <p:cNvSpPr/>
          <p:nvPr/>
        </p:nvSpPr>
        <p:spPr>
          <a:xfrm>
            <a:off x="6135936" y="4808266"/>
            <a:ext cx="3190335" cy="421472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테스트 </a:t>
            </a:r>
            <a:r>
              <a:rPr lang="en-US" altLang="ko-KR" sz="1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배포 전 단계</a:t>
            </a:r>
          </a:p>
        </p:txBody>
      </p:sp>
      <p:sp>
        <p:nvSpPr>
          <p:cNvPr id="7" name="화살표: 오각형 132">
            <a:extLst>
              <a:ext uri="{FF2B5EF4-FFF2-40B4-BE49-F238E27FC236}">
                <a16:creationId xmlns:a16="http://schemas.microsoft.com/office/drawing/2014/main" id="{FAB61E11-3734-7344-443B-04EE4D5A1E3C}"/>
              </a:ext>
            </a:extLst>
          </p:cNvPr>
          <p:cNvSpPr/>
          <p:nvPr/>
        </p:nvSpPr>
        <p:spPr>
          <a:xfrm>
            <a:off x="3319818" y="4808005"/>
            <a:ext cx="3102825" cy="428768"/>
          </a:xfrm>
          <a:prstGeom prst="homePlate">
            <a:avLst/>
          </a:prstGeom>
          <a:solidFill>
            <a:srgbClr val="FFD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개발 단계</a:t>
            </a:r>
          </a:p>
        </p:txBody>
      </p:sp>
      <p:sp>
        <p:nvSpPr>
          <p:cNvPr id="8" name="화살표: 오각형 133">
            <a:extLst>
              <a:ext uri="{FF2B5EF4-FFF2-40B4-BE49-F238E27FC236}">
                <a16:creationId xmlns:a16="http://schemas.microsoft.com/office/drawing/2014/main" id="{399E0538-9539-5E65-D6B1-FBDA9F8C7C1D}"/>
              </a:ext>
            </a:extLst>
          </p:cNvPr>
          <p:cNvSpPr/>
          <p:nvPr/>
        </p:nvSpPr>
        <p:spPr>
          <a:xfrm>
            <a:off x="523875" y="4797081"/>
            <a:ext cx="3081176" cy="44503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요구사항</a:t>
            </a:r>
            <a:r>
              <a:rPr lang="en-US" altLang="ko-KR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설계 단계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BEEA0-EC5B-AD60-A737-D1D5D85A0C9E}"/>
              </a:ext>
            </a:extLst>
          </p:cNvPr>
          <p:cNvSpPr txBox="1"/>
          <p:nvPr/>
        </p:nvSpPr>
        <p:spPr>
          <a:xfrm>
            <a:off x="550863" y="5369979"/>
            <a:ext cx="2677791" cy="118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보안 요구사항 정의 </a:t>
            </a:r>
            <a:b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</a:b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(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개인정보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인증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인가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암호화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로그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       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접근통제 등 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아키텍처 설계 시 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Threat Modeling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      (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위협 모형화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또는 위협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·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위험 분석 수행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6E2A9-DD30-87A8-FC76-D8082D97A1EC}"/>
              </a:ext>
            </a:extLst>
          </p:cNvPr>
          <p:cNvSpPr txBox="1"/>
          <p:nvPr/>
        </p:nvSpPr>
        <p:spPr>
          <a:xfrm>
            <a:off x="3338346" y="5380139"/>
            <a:ext cx="2826915" cy="7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latin typeface="Freesentation 4 Regular" pitchFamily="2" charset="-127"/>
                <a:ea typeface="Freesentation 4 Regular" pitchFamily="2" charset="-127"/>
              </a:rPr>
              <a:t>시큐어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코딩 가이드 준수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정적 분석 도구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(SAST)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적용 및 결과 조치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오픈소스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라이브러리 취약점 및 라이선스 점검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C38B-4B2D-9EA5-5A92-3D7DCFEFBD98}"/>
              </a:ext>
            </a:extLst>
          </p:cNvPr>
          <p:cNvSpPr txBox="1"/>
          <p:nvPr/>
        </p:nvSpPr>
        <p:spPr>
          <a:xfrm>
            <a:off x="6355251" y="5380139"/>
            <a:ext cx="2677791" cy="118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웹 취약점 진단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( DAST)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및 조치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주요기능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인증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인가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개인정보 처리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집중 보안 테스트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보안 점검 </a:t>
            </a:r>
            <a:r>
              <a:rPr lang="ko-KR" altLang="en-US" sz="1200" dirty="0" err="1">
                <a:latin typeface="Freesentation 4 Regular" pitchFamily="2" charset="-127"/>
                <a:ea typeface="Freesentation 4 Regular" pitchFamily="2" charset="-127"/>
              </a:rPr>
              <a:t>미통과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시 배포 제한 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      ( Release Gate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F8942-8B32-CF81-9A89-88F815D3C077}"/>
              </a:ext>
            </a:extLst>
          </p:cNvPr>
          <p:cNvSpPr txBox="1"/>
          <p:nvPr/>
        </p:nvSpPr>
        <p:spPr>
          <a:xfrm>
            <a:off x="9142734" y="5380139"/>
            <a:ext cx="2677791" cy="96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정기 취약점 점검 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(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분기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반기 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보안 패치 관리 프로세스 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     (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라이브러리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/OS/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미들웨어 등 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보안로그 모니터링 및 이상 탐지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3" name="사각형: 둥근 모서리 46">
            <a:extLst>
              <a:ext uri="{FF2B5EF4-FFF2-40B4-BE49-F238E27FC236}">
                <a16:creationId xmlns:a16="http://schemas.microsoft.com/office/drawing/2014/main" id="{3EBBED85-79D8-D290-8E1D-E11C4B4E94E5}"/>
              </a:ext>
            </a:extLst>
          </p:cNvPr>
          <p:cNvSpPr/>
          <p:nvPr/>
        </p:nvSpPr>
        <p:spPr>
          <a:xfrm>
            <a:off x="332626" y="4382533"/>
            <a:ext cx="1705725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개발 단계별 보안 활동 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197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FE318D3B-126B-820D-503A-7856331379C7}"/>
              </a:ext>
            </a:extLst>
          </p:cNvPr>
          <p:cNvSpPr txBox="1"/>
          <p:nvPr/>
        </p:nvSpPr>
        <p:spPr>
          <a:xfrm>
            <a:off x="440699" y="3995523"/>
            <a:ext cx="2494139" cy="353383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20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한국형 웹 콘텐츠 접근성 지침 2.2　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7F4B3E-3940-D688-7D59-85E494671E56}"/>
              </a:ext>
            </a:extLst>
          </p:cNvPr>
          <p:cNvSpPr txBox="1"/>
          <p:nvPr/>
        </p:nvSpPr>
        <p:spPr>
          <a:xfrm>
            <a:off x="2976576" y="3986571"/>
            <a:ext cx="2485199" cy="353383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20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웹접근성 자가진단 시스템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7C3D94-CD02-3BFC-5B8A-F470D2D249A8}"/>
              </a:ext>
            </a:extLst>
          </p:cNvPr>
          <p:cNvSpPr txBox="1"/>
          <p:nvPr/>
        </p:nvSpPr>
        <p:spPr>
          <a:xfrm>
            <a:off x="5649560" y="3996062"/>
            <a:ext cx="2926875" cy="353383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20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개발 및 디바이스 별 웹접근성 검증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8FE14B-9B67-6807-839C-314B702F0369}"/>
              </a:ext>
            </a:extLst>
          </p:cNvPr>
          <p:cNvSpPr txBox="1"/>
          <p:nvPr/>
        </p:nvSpPr>
        <p:spPr>
          <a:xfrm>
            <a:off x="8691196" y="3987793"/>
            <a:ext cx="2880891" cy="353383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20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웹접근성 보고 및 인증심사 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ABC7362D-ED7A-4F8F-9678-6C6F726849F0}"/>
              </a:ext>
            </a:extLst>
          </p:cNvPr>
          <p:cNvSpPr/>
          <p:nvPr/>
        </p:nvSpPr>
        <p:spPr>
          <a:xfrm>
            <a:off x="9715956" y="2118939"/>
            <a:ext cx="1856131" cy="3533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n-ea"/>
                <a:cs typeface="Pretendard" panose="02000503000000020004" pitchFamily="50" charset="-127"/>
              </a:rPr>
              <a:t>평가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D46876-30D2-1F80-69B4-8609DC10C355}"/>
              </a:ext>
            </a:extLst>
          </p:cNvPr>
          <p:cNvGrpSpPr/>
          <p:nvPr/>
        </p:nvGrpSpPr>
        <p:grpSpPr>
          <a:xfrm>
            <a:off x="534263" y="2112262"/>
            <a:ext cx="11066610" cy="1800778"/>
            <a:chOff x="432559" y="1651573"/>
            <a:chExt cx="11150744" cy="2601645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2177F63F-0A1D-4FB1-9748-2CF257E5C7E6}"/>
                </a:ext>
              </a:extLst>
            </p:cNvPr>
            <p:cNvSpPr/>
            <p:nvPr/>
          </p:nvSpPr>
          <p:spPr>
            <a:xfrm>
              <a:off x="8310700" y="1654227"/>
              <a:ext cx="1764477" cy="557137"/>
            </a:xfrm>
            <a:prstGeom prst="homePlate">
              <a:avLst/>
            </a:prstGeom>
            <a:solidFill>
              <a:srgbClr val="FFC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유지보수</a:t>
              </a:r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F043CEFF-0191-4CC6-8A77-B499F70C6940}"/>
                </a:ext>
              </a:extLst>
            </p:cNvPr>
            <p:cNvSpPr/>
            <p:nvPr/>
          </p:nvSpPr>
          <p:spPr>
            <a:xfrm>
              <a:off x="6834236" y="1661220"/>
              <a:ext cx="1647033" cy="557137"/>
            </a:xfrm>
            <a:prstGeom prst="homePlate">
              <a:avLst/>
            </a:prstGeom>
            <a:solidFill>
              <a:srgbClr val="FFC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교육</a:t>
              </a:r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249904B9-1A60-45E7-92D5-56D60966CC43}"/>
                </a:ext>
              </a:extLst>
            </p:cNvPr>
            <p:cNvSpPr/>
            <p:nvPr/>
          </p:nvSpPr>
          <p:spPr>
            <a:xfrm>
              <a:off x="5213761" y="1668211"/>
              <a:ext cx="1824602" cy="557137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테스트</a:t>
              </a:r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A90A262-FB34-43C6-BF24-3A5FFC62D410}"/>
                </a:ext>
              </a:extLst>
            </p:cNvPr>
            <p:cNvSpPr/>
            <p:nvPr/>
          </p:nvSpPr>
          <p:spPr>
            <a:xfrm>
              <a:off x="3240948" y="1666812"/>
              <a:ext cx="2195118" cy="557137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개발</a:t>
              </a:r>
            </a:p>
          </p:txBody>
        </p:sp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4ED7BBA8-053E-4007-8025-2D2FBE0AAEF3}"/>
                </a:ext>
              </a:extLst>
            </p:cNvPr>
            <p:cNvSpPr/>
            <p:nvPr/>
          </p:nvSpPr>
          <p:spPr>
            <a:xfrm>
              <a:off x="1788253" y="1665415"/>
              <a:ext cx="1693178" cy="557137"/>
            </a:xfrm>
            <a:prstGeom prst="homePlat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계획</a:t>
              </a: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B4DCD7A3-E224-4035-ADF5-F84077E3CED1}"/>
                </a:ext>
              </a:extLst>
            </p:cNvPr>
            <p:cNvSpPr/>
            <p:nvPr/>
          </p:nvSpPr>
          <p:spPr>
            <a:xfrm>
              <a:off x="432559" y="1651573"/>
              <a:ext cx="1572408" cy="588287"/>
            </a:xfrm>
            <a:prstGeom prst="homePlat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인식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EA5518B-0547-4BCB-BACF-B077AA1BFDA0}"/>
                </a:ext>
              </a:extLst>
            </p:cNvPr>
            <p:cNvSpPr/>
            <p:nvPr/>
          </p:nvSpPr>
          <p:spPr>
            <a:xfrm>
              <a:off x="449286" y="2298583"/>
              <a:ext cx="1337568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접근성의 중요성을 이해하고 관련 지침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표준 및 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법률적 요구사항을 준수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265E818-2F55-4EB9-ACA4-2D6DF3D8E716}"/>
                </a:ext>
              </a:extLst>
            </p:cNvPr>
            <p:cNvSpPr/>
            <p:nvPr/>
          </p:nvSpPr>
          <p:spPr>
            <a:xfrm>
              <a:off x="1879135" y="2291592"/>
              <a:ext cx="1409350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개선의 필요성과 목표를 설정하고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접근성의 개선 대상을 선정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가이드라인을 숙지하고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개선 작업에 필요한 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자원 확보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580DD0E-6971-4B73-9761-15B014ED1F41}"/>
                </a:ext>
              </a:extLst>
            </p:cNvPr>
            <p:cNvSpPr/>
            <p:nvPr/>
          </p:nvSpPr>
          <p:spPr>
            <a:xfrm>
              <a:off x="3391951" y="2292990"/>
              <a:ext cx="1834389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가이드 준수 여부를 확인하며 개발을 진행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1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DIGITALWORKS</a:t>
              </a:r>
              <a:r>
                <a:rPr kumimoji="1" lang="en-US" altLang="ko-KR" sz="1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 </a:t>
              </a:r>
              <a:r>
                <a:rPr kumimoji="0" lang="ko-KR" altLang="en-US" sz="1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에서는 개발 진행 부터 자동 검사 도구</a:t>
              </a:r>
              <a:r>
                <a:rPr kumimoji="0" lang="en-US" altLang="ko-KR" sz="1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(axe </a:t>
              </a:r>
              <a:r>
                <a:rPr kumimoji="0" lang="en-US" altLang="ko-KR" sz="1000" b="0" i="1" u="sng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DevTool</a:t>
              </a:r>
              <a:r>
                <a:rPr kumimoji="0" lang="en-US" altLang="ko-KR" sz="1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)</a:t>
              </a:r>
              <a:r>
                <a:rPr kumimoji="0" lang="ko-KR" altLang="en-US" sz="1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를 활용하여 개발 단계 부터 웹 접근성을 준수한 업무를 진행하고 있습니다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90619B-EC88-4958-9F0A-C14436511783}"/>
                </a:ext>
              </a:extLst>
            </p:cNvPr>
            <p:cNvSpPr/>
            <p:nvPr/>
          </p:nvSpPr>
          <p:spPr>
            <a:xfrm>
              <a:off x="5321421" y="2292990"/>
              <a:ext cx="1490439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전문가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사용자 평가를 통해 웹 접근성 개선을 진행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 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전문가의 평가를 통해 웹 접근성 준수 여부를 확인하고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사용자 평가를 통해 접근성 개선이 필요한 부분을 파악 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7C9D365-C099-475C-A397-630296E50E2D}"/>
                </a:ext>
              </a:extLst>
            </p:cNvPr>
            <p:cNvSpPr/>
            <p:nvPr/>
          </p:nvSpPr>
          <p:spPr>
            <a:xfrm>
              <a:off x="6898554" y="2292990"/>
              <a:ext cx="1431714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운영 업무 담당자들에게 웹 접근성에 대한 교육을 제공하여 웹 접근성에 대한 인식을 높이고 기술적 이해를 강조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C51BD2-D824-46BD-92F2-C795CB71F5F7}"/>
                </a:ext>
              </a:extLst>
            </p:cNvPr>
            <p:cNvSpPr/>
            <p:nvPr/>
          </p:nvSpPr>
          <p:spPr>
            <a:xfrm>
              <a:off x="8401583" y="2285999"/>
              <a:ext cx="1514204" cy="196018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준수 여부를 지속적으로 점검 및 개선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 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가이드의 변경 사항을 반영하고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사이트에 변경 사항이 발생할 경우 웹 접근성 준수 여부를 점검하여 개선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EAD391D-85AE-4DB9-9236-107EAE497EBB}"/>
                </a:ext>
              </a:extLst>
            </p:cNvPr>
            <p:cNvSpPr/>
            <p:nvPr/>
          </p:nvSpPr>
          <p:spPr>
            <a:xfrm>
              <a:off x="9987100" y="2286000"/>
              <a:ext cx="1596203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정기적으로 웹 사이트의 웹 접근성을 평가하고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사용자 피드백을 수집하여 개선 사항을 도출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고객사 요청 시 전문인증기관을 통한 웹접근성 인증마크 심사 업무 지원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42" name="AutoShape 8" descr="World Wide Web Consortium - Wikipedia">
            <a:extLst>
              <a:ext uri="{FF2B5EF4-FFF2-40B4-BE49-F238E27FC236}">
                <a16:creationId xmlns:a16="http://schemas.microsoft.com/office/drawing/2014/main" id="{55BCBC2F-D244-F0DF-3973-EBBE26224B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7604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B48A6E5-9CC5-427E-91CA-3D71E84F2410}"/>
              </a:ext>
            </a:extLst>
          </p:cNvPr>
          <p:cNvSpPr txBox="1"/>
          <p:nvPr/>
        </p:nvSpPr>
        <p:spPr>
          <a:xfrm>
            <a:off x="5033818" y="538878"/>
            <a:ext cx="6758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모든 웹 컨텐츠 제작 전반에 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단계별 검수 및  다양한 브라우저와 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디바이스 별  웹접근성 규격에 적합한 자동화 자가진단 도구를  통해 개발 및  사용성 테스트 진행 및 보고서를 제공 해 드리고 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웹접근성 인증 심사 시 적극적인 업무 지원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CDBCC1-B6AF-49CF-8B1D-E0A480434AC1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웹접근성 지원방안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6AF3E5-63D9-4642-813F-07E57192493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55D4F0F-C5BE-4603-B673-6EAD400D2F98}"/>
              </a:ext>
            </a:extLst>
          </p:cNvPr>
          <p:cNvSpPr/>
          <p:nvPr/>
        </p:nvSpPr>
        <p:spPr>
          <a:xfrm>
            <a:off x="350158" y="1249917"/>
            <a:ext cx="2078717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웹접근성 준수를 위한 단계별 업무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68EC911-78D9-4737-83DF-4B193A4B099A}"/>
              </a:ext>
            </a:extLst>
          </p:cNvPr>
          <p:cNvGrpSpPr/>
          <p:nvPr/>
        </p:nvGrpSpPr>
        <p:grpSpPr>
          <a:xfrm>
            <a:off x="550864" y="4406372"/>
            <a:ext cx="11050009" cy="321653"/>
            <a:chOff x="504403" y="5603630"/>
            <a:chExt cx="10082284" cy="397049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77AA4232-F0B1-41AC-8A9F-0A023FF55274}"/>
                </a:ext>
              </a:extLst>
            </p:cNvPr>
            <p:cNvSpPr/>
            <p:nvPr/>
          </p:nvSpPr>
          <p:spPr>
            <a:xfrm>
              <a:off x="504403" y="5608082"/>
              <a:ext cx="2160021" cy="392597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최신 웹접근성 지침 준수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8A05C03-F133-4A1E-A3BF-CF087AD4204C}"/>
                </a:ext>
              </a:extLst>
            </p:cNvPr>
            <p:cNvSpPr/>
            <p:nvPr/>
          </p:nvSpPr>
          <p:spPr>
            <a:xfrm>
              <a:off x="2784307" y="5608082"/>
              <a:ext cx="2267554" cy="392597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웹접근성 자동 검증 시스템 적용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59BEA3ED-32E3-4D64-AFD0-87F969F5092B}"/>
                </a:ext>
              </a:extLst>
            </p:cNvPr>
            <p:cNvSpPr/>
            <p:nvPr/>
          </p:nvSpPr>
          <p:spPr>
            <a:xfrm>
              <a:off x="5171744" y="5603630"/>
              <a:ext cx="2655376" cy="392597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디바이스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브라우저 별 웹접근성 검증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165DE03-EB3F-48B8-8F75-8FA9738F1842}"/>
                </a:ext>
              </a:extLst>
            </p:cNvPr>
            <p:cNvSpPr/>
            <p:nvPr/>
          </p:nvSpPr>
          <p:spPr>
            <a:xfrm>
              <a:off x="7931830" y="5603630"/>
              <a:ext cx="2654857" cy="392597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보고 및 평가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인증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0645FD8-E74E-49A9-99C7-404EA447DDA6}"/>
              </a:ext>
            </a:extLst>
          </p:cNvPr>
          <p:cNvSpPr/>
          <p:nvPr/>
        </p:nvSpPr>
        <p:spPr>
          <a:xfrm>
            <a:off x="534263" y="4952109"/>
            <a:ext cx="11066610" cy="1558546"/>
          </a:xfrm>
          <a:prstGeom prst="roundRect">
            <a:avLst>
              <a:gd name="adj" fmla="val 668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2E78A1-F41D-44D0-865D-4746FFF47C52}"/>
              </a:ext>
            </a:extLst>
          </p:cNvPr>
          <p:cNvSpPr txBox="1"/>
          <p:nvPr/>
        </p:nvSpPr>
        <p:spPr>
          <a:xfrm>
            <a:off x="637311" y="5189295"/>
            <a:ext cx="1282009" cy="95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웹접근성 인증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/>
              <a:t>대표 사례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B79D1CB-7F61-4806-B901-09159D16E4B5}"/>
              </a:ext>
            </a:extLst>
          </p:cNvPr>
          <p:cNvSpPr/>
          <p:nvPr/>
        </p:nvSpPr>
        <p:spPr>
          <a:xfrm>
            <a:off x="1878340" y="5078666"/>
            <a:ext cx="4529612" cy="1317478"/>
          </a:xfrm>
          <a:prstGeom prst="roundRect">
            <a:avLst>
              <a:gd name="adj" fmla="val 66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4773AA7A-DB30-4D72-81BE-1A0303002FAD}"/>
              </a:ext>
            </a:extLst>
          </p:cNvPr>
          <p:cNvSpPr/>
          <p:nvPr/>
        </p:nvSpPr>
        <p:spPr>
          <a:xfrm>
            <a:off x="6520759" y="5079152"/>
            <a:ext cx="4912782" cy="1285778"/>
          </a:xfrm>
          <a:prstGeom prst="roundRect">
            <a:avLst>
              <a:gd name="adj" fmla="val 66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6" name="Rectangle 8">
            <a:extLst>
              <a:ext uri="{FF2B5EF4-FFF2-40B4-BE49-F238E27FC236}">
                <a16:creationId xmlns:a16="http://schemas.microsoft.com/office/drawing/2014/main" id="{78D0735B-BE00-4FAF-843D-FD9732541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438" y="5682769"/>
            <a:ext cx="257333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한국웹접근성평가센터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  웹접근성 우수사이트 선정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국내 대기업 웹접근성 최우수 사례 선정</a:t>
            </a:r>
            <a:endParaRPr lang="ko-KR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sp>
        <p:nvSpPr>
          <p:cNvPr id="88" name="Rectangle 8">
            <a:extLst>
              <a:ext uri="{FF2B5EF4-FFF2-40B4-BE49-F238E27FC236}">
                <a16:creationId xmlns:a16="http://schemas.microsoft.com/office/drawing/2014/main" id="{F6DE596C-5600-4F33-AA22-33FBE482F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202" y="5228791"/>
            <a:ext cx="257333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LG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그룹 대표사이트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한국정보문화진흥원 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웹접근성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 인증마크 획득</a:t>
            </a:r>
            <a:endParaRPr lang="ko-KR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6246E6F-5A86-401F-AF51-F71CD92A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23" y="5257366"/>
            <a:ext cx="881968" cy="841261"/>
          </a:xfrm>
          <a:prstGeom prst="rect">
            <a:avLst/>
          </a:prstGeom>
        </p:spPr>
      </p:pic>
      <p:pic>
        <p:nvPicPr>
          <p:cNvPr id="93" name="그림 1">
            <a:extLst>
              <a:ext uri="{FF2B5EF4-FFF2-40B4-BE49-F238E27FC236}">
                <a16:creationId xmlns:a16="http://schemas.microsoft.com/office/drawing/2014/main" id="{3448D86D-D2A7-4AE8-8FA1-856135375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92" y="5179384"/>
            <a:ext cx="931716" cy="107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EA1C3941-B674-4758-A21B-B69C82F9B071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58E8B4C-AD71-4058-A338-1D27241E6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5042" y="5564739"/>
            <a:ext cx="2216692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과기부 국가공인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웹와치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(WA)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 정보통신접근성 품질인증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모바일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APP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정보통신접근성 품질인증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AOS(v.7.0.13) / IOS(v.4.0.14)</a:t>
            </a:r>
            <a:endParaRPr lang="ko-KR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35D4B53F-1D25-4EC8-B601-77E2B6438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315" y="5116896"/>
            <a:ext cx="2328203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LG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유플러스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유독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) / LG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유플러스 고객센터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pic>
        <p:nvPicPr>
          <p:cNvPr id="52" name="그림 51" descr="텍스트, 폰트, 로고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3ED7E9-AB9D-4D9A-8527-17B194760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90" y="5884764"/>
            <a:ext cx="751889" cy="235532"/>
          </a:xfrm>
          <a:prstGeom prst="rect">
            <a:avLst/>
          </a:prstGeom>
        </p:spPr>
      </p:pic>
      <p:pic>
        <p:nvPicPr>
          <p:cNvPr id="55" name="그림 54" descr="텍스트, 로고, 폰트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C1046F-72F3-4B88-AF6D-E45D0C04E8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61" y="5256024"/>
            <a:ext cx="778382" cy="5137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FC980C-A889-4E65-9955-0D4811CCF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892" y="5195940"/>
            <a:ext cx="909762" cy="100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5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4C4FA13-0979-4393-B744-BE7D72F38943}"/>
              </a:ext>
            </a:extLst>
          </p:cNvPr>
          <p:cNvSpPr/>
          <p:nvPr/>
        </p:nvSpPr>
        <p:spPr>
          <a:xfrm>
            <a:off x="436019" y="2050474"/>
            <a:ext cx="11276556" cy="3903036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8ED289-0F0C-45FA-FC1F-6D0CFE91D5EB}"/>
              </a:ext>
            </a:extLst>
          </p:cNvPr>
          <p:cNvSpPr/>
          <p:nvPr/>
        </p:nvSpPr>
        <p:spPr>
          <a:xfrm>
            <a:off x="1290743" y="2520598"/>
            <a:ext cx="272829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프로젝트 개요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DF91A9-551A-7F1C-250D-AB7A0201D6FA}"/>
              </a:ext>
            </a:extLst>
          </p:cNvPr>
          <p:cNvSpPr/>
          <p:nvPr/>
        </p:nvSpPr>
        <p:spPr>
          <a:xfrm>
            <a:off x="920275" y="2520598"/>
            <a:ext cx="83574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01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F65F11-185F-09B4-026E-736CB21458E1}"/>
              </a:ext>
            </a:extLst>
          </p:cNvPr>
          <p:cNvSpPr/>
          <p:nvPr/>
        </p:nvSpPr>
        <p:spPr>
          <a:xfrm>
            <a:off x="434261" y="904491"/>
            <a:ext cx="535746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1" u="none" strike="noStrike" kern="1200" cap="none" spc="0" normalizeH="0" baseline="0" noProof="0" dirty="0">
                <a:ln>
                  <a:noFill/>
                </a:ln>
                <a:solidFill>
                  <a:srgbClr val="EFCA5F">
                    <a:lumMod val="50000"/>
                  </a:srgb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ASIS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074963-889D-4138-90C6-60BC6759D82B}"/>
              </a:ext>
            </a:extLst>
          </p:cNvPr>
          <p:cNvSpPr/>
          <p:nvPr/>
        </p:nvSpPr>
        <p:spPr>
          <a:xfrm>
            <a:off x="4662016" y="2523409"/>
            <a:ext cx="272829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트렌드 분석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B17951-4ACC-438F-A96C-2D4E7FDDB5E9}"/>
              </a:ext>
            </a:extLst>
          </p:cNvPr>
          <p:cNvSpPr/>
          <p:nvPr/>
        </p:nvSpPr>
        <p:spPr>
          <a:xfrm>
            <a:off x="4273076" y="2523409"/>
            <a:ext cx="83574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5B1C21-9EA4-4F68-BDCC-7A50147437BF}"/>
              </a:ext>
            </a:extLst>
          </p:cNvPr>
          <p:cNvSpPr/>
          <p:nvPr/>
        </p:nvSpPr>
        <p:spPr>
          <a:xfrm>
            <a:off x="4662016" y="3523094"/>
            <a:ext cx="2252491" cy="63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주요고객층 분석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금융사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UIUX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트렌드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시사점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DC8494-06D8-4BDD-896A-5A2C99DDDCBA}"/>
              </a:ext>
            </a:extLst>
          </p:cNvPr>
          <p:cNvSpPr/>
          <p:nvPr/>
        </p:nvSpPr>
        <p:spPr>
          <a:xfrm>
            <a:off x="7852658" y="2522888"/>
            <a:ext cx="360967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기존 사이트 현황 및 분석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C4F237-9C21-45A2-A615-F28ADCC22308}"/>
              </a:ext>
            </a:extLst>
          </p:cNvPr>
          <p:cNvSpPr/>
          <p:nvPr/>
        </p:nvSpPr>
        <p:spPr>
          <a:xfrm>
            <a:off x="7482189" y="2522888"/>
            <a:ext cx="83574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03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8879E4-6FCD-4222-8E6D-63C086189256}"/>
              </a:ext>
            </a:extLst>
          </p:cNvPr>
          <p:cNvSpPr/>
          <p:nvPr/>
        </p:nvSpPr>
        <p:spPr>
          <a:xfrm>
            <a:off x="7935786" y="3633926"/>
            <a:ext cx="2252491" cy="741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UXUI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관점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콘텐츠 관점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디자인 관점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시사점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B7AE1A-FC4F-4F41-A187-A24B84988FF2}"/>
              </a:ext>
            </a:extLst>
          </p:cNvPr>
          <p:cNvSpPr/>
          <p:nvPr/>
        </p:nvSpPr>
        <p:spPr>
          <a:xfrm>
            <a:off x="1327687" y="3331923"/>
            <a:ext cx="2252491" cy="63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프로젝트 목표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50C0B4A-8609-4A53-8C36-DAEDAF230F83}"/>
              </a:ext>
            </a:extLst>
          </p:cNvPr>
          <p:cNvCxnSpPr>
            <a:cxnSpLocks/>
          </p:cNvCxnSpPr>
          <p:nvPr/>
        </p:nvCxnSpPr>
        <p:spPr>
          <a:xfrm>
            <a:off x="2207491" y="1191490"/>
            <a:ext cx="954849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7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047D3-C402-4A10-A17A-31813E56759E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서비스 목표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우리가 제안하는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KB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자산운용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AI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서비스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6096000" y="586649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투자에 대해 궁금한 게 생길 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</a:p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자산운용 사이트에 와서 그냥 말하듯이 물어보면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나에게 맞는 설명과 상품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리포트를 한 번에 보여주는 서비스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</a:p>
          <a:p>
            <a:pPr lvl="0" algn="r"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53D44660-6C15-4B3B-8192-79C47D9CDD6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FBD40D-9377-41D4-9996-9092C63A3F53}"/>
              </a:ext>
            </a:extLst>
          </p:cNvPr>
          <p:cNvGrpSpPr/>
          <p:nvPr/>
        </p:nvGrpSpPr>
        <p:grpSpPr>
          <a:xfrm>
            <a:off x="947736" y="5378751"/>
            <a:ext cx="10296528" cy="1253823"/>
            <a:chOff x="947736" y="6158388"/>
            <a:chExt cx="10296528" cy="531807"/>
          </a:xfrm>
        </p:grpSpPr>
        <p:sp>
          <p:nvSpPr>
            <p:cNvPr id="18" name="사각형: 둥근 모서리 42">
              <a:extLst>
                <a:ext uri="{FF2B5EF4-FFF2-40B4-BE49-F238E27FC236}">
                  <a16:creationId xmlns:a16="http://schemas.microsoft.com/office/drawing/2014/main" id="{FF8B208E-A785-45BD-95C3-6DC027F50CF8}"/>
                </a:ext>
              </a:extLst>
            </p:cNvPr>
            <p:cNvSpPr/>
            <p:nvPr/>
          </p:nvSpPr>
          <p:spPr>
            <a:xfrm>
              <a:off x="947738" y="6158388"/>
              <a:ext cx="10296526" cy="500082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D4396B7-718A-4CF4-9BAD-F70FE60BCF26}"/>
                </a:ext>
              </a:extLst>
            </p:cNvPr>
            <p:cNvSpPr/>
            <p:nvPr/>
          </p:nvSpPr>
          <p:spPr>
            <a:xfrm>
              <a:off x="947736" y="6188750"/>
              <a:ext cx="10296527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고객이 원하는 방식으로 질문하면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AI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개인별 맞춤 답변과 함께 펀드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·ETF·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리포트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가이드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를 한 화면에 통합하여 제공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.</a:t>
              </a:r>
            </a:p>
            <a:p>
              <a:pPr lvl="0" algn="ctr">
                <a:lnSpc>
                  <a:spcPct val="120000"/>
                </a:lnSpc>
                <a:defRPr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자연어 통합검색과 개인별 추천 투자 리포트를 결합해 상담과 가입까지 자연스럽게 연결하는 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지능형 홈페이지 경험 구현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.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0D1B64-5958-480D-8408-FC9658ACB824}"/>
              </a:ext>
            </a:extLst>
          </p:cNvPr>
          <p:cNvSpPr/>
          <p:nvPr/>
        </p:nvSpPr>
        <p:spPr>
          <a:xfrm>
            <a:off x="1184803" y="5211111"/>
            <a:ext cx="1188615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핵심목표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9B4ED0-AE79-48C4-A45A-69295B39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85" y="1589244"/>
            <a:ext cx="1712905" cy="3088477"/>
          </a:xfrm>
          <a:prstGeom prst="rect">
            <a:avLst/>
          </a:prstGeom>
        </p:spPr>
      </p:pic>
      <p:pic>
        <p:nvPicPr>
          <p:cNvPr id="6150" name="Picture 6" descr="스마트 폰 PNG 배경 이미지">
            <a:extLst>
              <a:ext uri="{FF2B5EF4-FFF2-40B4-BE49-F238E27FC236}">
                <a16:creationId xmlns:a16="http://schemas.microsoft.com/office/drawing/2014/main" id="{D7E7206E-95FC-45AB-83E4-75B3AA8E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1209906"/>
            <a:ext cx="4053840" cy="415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6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047D3-C402-4A10-A17A-31813E56759E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가상의 대표고객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6108700" y="481874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자산운용 홈페이지가 만나게 될 두 가지 전형적인 고객 유형을 선정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각각 다른 투자 경험과 니즈를 가진 고객들이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동일한 플랫폼에서 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자신에게 맞는 경험을 얻을 수 있도록 설계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7997EF-1C43-4C05-9BAC-5D8754A4E488}"/>
              </a:ext>
            </a:extLst>
          </p:cNvPr>
          <p:cNvSpPr/>
          <p:nvPr/>
        </p:nvSpPr>
        <p:spPr>
          <a:xfrm>
            <a:off x="2194560" y="2156460"/>
            <a:ext cx="3230879" cy="4256735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740442-185B-450A-9625-C19237A8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86" y="2430265"/>
            <a:ext cx="4740214" cy="21286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D32A3E-9CE9-4428-9EEF-DF199E327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09" y="4558879"/>
            <a:ext cx="1868131" cy="186813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2DE9D40-9E82-4B5D-8716-2F6A03ED5B37}"/>
              </a:ext>
            </a:extLst>
          </p:cNvPr>
          <p:cNvSpPr/>
          <p:nvPr/>
        </p:nvSpPr>
        <p:spPr>
          <a:xfrm>
            <a:off x="6712961" y="2156459"/>
            <a:ext cx="3284479" cy="4256735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B60C1-A1B8-4353-A78E-C43A4D2C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527" y="2430265"/>
            <a:ext cx="4506430" cy="190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C251DF-8155-45B0-BAAA-1FACF472A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26" y="4291488"/>
            <a:ext cx="2128614" cy="2128614"/>
          </a:xfrm>
          <a:prstGeom prst="rect">
            <a:avLst/>
          </a:prstGeom>
        </p:spPr>
      </p:pic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53D44660-6C15-4B3B-8192-79C47D9CDD6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E1D3AC-1D46-41A5-A231-D8DDC31EDD46}"/>
              </a:ext>
            </a:extLst>
          </p:cNvPr>
          <p:cNvSpPr/>
          <p:nvPr/>
        </p:nvSpPr>
        <p:spPr>
          <a:xfrm>
            <a:off x="2563118" y="2430265"/>
            <a:ext cx="1246881" cy="41961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박루리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(33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세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endParaRPr lang="ko-KR" altLang="en-US" sz="16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AFC8A5-02F2-478A-90B6-3415E23D9E1E}"/>
              </a:ext>
            </a:extLst>
          </p:cNvPr>
          <p:cNvSpPr/>
          <p:nvPr/>
        </p:nvSpPr>
        <p:spPr>
          <a:xfrm>
            <a:off x="6873387" y="2437172"/>
            <a:ext cx="1246881" cy="41961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김현수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(41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세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endParaRPr lang="ko-KR" altLang="en-US" sz="16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1AE413-B681-4FFA-A014-95B65651C6B9}"/>
              </a:ext>
            </a:extLst>
          </p:cNvPr>
          <p:cNvSpPr/>
          <p:nvPr/>
        </p:nvSpPr>
        <p:spPr>
          <a:xfrm>
            <a:off x="2558842" y="2862807"/>
            <a:ext cx="1350651" cy="41961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직장　</a:t>
            </a:r>
            <a:r>
              <a:rPr lang="en-US" altLang="ko-KR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7</a:t>
            </a:r>
            <a:r>
              <a:rPr lang="ko-KR" altLang="en-US" sz="12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년차</a:t>
            </a:r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，　투자　초보</a:t>
            </a:r>
            <a:endParaRPr lang="ko-KR" altLang="en-US" sz="12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8978BF-526A-42FE-9E02-EE252555D737}"/>
              </a:ext>
            </a:extLst>
          </p:cNvPr>
          <p:cNvSpPr/>
          <p:nvPr/>
        </p:nvSpPr>
        <p:spPr>
          <a:xfrm>
            <a:off x="6901095" y="2849880"/>
            <a:ext cx="1878504" cy="41961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대기업　과장，　투자　　경험　</a:t>
            </a:r>
            <a:r>
              <a:rPr lang="en-US" altLang="ko-KR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10</a:t>
            </a:r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년　</a:t>
            </a:r>
            <a:r>
              <a:rPr lang="en-US" altLang="ko-KR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+</a:t>
            </a:r>
            <a:endParaRPr lang="ko-KR" altLang="en-US" sz="12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334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047D3-C402-4A10-A17A-31813E56759E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초보 </a:t>
            </a:r>
            <a:r>
              <a:rPr lang="ko-KR" altLang="en-US" sz="16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박루리</a:t>
            </a:r>
            <a:endParaRPr lang="ko-KR" altLang="en-US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251960" y="352334"/>
            <a:ext cx="75685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박루리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님은 포털 검색을 통해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"ETF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뭔지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알아보다가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자산운용 홈페이지에 처음 방문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복잡한 메뉴 구조를 탐색할 필요 없이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홈페이지 중앙의 큰 질문형 검색창이 바로 눈에 들어 옴 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53D44660-6C15-4B3B-8192-79C47D9CDD6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6FEC8C-F1AA-483A-9D3E-576925EC99B0}"/>
              </a:ext>
            </a:extLst>
          </p:cNvPr>
          <p:cNvSpPr/>
          <p:nvPr/>
        </p:nvSpPr>
        <p:spPr>
          <a:xfrm>
            <a:off x="350159" y="1249917"/>
            <a:ext cx="202728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Wanted Sans" panose="020B0504000000000000" pitchFamily="34" charset="-127"/>
                <a:ea typeface="Wanted Sans" panose="020B0504000000000000" pitchFamily="34" charset="-127"/>
              </a:rPr>
              <a:t>①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첫 방문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D49469-ECDC-409A-8648-A7AF5F70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3" y="2541763"/>
            <a:ext cx="6317297" cy="29014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05CE5E-E185-4059-844D-F9ED7322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9000"/>
                    </a14:imgEffect>
                    <a14:imgEffect>
                      <a14:brightnessContrast bright="-10000" contras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3204" y="2374236"/>
            <a:ext cx="4090591" cy="384948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E2FA594-4D45-4C09-AF08-D501D1567798}"/>
              </a:ext>
            </a:extLst>
          </p:cNvPr>
          <p:cNvCxnSpPr>
            <a:cxnSpLocks/>
          </p:cNvCxnSpPr>
          <p:nvPr/>
        </p:nvCxnSpPr>
        <p:spPr>
          <a:xfrm>
            <a:off x="838200" y="2811780"/>
            <a:ext cx="3036411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2F8BD2F-5A4A-43C8-8359-3497F5F0C061}"/>
              </a:ext>
            </a:extLst>
          </p:cNvPr>
          <p:cNvCxnSpPr>
            <a:cxnSpLocks/>
          </p:cNvCxnSpPr>
          <p:nvPr/>
        </p:nvCxnSpPr>
        <p:spPr>
          <a:xfrm>
            <a:off x="3996849" y="2811780"/>
            <a:ext cx="3036411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ECA6DF-11D7-4D69-8CD5-37BB6898969F}"/>
              </a:ext>
            </a:extLst>
          </p:cNvPr>
          <p:cNvCxnSpPr>
            <a:cxnSpLocks/>
          </p:cNvCxnSpPr>
          <p:nvPr/>
        </p:nvCxnSpPr>
        <p:spPr>
          <a:xfrm>
            <a:off x="838199" y="4343400"/>
            <a:ext cx="6195061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25CFA0F-C438-47AE-B895-1738246A3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25" y="944769"/>
            <a:ext cx="696176" cy="6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86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251960" y="489494"/>
            <a:ext cx="75685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박루리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님이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"ETF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에 대해 쉽게 설명해줘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라고 질문하면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하나의 통합된 검색 결과 화면에서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세 가지 영역의 정보를 동시에 제공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53D44660-6C15-4B3B-8192-79C47D9CDD6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6FEC8C-F1AA-483A-9D3E-576925EC99B0}"/>
              </a:ext>
            </a:extLst>
          </p:cNvPr>
          <p:cNvSpPr/>
          <p:nvPr/>
        </p:nvSpPr>
        <p:spPr>
          <a:xfrm>
            <a:off x="350159" y="1249917"/>
            <a:ext cx="202728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② 통합검색으로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ETF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입문 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D3725A8-80BF-4EBA-B246-2C03BF4F714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284" y="2027557"/>
            <a:ext cx="6635341" cy="422629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5856BD-FAF0-426E-86B5-EA8AB99CF1A4}"/>
              </a:ext>
            </a:extLst>
          </p:cNvPr>
          <p:cNvCxnSpPr>
            <a:cxnSpLocks/>
          </p:cNvCxnSpPr>
          <p:nvPr/>
        </p:nvCxnSpPr>
        <p:spPr>
          <a:xfrm flipV="1">
            <a:off x="1032351" y="2035177"/>
            <a:ext cx="0" cy="1896743"/>
          </a:xfrm>
          <a:prstGeom prst="line">
            <a:avLst/>
          </a:prstGeom>
          <a:ln w="66675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BC819A1-1CDC-4C37-A7FA-C1D589DC8A87}"/>
              </a:ext>
            </a:extLst>
          </p:cNvPr>
          <p:cNvCxnSpPr>
            <a:cxnSpLocks/>
          </p:cNvCxnSpPr>
          <p:nvPr/>
        </p:nvCxnSpPr>
        <p:spPr>
          <a:xfrm flipV="1">
            <a:off x="4377531" y="2035177"/>
            <a:ext cx="0" cy="1896743"/>
          </a:xfrm>
          <a:prstGeom prst="line">
            <a:avLst/>
          </a:prstGeom>
          <a:ln w="66675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967649-490F-426F-8815-E2E05D044BDA}"/>
              </a:ext>
            </a:extLst>
          </p:cNvPr>
          <p:cNvCxnSpPr>
            <a:cxnSpLocks/>
          </p:cNvCxnSpPr>
          <p:nvPr/>
        </p:nvCxnSpPr>
        <p:spPr>
          <a:xfrm flipV="1">
            <a:off x="1032351" y="4100198"/>
            <a:ext cx="0" cy="1637662"/>
          </a:xfrm>
          <a:prstGeom prst="line">
            <a:avLst/>
          </a:prstGeom>
          <a:ln w="66675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FD4FA260-085F-4ABE-9C70-86322580E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25" y="944769"/>
            <a:ext cx="696176" cy="6961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798EC3-BC0F-4373-88C5-D86BE8677B47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초보 </a:t>
            </a:r>
            <a:r>
              <a:rPr lang="ko-KR" altLang="en-US" sz="16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박루리</a:t>
            </a:r>
            <a:endParaRPr lang="ko-KR" altLang="en-US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04022BE-6EC6-4867-9D55-0867293835FF}"/>
              </a:ext>
            </a:extLst>
          </p:cNvPr>
          <p:cNvGrpSpPr/>
          <p:nvPr/>
        </p:nvGrpSpPr>
        <p:grpSpPr>
          <a:xfrm>
            <a:off x="8374390" y="1989138"/>
            <a:ext cx="3083103" cy="4464050"/>
            <a:chOff x="8399907" y="1748050"/>
            <a:chExt cx="3354829" cy="48574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1A837E4-72C8-4686-B008-9E8C99A79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9907" y="1760220"/>
              <a:ext cx="1524890" cy="484531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E3D036E-86CC-4F3C-BBF5-C5DCA1E41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32514" y="1748050"/>
              <a:ext cx="1622222" cy="484531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</p:spTree>
    <p:extLst>
      <p:ext uri="{BB962C8B-B14F-4D97-AF65-F5344CB8AC3E}">
        <p14:creationId xmlns:p14="http://schemas.microsoft.com/office/powerpoint/2010/main" val="12304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251960" y="481874"/>
            <a:ext cx="75685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박루리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님이 여러 번 방문하며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ETF, TDF,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연금 가이드를 탐색하고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입문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관심 목록에 저장하면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와 그래프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DB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고객의 행동 패턴을 분석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6FEC8C-F1AA-483A-9D3E-576925EC99B0}"/>
              </a:ext>
            </a:extLst>
          </p:cNvPr>
          <p:cNvSpPr/>
          <p:nvPr/>
        </p:nvSpPr>
        <p:spPr>
          <a:xfrm>
            <a:off x="350159" y="1249917"/>
            <a:ext cx="202728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③ 맞춤형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개인화 검색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11A4E21-FF3A-43A3-BF72-93E507FDFA6F}"/>
              </a:ext>
            </a:extLst>
          </p:cNvPr>
          <p:cNvGrpSpPr/>
          <p:nvPr/>
        </p:nvGrpSpPr>
        <p:grpSpPr>
          <a:xfrm>
            <a:off x="794999" y="2067344"/>
            <a:ext cx="5209199" cy="348971"/>
            <a:chOff x="3491401" y="2453984"/>
            <a:chExt cx="5209199" cy="34897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B4E4ACE-BE37-4733-A326-15605BAED01F}"/>
                </a:ext>
              </a:extLst>
            </p:cNvPr>
            <p:cNvSpPr/>
            <p:nvPr/>
          </p:nvSpPr>
          <p:spPr>
            <a:xfrm>
              <a:off x="3960996" y="2727672"/>
              <a:ext cx="4270009" cy="75283"/>
            </a:xfrm>
            <a:prstGeom prst="rect">
              <a:avLst/>
            </a:prstGeom>
            <a:solidFill>
              <a:srgbClr val="FCA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3CB9929-DF83-4A3A-BD51-D7AADDD2B0EB}"/>
                </a:ext>
              </a:extLst>
            </p:cNvPr>
            <p:cNvSpPr/>
            <p:nvPr/>
          </p:nvSpPr>
          <p:spPr>
            <a:xfrm>
              <a:off x="3491401" y="2453984"/>
              <a:ext cx="5209199" cy="280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AI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판단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: "30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대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투자 경험 적음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연금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·ETF·TDF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장기투자에 관심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"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F251EF-B420-4871-B702-F5D64DAEF763}"/>
              </a:ext>
            </a:extLst>
          </p:cNvPr>
          <p:cNvGrpSpPr/>
          <p:nvPr/>
        </p:nvGrpSpPr>
        <p:grpSpPr>
          <a:xfrm>
            <a:off x="699133" y="2552665"/>
            <a:ext cx="5495389" cy="3778041"/>
            <a:chOff x="60747" y="2626789"/>
            <a:chExt cx="5495389" cy="3778041"/>
          </a:xfrm>
        </p:grpSpPr>
        <p:sp>
          <p:nvSpPr>
            <p:cNvPr id="32" name="Shape 3">
              <a:extLst>
                <a:ext uri="{FF2B5EF4-FFF2-40B4-BE49-F238E27FC236}">
                  <a16:creationId xmlns:a16="http://schemas.microsoft.com/office/drawing/2014/main" id="{24DE7510-14D6-43AF-BF5E-B6626B5256BA}"/>
                </a:ext>
              </a:extLst>
            </p:cNvPr>
            <p:cNvSpPr/>
            <p:nvPr/>
          </p:nvSpPr>
          <p:spPr>
            <a:xfrm rot="16200000">
              <a:off x="989771" y="4507222"/>
              <a:ext cx="3778041" cy="17175"/>
            </a:xfrm>
            <a:prstGeom prst="roundRect">
              <a:avLst>
                <a:gd name="adj" fmla="val 130232"/>
              </a:avLst>
            </a:prstGeom>
            <a:solidFill>
              <a:srgbClr val="D8D4D4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 6">
              <a:extLst>
                <a:ext uri="{FF2B5EF4-FFF2-40B4-BE49-F238E27FC236}">
                  <a16:creationId xmlns:a16="http://schemas.microsoft.com/office/drawing/2014/main" id="{5359F4A4-95F5-42D8-B202-974082248605}"/>
                </a:ext>
              </a:extLst>
            </p:cNvPr>
            <p:cNvSpPr/>
            <p:nvPr/>
          </p:nvSpPr>
          <p:spPr>
            <a:xfrm>
              <a:off x="437539" y="2944192"/>
              <a:ext cx="2050335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400" b="1" dirty="0">
                  <a:solidFill>
                    <a:srgbClr val="504C49"/>
                  </a:solidFill>
                  <a:latin typeface="Freesentation 7 Bold" pitchFamily="2" charset="-127"/>
                  <a:ea typeface="Freesentation 7 Bold" pitchFamily="2" charset="-127"/>
                  <a:cs typeface="Freesentation Bold" pitchFamily="34" charset="-120"/>
                </a:rPr>
                <a:t>개인화된 인사 및 현황 분석</a:t>
              </a:r>
              <a:endParaRPr lang="en-US" sz="1400" dirty="0"/>
            </a:p>
          </p:txBody>
        </p:sp>
        <p:sp>
          <p:nvSpPr>
            <p:cNvPr id="34" name="Text 7">
              <a:extLst>
                <a:ext uri="{FF2B5EF4-FFF2-40B4-BE49-F238E27FC236}">
                  <a16:creationId xmlns:a16="http://schemas.microsoft.com/office/drawing/2014/main" id="{F8564606-0D4B-42AC-8085-26AE3EDB86DE}"/>
                </a:ext>
              </a:extLst>
            </p:cNvPr>
            <p:cNvSpPr/>
            <p:nvPr/>
          </p:nvSpPr>
          <p:spPr>
            <a:xfrm>
              <a:off x="63037" y="3263875"/>
              <a:ext cx="2799339" cy="6489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"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ETF·TDF·연금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콘텐츠를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많이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보고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계십니다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.</a:t>
              </a: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장기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자산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형성에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관심이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많으시군요."</a:t>
              </a:r>
              <a:endParaRPr lang="en-US" sz="1200" dirty="0"/>
            </a:p>
          </p:txBody>
        </p:sp>
        <p:sp>
          <p:nvSpPr>
            <p:cNvPr id="35" name="Text 6">
              <a:extLst>
                <a:ext uri="{FF2B5EF4-FFF2-40B4-BE49-F238E27FC236}">
                  <a16:creationId xmlns:a16="http://schemas.microsoft.com/office/drawing/2014/main" id="{A168173B-ABBD-4BBB-8A88-ACCA36468255}"/>
                </a:ext>
              </a:extLst>
            </p:cNvPr>
            <p:cNvSpPr/>
            <p:nvPr/>
          </p:nvSpPr>
          <p:spPr>
            <a:xfrm>
              <a:off x="3470623" y="4090293"/>
              <a:ext cx="1540447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400"/>
                </a:lnSpc>
              </a:pPr>
              <a:r>
                <a:rPr lang="ko-KR" altLang="en-US" sz="1400" b="1" dirty="0">
                  <a:solidFill>
                    <a:srgbClr val="504C49"/>
                  </a:solidFill>
                  <a:latin typeface="Freesentation 7 Bold" pitchFamily="2" charset="-127"/>
                  <a:ea typeface="Freesentation 7 Bold" pitchFamily="2" charset="-127"/>
                  <a:cs typeface="Freesentation Bold" pitchFamily="34" charset="-120"/>
                </a:rPr>
                <a:t>포트폴리오 방향 제안</a:t>
              </a:r>
            </a:p>
          </p:txBody>
        </p:sp>
        <p:sp>
          <p:nvSpPr>
            <p:cNvPr id="36" name="Text 7">
              <a:extLst>
                <a:ext uri="{FF2B5EF4-FFF2-40B4-BE49-F238E27FC236}">
                  <a16:creationId xmlns:a16="http://schemas.microsoft.com/office/drawing/2014/main" id="{B1BFCD6B-996A-44F6-828A-D503AD9AD31B}"/>
                </a:ext>
              </a:extLst>
            </p:cNvPr>
            <p:cNvSpPr/>
            <p:nvPr/>
          </p:nvSpPr>
          <p:spPr>
            <a:xfrm>
              <a:off x="3011282" y="4396311"/>
              <a:ext cx="2544854" cy="8483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저축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/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예금 비중이 높은 상황</a:t>
              </a:r>
              <a:endParaRPr lang="en-US" altLang="ko-KR" sz="1200" dirty="0">
                <a:solidFill>
                  <a:srgbClr val="504C49"/>
                </a:solidFill>
                <a:latin typeface="Freesentation 4 Regular" pitchFamily="2" charset="-127"/>
                <a:ea typeface="Freesentation 4 Regular" pitchFamily="2" charset="-127"/>
                <a:cs typeface="Freesentation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→ 분산형 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ETF + TDF 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조합 제안</a:t>
              </a:r>
              <a:endParaRPr lang="en-US" altLang="ko-KR" sz="1200" dirty="0">
                <a:solidFill>
                  <a:srgbClr val="504C49"/>
                </a:solidFill>
                <a:latin typeface="Freesentation 4 Regular" pitchFamily="2" charset="-127"/>
                <a:ea typeface="Freesentation 4 Regular" pitchFamily="2" charset="-127"/>
                <a:cs typeface="Freesentation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ETF 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입문 패키지 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2~3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개를 간단히 비교하여 제시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7D3D45F-8C83-4E34-AF80-6CA19E497AC0}"/>
                </a:ext>
              </a:extLst>
            </p:cNvPr>
            <p:cNvGrpSpPr/>
            <p:nvPr/>
          </p:nvGrpSpPr>
          <p:grpSpPr>
            <a:xfrm>
              <a:off x="2398540" y="5490503"/>
              <a:ext cx="556441" cy="148828"/>
              <a:chOff x="2398540" y="5693700"/>
              <a:chExt cx="556441" cy="148828"/>
            </a:xfrm>
          </p:grpSpPr>
          <p:sp>
            <p:nvSpPr>
              <p:cNvPr id="46" name="Shape 4">
                <a:extLst>
                  <a:ext uri="{FF2B5EF4-FFF2-40B4-BE49-F238E27FC236}">
                    <a16:creationId xmlns:a16="http://schemas.microsoft.com/office/drawing/2014/main" id="{F4ECD118-4793-46C8-AF76-4822F37891FF}"/>
                  </a:ext>
                </a:extLst>
              </p:cNvPr>
              <p:cNvSpPr/>
              <p:nvPr/>
            </p:nvSpPr>
            <p:spPr>
              <a:xfrm rot="16200000">
                <a:off x="2628235" y="5528030"/>
                <a:ext cx="20782" cy="480171"/>
              </a:xfrm>
              <a:prstGeom prst="roundRect">
                <a:avLst>
                  <a:gd name="adj" fmla="val 130232"/>
                </a:avLst>
              </a:prstGeom>
              <a:solidFill>
                <a:srgbClr val="D8D4D4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Shape 5">
                <a:extLst>
                  <a:ext uri="{FF2B5EF4-FFF2-40B4-BE49-F238E27FC236}">
                    <a16:creationId xmlns:a16="http://schemas.microsoft.com/office/drawing/2014/main" id="{F5B98792-75EF-4B6C-B814-09190EE4A65C}"/>
                  </a:ext>
                </a:extLst>
              </p:cNvPr>
              <p:cNvSpPr/>
              <p:nvPr/>
            </p:nvSpPr>
            <p:spPr>
              <a:xfrm>
                <a:off x="2806153" y="5693700"/>
                <a:ext cx="148828" cy="148828"/>
              </a:xfrm>
              <a:prstGeom prst="roundRect">
                <a:avLst>
                  <a:gd name="adj" fmla="val 307200"/>
                </a:avLst>
              </a:prstGeom>
              <a:solidFill>
                <a:srgbClr val="FFCC00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8" name="Text 6">
              <a:extLst>
                <a:ext uri="{FF2B5EF4-FFF2-40B4-BE49-F238E27FC236}">
                  <a16:creationId xmlns:a16="http://schemas.microsoft.com/office/drawing/2014/main" id="{F1A70B47-9B3D-4D1C-8B70-2954461B8674}"/>
                </a:ext>
              </a:extLst>
            </p:cNvPr>
            <p:cNvSpPr/>
            <p:nvPr/>
          </p:nvSpPr>
          <p:spPr>
            <a:xfrm>
              <a:off x="690193" y="5389794"/>
              <a:ext cx="1540447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400"/>
                </a:lnSpc>
              </a:pPr>
              <a:r>
                <a:rPr lang="ko-KR" altLang="en-US" sz="1400" b="1" dirty="0">
                  <a:solidFill>
                    <a:srgbClr val="504C49"/>
                  </a:solidFill>
                  <a:latin typeface="Freesentation 7 Bold" pitchFamily="2" charset="-127"/>
                  <a:ea typeface="Freesentation 7 Bold" pitchFamily="2" charset="-127"/>
                  <a:cs typeface="Freesentation Bold" pitchFamily="34" charset="-120"/>
                </a:rPr>
                <a:t>추가 학습 자료 및 행동 유도</a:t>
              </a:r>
            </a:p>
          </p:txBody>
        </p:sp>
        <p:sp>
          <p:nvSpPr>
            <p:cNvPr id="39" name="Text 7">
              <a:extLst>
                <a:ext uri="{FF2B5EF4-FFF2-40B4-BE49-F238E27FC236}">
                  <a16:creationId xmlns:a16="http://schemas.microsoft.com/office/drawing/2014/main" id="{51431D58-42C1-481E-83E6-CF838A795390}"/>
                </a:ext>
              </a:extLst>
            </p:cNvPr>
            <p:cNvSpPr/>
            <p:nvPr/>
          </p:nvSpPr>
          <p:spPr>
            <a:xfrm>
              <a:off x="60747" y="5695813"/>
              <a:ext cx="2799339" cy="6415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추가로 읽어볼 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ETF 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기초 가이드 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2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개 추천</a:t>
              </a:r>
              <a:endParaRPr lang="en-US" altLang="ko-KR" sz="1200" dirty="0">
                <a:solidFill>
                  <a:srgbClr val="504C49"/>
                </a:solidFill>
                <a:latin typeface="Freesentation 4 Regular" pitchFamily="2" charset="-127"/>
                <a:ea typeface="Freesentation 4 Regular" pitchFamily="2" charset="-127"/>
                <a:cs typeface="Freesentation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하단 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[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간편상담신청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] 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버튼으로 전문가 상담 예약 가능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7EE98F0-5DA8-47D5-82F6-4AAF77237C5C}"/>
                </a:ext>
              </a:extLst>
            </p:cNvPr>
            <p:cNvGrpSpPr/>
            <p:nvPr/>
          </p:nvGrpSpPr>
          <p:grpSpPr>
            <a:xfrm>
              <a:off x="2398540" y="3043907"/>
              <a:ext cx="556441" cy="148828"/>
              <a:chOff x="2398540" y="5837731"/>
              <a:chExt cx="556441" cy="148828"/>
            </a:xfrm>
          </p:grpSpPr>
          <p:sp>
            <p:nvSpPr>
              <p:cNvPr id="44" name="Shape 4">
                <a:extLst>
                  <a:ext uri="{FF2B5EF4-FFF2-40B4-BE49-F238E27FC236}">
                    <a16:creationId xmlns:a16="http://schemas.microsoft.com/office/drawing/2014/main" id="{24082EB4-7189-4B56-B8C0-AA84CDECBB7D}"/>
                  </a:ext>
                </a:extLst>
              </p:cNvPr>
              <p:cNvSpPr/>
              <p:nvPr/>
            </p:nvSpPr>
            <p:spPr>
              <a:xfrm rot="16200000">
                <a:off x="2628235" y="5672061"/>
                <a:ext cx="20782" cy="480171"/>
              </a:xfrm>
              <a:prstGeom prst="roundRect">
                <a:avLst>
                  <a:gd name="adj" fmla="val 130232"/>
                </a:avLst>
              </a:prstGeom>
              <a:solidFill>
                <a:srgbClr val="D8D4D4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Shape 5">
                <a:extLst>
                  <a:ext uri="{FF2B5EF4-FFF2-40B4-BE49-F238E27FC236}">
                    <a16:creationId xmlns:a16="http://schemas.microsoft.com/office/drawing/2014/main" id="{C05E6FA2-B29E-43BE-9D73-599367F0B81C}"/>
                  </a:ext>
                </a:extLst>
              </p:cNvPr>
              <p:cNvSpPr/>
              <p:nvPr/>
            </p:nvSpPr>
            <p:spPr>
              <a:xfrm>
                <a:off x="2806153" y="5837731"/>
                <a:ext cx="148828" cy="148828"/>
              </a:xfrm>
              <a:prstGeom prst="roundRect">
                <a:avLst>
                  <a:gd name="adj" fmla="val 3072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757308A-917E-4CE4-8C26-B878B81D222F}"/>
                </a:ext>
              </a:extLst>
            </p:cNvPr>
            <p:cNvGrpSpPr/>
            <p:nvPr/>
          </p:nvGrpSpPr>
          <p:grpSpPr>
            <a:xfrm>
              <a:off x="2806153" y="4189345"/>
              <a:ext cx="562236" cy="148828"/>
              <a:chOff x="2806153" y="5693700"/>
              <a:chExt cx="562236" cy="148828"/>
            </a:xfrm>
          </p:grpSpPr>
          <p:sp>
            <p:nvSpPr>
              <p:cNvPr id="42" name="Shape 4">
                <a:extLst>
                  <a:ext uri="{FF2B5EF4-FFF2-40B4-BE49-F238E27FC236}">
                    <a16:creationId xmlns:a16="http://schemas.microsoft.com/office/drawing/2014/main" id="{A687633B-E30E-4EEF-90BE-5E7DE2FD3959}"/>
                  </a:ext>
                </a:extLst>
              </p:cNvPr>
              <p:cNvSpPr/>
              <p:nvPr/>
            </p:nvSpPr>
            <p:spPr>
              <a:xfrm rot="16200000">
                <a:off x="3117913" y="5528031"/>
                <a:ext cx="20782" cy="480171"/>
              </a:xfrm>
              <a:prstGeom prst="roundRect">
                <a:avLst>
                  <a:gd name="adj" fmla="val 130232"/>
                </a:avLst>
              </a:prstGeom>
              <a:solidFill>
                <a:srgbClr val="D8D4D4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Shape 5">
                <a:extLst>
                  <a:ext uri="{FF2B5EF4-FFF2-40B4-BE49-F238E27FC236}">
                    <a16:creationId xmlns:a16="http://schemas.microsoft.com/office/drawing/2014/main" id="{09B0EAAA-12B9-4EE9-8FA3-56A9075C93AB}"/>
                  </a:ext>
                </a:extLst>
              </p:cNvPr>
              <p:cNvSpPr/>
              <p:nvPr/>
            </p:nvSpPr>
            <p:spPr>
              <a:xfrm>
                <a:off x="2806153" y="5693700"/>
                <a:ext cx="148828" cy="148828"/>
              </a:xfrm>
              <a:prstGeom prst="roundRect">
                <a:avLst>
                  <a:gd name="adj" fmla="val 307200"/>
                </a:avLst>
              </a:prstGeom>
              <a:solidFill>
                <a:srgbClr val="FFCC00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3BB92B2E-0961-4F26-9838-0F0A41334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25" y="944769"/>
            <a:ext cx="696176" cy="69617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99714A-F635-4B2E-92BF-E049C0855EF0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초보 </a:t>
            </a:r>
            <a:r>
              <a:rPr lang="ko-KR" altLang="en-US" sz="16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박루리</a:t>
            </a:r>
            <a:endParaRPr lang="ko-KR" altLang="en-US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772C14-88B9-4D85-A9F2-B245D748DC3D}"/>
              </a:ext>
            </a:extLst>
          </p:cNvPr>
          <p:cNvGrpSpPr/>
          <p:nvPr/>
        </p:nvGrpSpPr>
        <p:grpSpPr>
          <a:xfrm>
            <a:off x="7800101" y="1966343"/>
            <a:ext cx="3664132" cy="4481367"/>
            <a:chOff x="7448247" y="1834112"/>
            <a:chExt cx="3984920" cy="48737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08E968-DC15-469C-B1EF-9107C50FF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0837" y="1847945"/>
              <a:ext cx="1562330" cy="485987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C1317AC-BD0E-4095-AF8B-ED4B8CAE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8247" y="1834112"/>
              <a:ext cx="2045250" cy="485987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61D1FEA8-5A01-41D9-9B05-681C4AB9CF84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59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251960" y="481874"/>
            <a:ext cx="75685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김현수 님은 투자 경험이 풍부한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41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세 대기업 과장으로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미국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AI/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반도체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에 대한 명확한 관심과 후보 리스트를 이미 가지고 있음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6FEC8C-F1AA-483A-9D3E-576925EC99B0}"/>
              </a:ext>
            </a:extLst>
          </p:cNvPr>
          <p:cNvSpPr/>
          <p:nvPr/>
        </p:nvSpPr>
        <p:spPr>
          <a:xfrm>
            <a:off x="350158" y="1249917"/>
            <a:ext cx="224826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Wanted Sans" panose="020B0504000000000000" pitchFamily="34" charset="-127"/>
                <a:ea typeface="Wanted Sans" panose="020B0504000000000000" pitchFamily="34" charset="-127"/>
              </a:rPr>
              <a:t>①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후보는 정해 놓고 들어오는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40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대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8F4931-96A1-41D9-8915-08ADE6CE1098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 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고수 김현수</a:t>
            </a:r>
          </a:p>
        </p:txBody>
      </p:sp>
      <p:pic>
        <p:nvPicPr>
          <p:cNvPr id="51" name="Image 0" descr="preencoded.png">
            <a:extLst>
              <a:ext uri="{FF2B5EF4-FFF2-40B4-BE49-F238E27FC236}">
                <a16:creationId xmlns:a16="http://schemas.microsoft.com/office/drawing/2014/main" id="{404475A3-8294-412B-A8F8-391A5C9EB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1" b="12218"/>
          <a:stretch/>
        </p:blipFill>
        <p:spPr>
          <a:xfrm>
            <a:off x="436019" y="2329440"/>
            <a:ext cx="11276556" cy="1633034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4F89EB0-3F24-4533-9B8F-3C2F57EF1A4A}"/>
              </a:ext>
            </a:extLst>
          </p:cNvPr>
          <p:cNvGrpSpPr/>
          <p:nvPr/>
        </p:nvGrpSpPr>
        <p:grpSpPr>
          <a:xfrm>
            <a:off x="1970610" y="4346691"/>
            <a:ext cx="8250781" cy="2166184"/>
            <a:chOff x="283619" y="4346691"/>
            <a:chExt cx="8250781" cy="216618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FC3F350-E20C-4465-B6AA-D43BBE4009FF}"/>
                </a:ext>
              </a:extLst>
            </p:cNvPr>
            <p:cNvSpPr/>
            <p:nvPr/>
          </p:nvSpPr>
          <p:spPr>
            <a:xfrm>
              <a:off x="4427428" y="4346691"/>
              <a:ext cx="4106972" cy="2166184"/>
            </a:xfrm>
            <a:prstGeom prst="rect">
              <a:avLst/>
            </a:prstGeom>
            <a:solidFill>
              <a:srgbClr val="F9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246453F-3437-45A1-8F15-0BB48C286D1B}"/>
                </a:ext>
              </a:extLst>
            </p:cNvPr>
            <p:cNvSpPr/>
            <p:nvPr/>
          </p:nvSpPr>
          <p:spPr>
            <a:xfrm>
              <a:off x="283619" y="4346691"/>
              <a:ext cx="3897856" cy="2166184"/>
            </a:xfrm>
            <a:prstGeom prst="rect">
              <a:avLst/>
            </a:prstGeom>
            <a:solidFill>
              <a:srgbClr val="F9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9F10AB6-47AF-4126-A95F-41C416615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4411"/>
            <a:stretch/>
          </p:blipFill>
          <p:spPr>
            <a:xfrm>
              <a:off x="367350" y="4483390"/>
              <a:ext cx="3699825" cy="189278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CAF197B-E36B-48AB-9F24-19E528EB2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1047"/>
            <a:stretch/>
          </p:blipFill>
          <p:spPr>
            <a:xfrm>
              <a:off x="4537432" y="4491403"/>
              <a:ext cx="3873144" cy="1884773"/>
            </a:xfrm>
            <a:prstGeom prst="rect">
              <a:avLst/>
            </a:prstGeom>
          </p:spPr>
        </p:pic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309575B5-EDA0-4709-827A-DE749FC30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18" y="854439"/>
            <a:ext cx="777242" cy="777242"/>
          </a:xfrm>
          <a:prstGeom prst="rect">
            <a:avLst/>
          </a:prstGeom>
        </p:spPr>
      </p:pic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C5C78928-C19B-4566-B09C-9D1B624B90D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653296-BF03-43E4-8BC3-322EFBF21871}"/>
              </a:ext>
            </a:extLst>
          </p:cNvPr>
          <p:cNvSpPr/>
          <p:nvPr/>
        </p:nvSpPr>
        <p:spPr>
          <a:xfrm>
            <a:off x="2174820" y="4483390"/>
            <a:ext cx="2036591" cy="419615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김현수님의 프로필</a:t>
            </a:r>
            <a:endParaRPr lang="ko-KR" altLang="en-US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275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251960" y="489494"/>
            <a:ext cx="75685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김현수 님은 구체적인 조건을 제시하며 정교한 질문을 입력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:</a:t>
            </a:r>
          </a:p>
          <a:p>
            <a:pPr lvl="0" algn="r"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"3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년 이상 투자할 미국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ETF,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수수료 낮고 너무 위험하지 않은 상품 알려줘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</a:p>
          <a:p>
            <a:pPr lvl="0" algn="r">
              <a:defRPr/>
            </a:pP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8F4931-96A1-41D9-8915-08ADE6CE1098}"/>
              </a:ext>
            </a:extLst>
          </p:cNvPr>
          <p:cNvSpPr/>
          <p:nvPr/>
        </p:nvSpPr>
        <p:spPr>
          <a:xfrm>
            <a:off x="283618" y="604613"/>
            <a:ext cx="3297781" cy="473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 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고수 김현수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49FE8-1FBF-41E6-8731-C745A5432F64}"/>
              </a:ext>
            </a:extLst>
          </p:cNvPr>
          <p:cNvSpPr/>
          <p:nvPr/>
        </p:nvSpPr>
        <p:spPr>
          <a:xfrm>
            <a:off x="350158" y="1249917"/>
            <a:ext cx="2240641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Wanted Sans" panose="020B0504000000000000" pitchFamily="34" charset="-127"/>
                <a:ea typeface="Wanted Sans" panose="020B0504000000000000" pitchFamily="34" charset="-127"/>
              </a:rPr>
              <a:t>②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조건검색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+ ETF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비교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E9246F-8314-49E7-9582-0FCAA1D8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4" y="2396983"/>
            <a:ext cx="5649874" cy="35008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ED7921-A322-4EFF-ADAB-A12675669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18" y="854439"/>
            <a:ext cx="777242" cy="7772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B4DD5C-033B-48CB-93F7-6331DA656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600" y="1989139"/>
            <a:ext cx="1812295" cy="446405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31453E-2980-48CC-83B2-64BE32602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364" y="1992231"/>
            <a:ext cx="1684557" cy="4460957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81B570D8-EEFC-44DD-9168-213550F4821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196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061460" y="352334"/>
            <a:ext cx="77590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최근 한 달간 미국 성장주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AI,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반도체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관련 콘텐츠를 집중적으로 조회한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김현수 님의 행동을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와 그래프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DB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분석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하여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장기 보유 전제의 미국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ETF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에 강한 관심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이라고 판단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8F4931-96A1-41D9-8915-08ADE6CE1098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 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고수 김현수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49FE8-1FBF-41E6-8731-C745A5432F64}"/>
              </a:ext>
            </a:extLst>
          </p:cNvPr>
          <p:cNvSpPr/>
          <p:nvPr/>
        </p:nvSpPr>
        <p:spPr>
          <a:xfrm>
            <a:off x="350158" y="1249917"/>
            <a:ext cx="2240641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Wanted Sans" panose="020B0504000000000000" pitchFamily="34" charset="-127"/>
                <a:ea typeface="Wanted Sans" panose="020B0504000000000000" pitchFamily="34" charset="-127"/>
              </a:rPr>
              <a:t>③ </a:t>
            </a:r>
            <a:r>
              <a:rPr lang="ko-KR" altLang="en-US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맞춤형 </a:t>
            </a:r>
            <a:r>
              <a:rPr lang="en-US" altLang="ko-KR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lang="ko-KR" altLang="en-US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포트폴리오 리포트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D38D7EC-EA57-4DD3-BA40-B7A6F567984B}"/>
              </a:ext>
            </a:extLst>
          </p:cNvPr>
          <p:cNvGrpSpPr/>
          <p:nvPr/>
        </p:nvGrpSpPr>
        <p:grpSpPr>
          <a:xfrm>
            <a:off x="605774" y="2046881"/>
            <a:ext cx="6742382" cy="3615063"/>
            <a:chOff x="605774" y="2046881"/>
            <a:chExt cx="6742382" cy="361506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09A6C81-71C5-4990-8922-2487D8BA4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68"/>
                      </a14:imgEffect>
                      <a14:imgEffect>
                        <a14:saturation sat="213000"/>
                      </a14:imgEffect>
                      <a14:imgEffect>
                        <a14:brightnessContrast contrast="-5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5774" y="2049499"/>
              <a:ext cx="6687724" cy="3612445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F5CEE0C-1B95-44EF-9973-04319A7868DB}"/>
                </a:ext>
              </a:extLst>
            </p:cNvPr>
            <p:cNvCxnSpPr>
              <a:cxnSpLocks/>
            </p:cNvCxnSpPr>
            <p:nvPr/>
          </p:nvCxnSpPr>
          <p:spPr>
            <a:xfrm>
              <a:off x="662940" y="2284052"/>
              <a:ext cx="3286696" cy="0"/>
            </a:xfrm>
            <a:prstGeom prst="line">
              <a:avLst/>
            </a:prstGeom>
            <a:ln w="69850">
              <a:solidFill>
                <a:srgbClr val="FF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7F4C6EC-2C63-47BD-82C7-38A209A5B813}"/>
                </a:ext>
              </a:extLst>
            </p:cNvPr>
            <p:cNvSpPr/>
            <p:nvPr/>
          </p:nvSpPr>
          <p:spPr>
            <a:xfrm>
              <a:off x="2102683" y="2054501"/>
              <a:ext cx="434338" cy="434338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프리젠테이션 7 Bold" pitchFamily="2" charset="-127"/>
                  <a:ea typeface="프리젠테이션 7 Bold" pitchFamily="2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B4410AE-F54D-4015-BA7A-34C725705041}"/>
                </a:ext>
              </a:extLst>
            </p:cNvPr>
            <p:cNvCxnSpPr>
              <a:cxnSpLocks/>
            </p:cNvCxnSpPr>
            <p:nvPr/>
          </p:nvCxnSpPr>
          <p:spPr>
            <a:xfrm>
              <a:off x="4061460" y="2282581"/>
              <a:ext cx="3286696" cy="0"/>
            </a:xfrm>
            <a:prstGeom prst="line">
              <a:avLst/>
            </a:prstGeom>
            <a:ln w="69850">
              <a:solidFill>
                <a:srgbClr val="FF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A237357-C4F9-4448-AA0A-DEC5ED63399A}"/>
                </a:ext>
              </a:extLst>
            </p:cNvPr>
            <p:cNvSpPr/>
            <p:nvPr/>
          </p:nvSpPr>
          <p:spPr>
            <a:xfrm>
              <a:off x="5455483" y="2046881"/>
              <a:ext cx="434338" cy="434338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프리젠테이션 7 Bold" pitchFamily="2" charset="-127"/>
                  <a:ea typeface="프리젠테이션 7 Bold" pitchFamily="2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1296610-5A45-4F43-9CA6-6BA14B984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3788050"/>
              <a:ext cx="3286696" cy="0"/>
            </a:xfrm>
            <a:prstGeom prst="line">
              <a:avLst/>
            </a:prstGeom>
            <a:ln w="69850">
              <a:solidFill>
                <a:srgbClr val="FF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BD8330C-34B5-4E28-AE6E-43761FDC15D9}"/>
                </a:ext>
              </a:extLst>
            </p:cNvPr>
            <p:cNvSpPr/>
            <p:nvPr/>
          </p:nvSpPr>
          <p:spPr>
            <a:xfrm>
              <a:off x="2102683" y="3555641"/>
              <a:ext cx="434338" cy="434338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프리젠테이션 7 Bold" pitchFamily="2" charset="-127"/>
                  <a:ea typeface="프리젠테이션 7 Bold" pitchFamily="2" charset="-127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A4027A8-EF56-46D6-8E10-A4661984CD9B}"/>
                </a:ext>
              </a:extLst>
            </p:cNvPr>
            <p:cNvCxnSpPr>
              <a:cxnSpLocks/>
            </p:cNvCxnSpPr>
            <p:nvPr/>
          </p:nvCxnSpPr>
          <p:spPr>
            <a:xfrm>
              <a:off x="4061460" y="3788049"/>
              <a:ext cx="3286696" cy="0"/>
            </a:xfrm>
            <a:prstGeom prst="line">
              <a:avLst/>
            </a:prstGeom>
            <a:ln w="69850">
              <a:solidFill>
                <a:srgbClr val="FF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F750C91-6346-4B97-81EE-0BB4FB1B94E8}"/>
                </a:ext>
              </a:extLst>
            </p:cNvPr>
            <p:cNvSpPr/>
            <p:nvPr/>
          </p:nvSpPr>
          <p:spPr>
            <a:xfrm>
              <a:off x="5473994" y="3555641"/>
              <a:ext cx="434338" cy="434338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프리젠테이션 7 Bold" pitchFamily="2" charset="-127"/>
                  <a:ea typeface="프리젠테이션 7 Bold" pitchFamily="2" charset="-127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79A90B2-1558-4C76-A643-E03260785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18" y="854439"/>
            <a:ext cx="777242" cy="77724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55139E-35D6-42A9-9F05-968F4A5E0B91}"/>
              </a:ext>
            </a:extLst>
          </p:cNvPr>
          <p:cNvGrpSpPr/>
          <p:nvPr/>
        </p:nvGrpSpPr>
        <p:grpSpPr>
          <a:xfrm>
            <a:off x="7822962" y="1996441"/>
            <a:ext cx="3634239" cy="4457700"/>
            <a:chOff x="7599922" y="1767840"/>
            <a:chExt cx="3966087" cy="48647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06A7D1-350D-444B-8139-AF901C1A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2035" y="1767840"/>
              <a:ext cx="1623974" cy="48647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90740E-060A-474A-A4EE-C4F3723CC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9922" y="1767840"/>
              <a:ext cx="2112852" cy="484830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id="{77D48AE9-16C2-40CA-AD1F-47921A4B1A8F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499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BC508D4-D0DF-433E-9472-9D9B3670D7D3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AB9E37-CB6D-4DA1-A153-6D96A8F4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46" y="3803486"/>
            <a:ext cx="5294812" cy="20753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556B51-4218-4532-9D1B-5477184178FE}"/>
              </a:ext>
            </a:extLst>
          </p:cNvPr>
          <p:cNvSpPr/>
          <p:nvPr/>
        </p:nvSpPr>
        <p:spPr>
          <a:xfrm>
            <a:off x="4898511" y="541347"/>
            <a:ext cx="6933444" cy="343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그때그때 나에게 필요한 이야기와 리포트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”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골라 보여주는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41C168-67AB-41EB-AF4F-7785407DC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44" y="3819965"/>
            <a:ext cx="5294812" cy="2075328"/>
          </a:xfrm>
          <a:prstGeom prst="rect">
            <a:avLst/>
          </a:prstGeom>
        </p:spPr>
      </p:pic>
      <p:sp>
        <p:nvSpPr>
          <p:cNvPr id="30" name="Shape 3">
            <a:extLst>
              <a:ext uri="{FF2B5EF4-FFF2-40B4-BE49-F238E27FC236}">
                <a16:creationId xmlns:a16="http://schemas.microsoft.com/office/drawing/2014/main" id="{499AE6B0-89D9-4FF5-B6E1-176C27398F1A}"/>
              </a:ext>
            </a:extLst>
          </p:cNvPr>
          <p:cNvSpPr/>
          <p:nvPr/>
        </p:nvSpPr>
        <p:spPr>
          <a:xfrm rot="16200000">
            <a:off x="5142888" y="5049735"/>
            <a:ext cx="1919783" cy="22860"/>
          </a:xfrm>
          <a:prstGeom prst="roundRect">
            <a:avLst>
              <a:gd name="adj" fmla="val 110575"/>
            </a:avLst>
          </a:prstGeom>
          <a:solidFill>
            <a:srgbClr val="FCB0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4F89E-BC4B-434F-9A64-890995376690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897AA0-A547-450C-AB81-21269835A579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두 고객 모두에게 어떤 경험을 주는가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7ABD68-E0AE-4369-9E1A-57056FE51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46" y="4793413"/>
            <a:ext cx="1380156" cy="13801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C4132C-909D-4D77-B941-729034B42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75" y="4849796"/>
            <a:ext cx="1297463" cy="12974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466646-F5AC-455A-8C79-1706DC96DB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8" b="43750"/>
          <a:stretch/>
        </p:blipFill>
        <p:spPr>
          <a:xfrm>
            <a:off x="436019" y="1970088"/>
            <a:ext cx="11276556" cy="172297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39E6BC1-AE67-4B19-B183-252832CEAF63}"/>
              </a:ext>
            </a:extLst>
          </p:cNvPr>
          <p:cNvGrpSpPr/>
          <p:nvPr/>
        </p:nvGrpSpPr>
        <p:grpSpPr>
          <a:xfrm>
            <a:off x="947738" y="6158388"/>
            <a:ext cx="10296526" cy="531807"/>
            <a:chOff x="947738" y="6158388"/>
            <a:chExt cx="10296526" cy="531807"/>
          </a:xfrm>
        </p:grpSpPr>
        <p:sp>
          <p:nvSpPr>
            <p:cNvPr id="19" name="사각형: 둥근 모서리 42">
              <a:extLst>
                <a:ext uri="{FF2B5EF4-FFF2-40B4-BE49-F238E27FC236}">
                  <a16:creationId xmlns:a16="http://schemas.microsoft.com/office/drawing/2014/main" id="{C7D9995A-64FD-46D9-A7F8-1BF219DC4509}"/>
                </a:ext>
              </a:extLst>
            </p:cNvPr>
            <p:cNvSpPr/>
            <p:nvPr/>
          </p:nvSpPr>
          <p:spPr>
            <a:xfrm>
              <a:off x="947738" y="6158388"/>
              <a:ext cx="10296526" cy="500082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BC15A58-4AA3-4AEB-9AB0-29F40893C067}"/>
                </a:ext>
              </a:extLst>
            </p:cNvPr>
            <p:cNvSpPr/>
            <p:nvPr/>
          </p:nvSpPr>
          <p:spPr>
            <a:xfrm>
              <a:off x="2629278" y="6188750"/>
              <a:ext cx="6933444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ts val="2300"/>
                </a:lnSpc>
              </a:pPr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통합검색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+ </a:t>
              </a:r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맞춤형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AI </a:t>
              </a:r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투자전략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리포트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+ </a:t>
              </a:r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그래프DB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+ LLM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이 </a:t>
              </a: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유기적으로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연결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되어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작동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.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58A1A9A-FF90-48DA-A55C-66B8A7F472D7}"/>
              </a:ext>
            </a:extLst>
          </p:cNvPr>
          <p:cNvSpPr/>
          <p:nvPr/>
        </p:nvSpPr>
        <p:spPr>
          <a:xfrm>
            <a:off x="1275127" y="5994166"/>
            <a:ext cx="1188615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구현방식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6C196F3D-5A50-4FEE-9EF4-18DC4094628D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E412E9-DED0-4879-908C-26CE1B802407}"/>
              </a:ext>
            </a:extLst>
          </p:cNvPr>
          <p:cNvSpPr/>
          <p:nvPr/>
        </p:nvSpPr>
        <p:spPr>
          <a:xfrm>
            <a:off x="592687" y="3857287"/>
            <a:ext cx="2036591" cy="41961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30</a:t>
            </a:r>
            <a:r>
              <a: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대 </a:t>
            </a:r>
            <a:r>
              <a:rPr lang="ko-KR" altLang="en-US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투자초보</a:t>
            </a:r>
            <a:r>
              <a: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박루리</a:t>
            </a:r>
            <a:endParaRPr lang="ko-KR" altLang="en-US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03A141-FDA9-410D-807B-5BAABD5D5D2C}"/>
              </a:ext>
            </a:extLst>
          </p:cNvPr>
          <p:cNvSpPr/>
          <p:nvPr/>
        </p:nvSpPr>
        <p:spPr>
          <a:xfrm>
            <a:off x="6380780" y="3842124"/>
            <a:ext cx="2036591" cy="41961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40</a:t>
            </a:r>
            <a:r>
              <a: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대 투자고수 김현수</a:t>
            </a:r>
            <a:endParaRPr lang="ko-KR" altLang="en-US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1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4908398" y="543949"/>
            <a:ext cx="6933444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효과적으로 작동하려면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먼저 데이터가 표준화되고 통합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되는 것이 우선과제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현재 여러 시스템에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분산된 데이터를 하나의 일관된 구조로 정리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하는 것이 첫 번째 단계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83204C-A404-4BEC-A067-CA17F9DD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7" y="2077361"/>
            <a:ext cx="5942556" cy="4057755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320F38-9A69-414B-822E-5F8FA3B9B56C}"/>
              </a:ext>
            </a:extLst>
          </p:cNvPr>
          <p:cNvGrpSpPr/>
          <p:nvPr/>
        </p:nvGrpSpPr>
        <p:grpSpPr>
          <a:xfrm>
            <a:off x="7162800" y="1851547"/>
            <a:ext cx="4023360" cy="4283570"/>
            <a:chOff x="959525" y="2004688"/>
            <a:chExt cx="3998421" cy="4727863"/>
          </a:xfrm>
        </p:grpSpPr>
        <p:sp>
          <p:nvSpPr>
            <p:cNvPr id="45" name="Rounded Rectangle 1">
              <a:extLst>
                <a:ext uri="{FF2B5EF4-FFF2-40B4-BE49-F238E27FC236}">
                  <a16:creationId xmlns:a16="http://schemas.microsoft.com/office/drawing/2014/main" id="{695934EB-DA5F-444E-BB1E-8A0CFA68A221}"/>
                </a:ext>
              </a:extLst>
            </p:cNvPr>
            <p:cNvSpPr/>
            <p:nvPr/>
          </p:nvSpPr>
          <p:spPr>
            <a:xfrm>
              <a:off x="1986147" y="6246257"/>
              <a:ext cx="1864129" cy="486294"/>
            </a:xfrm>
            <a:custGeom>
              <a:avLst/>
              <a:gdLst/>
              <a:ahLst/>
              <a:cxnLst/>
              <a:rect l="0" t="0" r="0" b="0"/>
              <a:pathLst>
                <a:path w="1864129" h="486294">
                  <a:moveTo>
                    <a:pt x="81049" y="0"/>
                  </a:moveTo>
                  <a:lnTo>
                    <a:pt x="1783080" y="0"/>
                  </a:lnTo>
                  <a:cubicBezTo>
                    <a:pt x="1783080" y="0"/>
                    <a:pt x="1864129" y="0"/>
                    <a:pt x="1864129" y="81049"/>
                  </a:cubicBezTo>
                  <a:lnTo>
                    <a:pt x="1864129" y="405245"/>
                  </a:lnTo>
                  <a:cubicBezTo>
                    <a:pt x="1864129" y="405245"/>
                    <a:pt x="1864129" y="486294"/>
                    <a:pt x="1783080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FFDD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46" name="Rounded Rectangle 2">
              <a:extLst>
                <a:ext uri="{FF2B5EF4-FFF2-40B4-BE49-F238E27FC236}">
                  <a16:creationId xmlns:a16="http://schemas.microsoft.com/office/drawing/2014/main" id="{C25BFF9B-65F7-4602-9F0A-EEF1402BD17D}"/>
                </a:ext>
              </a:extLst>
            </p:cNvPr>
            <p:cNvSpPr/>
            <p:nvPr/>
          </p:nvSpPr>
          <p:spPr>
            <a:xfrm>
              <a:off x="1986147" y="6246257"/>
              <a:ext cx="1864129" cy="486294"/>
            </a:xfrm>
            <a:custGeom>
              <a:avLst/>
              <a:gdLst/>
              <a:ahLst/>
              <a:cxnLst/>
              <a:rect l="0" t="0" r="0" b="0"/>
              <a:pathLst>
                <a:path w="1864129" h="486294">
                  <a:moveTo>
                    <a:pt x="81049" y="0"/>
                  </a:moveTo>
                  <a:lnTo>
                    <a:pt x="1783080" y="0"/>
                  </a:lnTo>
                  <a:cubicBezTo>
                    <a:pt x="1783080" y="0"/>
                    <a:pt x="1864129" y="0"/>
                    <a:pt x="1864129" y="81049"/>
                  </a:cubicBezTo>
                  <a:lnTo>
                    <a:pt x="1864129" y="405245"/>
                  </a:lnTo>
                  <a:cubicBezTo>
                    <a:pt x="1864129" y="405245"/>
                    <a:pt x="1864129" y="486294"/>
                    <a:pt x="1783080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47" name="Rounded Rectangle 3">
              <a:extLst>
                <a:ext uri="{FF2B5EF4-FFF2-40B4-BE49-F238E27FC236}">
                  <a16:creationId xmlns:a16="http://schemas.microsoft.com/office/drawing/2014/main" id="{ABF9B973-158D-4517-AB31-1545DE8A1866}"/>
                </a:ext>
              </a:extLst>
            </p:cNvPr>
            <p:cNvSpPr/>
            <p:nvPr/>
          </p:nvSpPr>
          <p:spPr>
            <a:xfrm>
              <a:off x="3661161" y="4476685"/>
              <a:ext cx="1296785" cy="648392"/>
            </a:xfrm>
            <a:custGeom>
              <a:avLst/>
              <a:gdLst/>
              <a:ahLst/>
              <a:cxnLst/>
              <a:rect l="0" t="0" r="0" b="0"/>
              <a:pathLst>
                <a:path w="1296785" h="648392">
                  <a:moveTo>
                    <a:pt x="81049" y="0"/>
                  </a:moveTo>
                  <a:lnTo>
                    <a:pt x="1215736" y="0"/>
                  </a:lnTo>
                  <a:cubicBezTo>
                    <a:pt x="1215736" y="0"/>
                    <a:pt x="1296785" y="0"/>
                    <a:pt x="1296785" y="81049"/>
                  </a:cubicBezTo>
                  <a:lnTo>
                    <a:pt x="1296785" y="567343"/>
                  </a:lnTo>
                  <a:cubicBezTo>
                    <a:pt x="1296785" y="567343"/>
                    <a:pt x="1296785" y="648392"/>
                    <a:pt x="1215736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1EAB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48" name="Rounded Rectangle 4">
              <a:extLst>
                <a:ext uri="{FF2B5EF4-FFF2-40B4-BE49-F238E27FC236}">
                  <a16:creationId xmlns:a16="http://schemas.microsoft.com/office/drawing/2014/main" id="{4FD8A344-C475-4333-93FF-B46E8AC3C3B3}"/>
                </a:ext>
              </a:extLst>
            </p:cNvPr>
            <p:cNvSpPr/>
            <p:nvPr/>
          </p:nvSpPr>
          <p:spPr>
            <a:xfrm>
              <a:off x="3661161" y="4476685"/>
              <a:ext cx="1296785" cy="648392"/>
            </a:xfrm>
            <a:custGeom>
              <a:avLst/>
              <a:gdLst/>
              <a:ahLst/>
              <a:cxnLst/>
              <a:rect l="0" t="0" r="0" b="0"/>
              <a:pathLst>
                <a:path w="1296785" h="648392">
                  <a:moveTo>
                    <a:pt x="81049" y="0"/>
                  </a:moveTo>
                  <a:lnTo>
                    <a:pt x="1215736" y="0"/>
                  </a:lnTo>
                  <a:cubicBezTo>
                    <a:pt x="1215736" y="0"/>
                    <a:pt x="1296785" y="0"/>
                    <a:pt x="1296785" y="81049"/>
                  </a:cubicBezTo>
                  <a:lnTo>
                    <a:pt x="1296785" y="567343"/>
                  </a:lnTo>
                  <a:cubicBezTo>
                    <a:pt x="1296785" y="567343"/>
                    <a:pt x="1296785" y="648392"/>
                    <a:pt x="1215736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49" name="Rounded Rectangle 5">
              <a:extLst>
                <a:ext uri="{FF2B5EF4-FFF2-40B4-BE49-F238E27FC236}">
                  <a16:creationId xmlns:a16="http://schemas.microsoft.com/office/drawing/2014/main" id="{BAE299FC-D400-42B4-B58E-E379F51A5FF9}"/>
                </a:ext>
              </a:extLst>
            </p:cNvPr>
            <p:cNvSpPr/>
            <p:nvPr/>
          </p:nvSpPr>
          <p:spPr>
            <a:xfrm>
              <a:off x="2310343" y="4476685"/>
              <a:ext cx="1215736" cy="648392"/>
            </a:xfrm>
            <a:custGeom>
              <a:avLst/>
              <a:gdLst/>
              <a:ahLst/>
              <a:cxnLst/>
              <a:rect l="0" t="0" r="0" b="0"/>
              <a:pathLst>
                <a:path w="1215736" h="648392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567343"/>
                  </a:lnTo>
                  <a:cubicBezTo>
                    <a:pt x="1215736" y="567343"/>
                    <a:pt x="1215736" y="648392"/>
                    <a:pt x="1134687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0" name="Rounded Rectangle 6">
              <a:extLst>
                <a:ext uri="{FF2B5EF4-FFF2-40B4-BE49-F238E27FC236}">
                  <a16:creationId xmlns:a16="http://schemas.microsoft.com/office/drawing/2014/main" id="{7DAA85C5-4726-48D9-A464-637CD7479017}"/>
                </a:ext>
              </a:extLst>
            </p:cNvPr>
            <p:cNvSpPr/>
            <p:nvPr/>
          </p:nvSpPr>
          <p:spPr>
            <a:xfrm>
              <a:off x="959525" y="4476685"/>
              <a:ext cx="1215736" cy="648392"/>
            </a:xfrm>
            <a:custGeom>
              <a:avLst/>
              <a:gdLst/>
              <a:ahLst/>
              <a:cxnLst/>
              <a:rect l="0" t="0" r="0" b="0"/>
              <a:pathLst>
                <a:path w="1215736" h="648392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567343"/>
                  </a:lnTo>
                  <a:cubicBezTo>
                    <a:pt x="1215736" y="567343"/>
                    <a:pt x="1215736" y="648392"/>
                    <a:pt x="1134687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1" name="Rounded Rectangle 7">
              <a:extLst>
                <a:ext uri="{FF2B5EF4-FFF2-40B4-BE49-F238E27FC236}">
                  <a16:creationId xmlns:a16="http://schemas.microsoft.com/office/drawing/2014/main" id="{E10ED438-9EAD-46B1-9B42-5C2315A2B7A2}"/>
                </a:ext>
              </a:extLst>
            </p:cNvPr>
            <p:cNvSpPr/>
            <p:nvPr/>
          </p:nvSpPr>
          <p:spPr>
            <a:xfrm>
              <a:off x="2310343" y="4476685"/>
              <a:ext cx="1215736" cy="648392"/>
            </a:xfrm>
            <a:custGeom>
              <a:avLst/>
              <a:gdLst/>
              <a:ahLst/>
              <a:cxnLst/>
              <a:rect l="0" t="0" r="0" b="0"/>
              <a:pathLst>
                <a:path w="1215736" h="648392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567343"/>
                  </a:lnTo>
                  <a:cubicBezTo>
                    <a:pt x="1215736" y="567343"/>
                    <a:pt x="1215736" y="648392"/>
                    <a:pt x="1134687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2" name="Rounded Rectangle 8">
              <a:extLst>
                <a:ext uri="{FF2B5EF4-FFF2-40B4-BE49-F238E27FC236}">
                  <a16:creationId xmlns:a16="http://schemas.microsoft.com/office/drawing/2014/main" id="{425F3A32-549D-4A89-ADC6-390EAEFBF644}"/>
                </a:ext>
              </a:extLst>
            </p:cNvPr>
            <p:cNvSpPr/>
            <p:nvPr/>
          </p:nvSpPr>
          <p:spPr>
            <a:xfrm>
              <a:off x="959525" y="4476685"/>
              <a:ext cx="1215736" cy="648392"/>
            </a:xfrm>
            <a:custGeom>
              <a:avLst/>
              <a:gdLst/>
              <a:ahLst/>
              <a:cxnLst/>
              <a:rect l="0" t="0" r="0" b="0"/>
              <a:pathLst>
                <a:path w="1215736" h="648392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567343"/>
                  </a:lnTo>
                  <a:cubicBezTo>
                    <a:pt x="1215736" y="567343"/>
                    <a:pt x="1215736" y="648392"/>
                    <a:pt x="1134687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3" name="Rounded Rectangle 9">
              <a:extLst>
                <a:ext uri="{FF2B5EF4-FFF2-40B4-BE49-F238E27FC236}">
                  <a16:creationId xmlns:a16="http://schemas.microsoft.com/office/drawing/2014/main" id="{F916AB25-D955-4ECF-9600-73F3B23F0349}"/>
                </a:ext>
              </a:extLst>
            </p:cNvPr>
            <p:cNvSpPr/>
            <p:nvPr/>
          </p:nvSpPr>
          <p:spPr>
            <a:xfrm>
              <a:off x="2269818" y="2869211"/>
              <a:ext cx="1296785" cy="486294"/>
            </a:xfrm>
            <a:custGeom>
              <a:avLst/>
              <a:gdLst/>
              <a:ahLst/>
              <a:cxnLst/>
              <a:rect l="0" t="0" r="0" b="0"/>
              <a:pathLst>
                <a:path w="1296785" h="486294">
                  <a:moveTo>
                    <a:pt x="81049" y="0"/>
                  </a:moveTo>
                  <a:lnTo>
                    <a:pt x="1215736" y="0"/>
                  </a:lnTo>
                  <a:cubicBezTo>
                    <a:pt x="1215736" y="0"/>
                    <a:pt x="1296785" y="0"/>
                    <a:pt x="1296785" y="81049"/>
                  </a:cubicBezTo>
                  <a:lnTo>
                    <a:pt x="1296785" y="405245"/>
                  </a:lnTo>
                  <a:cubicBezTo>
                    <a:pt x="1296785" y="405245"/>
                    <a:pt x="1296785" y="486294"/>
                    <a:pt x="1215736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DEEBF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4" name="Rounded Rectangle 10">
              <a:extLst>
                <a:ext uri="{FF2B5EF4-FFF2-40B4-BE49-F238E27FC236}">
                  <a16:creationId xmlns:a16="http://schemas.microsoft.com/office/drawing/2014/main" id="{D5E12571-62EE-4D30-B780-6FBDC653B39E}"/>
                </a:ext>
              </a:extLst>
            </p:cNvPr>
            <p:cNvSpPr/>
            <p:nvPr/>
          </p:nvSpPr>
          <p:spPr>
            <a:xfrm>
              <a:off x="2269818" y="2869211"/>
              <a:ext cx="1296785" cy="486294"/>
            </a:xfrm>
            <a:custGeom>
              <a:avLst/>
              <a:gdLst/>
              <a:ahLst/>
              <a:cxnLst/>
              <a:rect l="0" t="0" r="0" b="0"/>
              <a:pathLst>
                <a:path w="1296785" h="486294">
                  <a:moveTo>
                    <a:pt x="81049" y="0"/>
                  </a:moveTo>
                  <a:lnTo>
                    <a:pt x="1215736" y="0"/>
                  </a:lnTo>
                  <a:cubicBezTo>
                    <a:pt x="1215736" y="0"/>
                    <a:pt x="1296785" y="0"/>
                    <a:pt x="1296785" y="81049"/>
                  </a:cubicBezTo>
                  <a:lnTo>
                    <a:pt x="1296785" y="405245"/>
                  </a:lnTo>
                  <a:cubicBezTo>
                    <a:pt x="1296785" y="405245"/>
                    <a:pt x="1296785" y="486294"/>
                    <a:pt x="1215736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5" name="Rounded Rectangle 11">
              <a:extLst>
                <a:ext uri="{FF2B5EF4-FFF2-40B4-BE49-F238E27FC236}">
                  <a16:creationId xmlns:a16="http://schemas.microsoft.com/office/drawing/2014/main" id="{A9A3B41A-57C0-438A-97DF-6304B8B7B905}"/>
                </a:ext>
              </a:extLst>
            </p:cNvPr>
            <p:cNvSpPr/>
            <p:nvPr/>
          </p:nvSpPr>
          <p:spPr>
            <a:xfrm>
              <a:off x="2310343" y="2004688"/>
              <a:ext cx="1215736" cy="486294"/>
            </a:xfrm>
            <a:custGeom>
              <a:avLst/>
              <a:gdLst/>
              <a:ahLst/>
              <a:cxnLst/>
              <a:rect l="0" t="0" r="0" b="0"/>
              <a:pathLst>
                <a:path w="1215736" h="486294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405245"/>
                  </a:lnTo>
                  <a:cubicBezTo>
                    <a:pt x="1215736" y="405245"/>
                    <a:pt x="1215736" y="486294"/>
                    <a:pt x="1134687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6" name="Rounded Rectangle 12">
              <a:extLst>
                <a:ext uri="{FF2B5EF4-FFF2-40B4-BE49-F238E27FC236}">
                  <a16:creationId xmlns:a16="http://schemas.microsoft.com/office/drawing/2014/main" id="{DFBE6454-E952-48A9-B801-4D27058747E2}"/>
                </a:ext>
              </a:extLst>
            </p:cNvPr>
            <p:cNvSpPr/>
            <p:nvPr/>
          </p:nvSpPr>
          <p:spPr>
            <a:xfrm>
              <a:off x="2310343" y="2004688"/>
              <a:ext cx="1215736" cy="486294"/>
            </a:xfrm>
            <a:custGeom>
              <a:avLst/>
              <a:gdLst/>
              <a:ahLst/>
              <a:cxnLst/>
              <a:rect l="0" t="0" r="0" b="0"/>
              <a:pathLst>
                <a:path w="1215736" h="486294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405245"/>
                  </a:lnTo>
                  <a:cubicBezTo>
                    <a:pt x="1215736" y="405245"/>
                    <a:pt x="1215736" y="486294"/>
                    <a:pt x="1134687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7" name="Rounded Rectangle 13">
              <a:extLst>
                <a:ext uri="{FF2B5EF4-FFF2-40B4-BE49-F238E27FC236}">
                  <a16:creationId xmlns:a16="http://schemas.microsoft.com/office/drawing/2014/main" id="{C2EFA1EB-BE4A-4915-A823-528CA1FEB3CA}"/>
                </a:ext>
              </a:extLst>
            </p:cNvPr>
            <p:cNvSpPr/>
            <p:nvPr/>
          </p:nvSpPr>
          <p:spPr>
            <a:xfrm>
              <a:off x="3701686" y="2869211"/>
              <a:ext cx="1053638" cy="486294"/>
            </a:xfrm>
            <a:custGeom>
              <a:avLst/>
              <a:gdLst/>
              <a:ahLst/>
              <a:cxnLst/>
              <a:rect l="0" t="0" r="0" b="0"/>
              <a:pathLst>
                <a:path w="1053638" h="486294">
                  <a:moveTo>
                    <a:pt x="81049" y="0"/>
                  </a:moveTo>
                  <a:lnTo>
                    <a:pt x="972589" y="0"/>
                  </a:lnTo>
                  <a:cubicBezTo>
                    <a:pt x="972589" y="0"/>
                    <a:pt x="1053638" y="0"/>
                    <a:pt x="1053638" y="81049"/>
                  </a:cubicBezTo>
                  <a:lnTo>
                    <a:pt x="1053638" y="405245"/>
                  </a:lnTo>
                  <a:cubicBezTo>
                    <a:pt x="1053638" y="405245"/>
                    <a:pt x="1053638" y="486294"/>
                    <a:pt x="972589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DEEBF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8" name="Rounded Rectangle 14">
              <a:extLst>
                <a:ext uri="{FF2B5EF4-FFF2-40B4-BE49-F238E27FC236}">
                  <a16:creationId xmlns:a16="http://schemas.microsoft.com/office/drawing/2014/main" id="{2EA03A51-5F8D-4512-8EB0-A6E8F943588C}"/>
                </a:ext>
              </a:extLst>
            </p:cNvPr>
            <p:cNvSpPr/>
            <p:nvPr/>
          </p:nvSpPr>
          <p:spPr>
            <a:xfrm>
              <a:off x="3701686" y="2869211"/>
              <a:ext cx="1053638" cy="486294"/>
            </a:xfrm>
            <a:custGeom>
              <a:avLst/>
              <a:gdLst/>
              <a:ahLst/>
              <a:cxnLst/>
              <a:rect l="0" t="0" r="0" b="0"/>
              <a:pathLst>
                <a:path w="1053638" h="486294">
                  <a:moveTo>
                    <a:pt x="81049" y="0"/>
                  </a:moveTo>
                  <a:lnTo>
                    <a:pt x="972589" y="0"/>
                  </a:lnTo>
                  <a:cubicBezTo>
                    <a:pt x="972589" y="0"/>
                    <a:pt x="1053638" y="0"/>
                    <a:pt x="1053638" y="81049"/>
                  </a:cubicBezTo>
                  <a:lnTo>
                    <a:pt x="1053638" y="405245"/>
                  </a:lnTo>
                  <a:cubicBezTo>
                    <a:pt x="1053638" y="405245"/>
                    <a:pt x="1053638" y="486294"/>
                    <a:pt x="972589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9" name="Rounded Rectangle 15">
              <a:extLst>
                <a:ext uri="{FF2B5EF4-FFF2-40B4-BE49-F238E27FC236}">
                  <a16:creationId xmlns:a16="http://schemas.microsoft.com/office/drawing/2014/main" id="{16FB00DA-15BE-4ED6-97E4-1242E044C64C}"/>
                </a:ext>
              </a:extLst>
            </p:cNvPr>
            <p:cNvSpPr/>
            <p:nvPr/>
          </p:nvSpPr>
          <p:spPr>
            <a:xfrm>
              <a:off x="1324246" y="2869211"/>
              <a:ext cx="810490" cy="486294"/>
            </a:xfrm>
            <a:custGeom>
              <a:avLst/>
              <a:gdLst/>
              <a:ahLst/>
              <a:cxnLst/>
              <a:rect l="0" t="0" r="0" b="0"/>
              <a:pathLst>
                <a:path w="810490" h="486294">
                  <a:moveTo>
                    <a:pt x="81049" y="0"/>
                  </a:moveTo>
                  <a:lnTo>
                    <a:pt x="729441" y="0"/>
                  </a:lnTo>
                  <a:cubicBezTo>
                    <a:pt x="729441" y="0"/>
                    <a:pt x="810490" y="0"/>
                    <a:pt x="810490" y="81049"/>
                  </a:cubicBezTo>
                  <a:lnTo>
                    <a:pt x="810490" y="405245"/>
                  </a:lnTo>
                  <a:cubicBezTo>
                    <a:pt x="810490" y="405245"/>
                    <a:pt x="810490" y="486294"/>
                    <a:pt x="729441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DEEBF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60" name="Rounded Rectangle 16">
              <a:extLst>
                <a:ext uri="{FF2B5EF4-FFF2-40B4-BE49-F238E27FC236}">
                  <a16:creationId xmlns:a16="http://schemas.microsoft.com/office/drawing/2014/main" id="{22E4A7EF-E3C5-420C-B6D5-DDA19053353D}"/>
                </a:ext>
              </a:extLst>
            </p:cNvPr>
            <p:cNvSpPr/>
            <p:nvPr/>
          </p:nvSpPr>
          <p:spPr>
            <a:xfrm>
              <a:off x="1324246" y="2869211"/>
              <a:ext cx="810490" cy="486294"/>
            </a:xfrm>
            <a:custGeom>
              <a:avLst/>
              <a:gdLst/>
              <a:ahLst/>
              <a:cxnLst/>
              <a:rect l="0" t="0" r="0" b="0"/>
              <a:pathLst>
                <a:path w="810490" h="486294">
                  <a:moveTo>
                    <a:pt x="81049" y="0"/>
                  </a:moveTo>
                  <a:lnTo>
                    <a:pt x="729441" y="0"/>
                  </a:lnTo>
                  <a:cubicBezTo>
                    <a:pt x="729441" y="0"/>
                    <a:pt x="810490" y="0"/>
                    <a:pt x="810490" y="81049"/>
                  </a:cubicBezTo>
                  <a:lnTo>
                    <a:pt x="810490" y="405245"/>
                  </a:lnTo>
                  <a:cubicBezTo>
                    <a:pt x="810490" y="405245"/>
                    <a:pt x="810490" y="486294"/>
                    <a:pt x="729441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61" name="Rounded Rectangle 17">
              <a:extLst>
                <a:ext uri="{FF2B5EF4-FFF2-40B4-BE49-F238E27FC236}">
                  <a16:creationId xmlns:a16="http://schemas.microsoft.com/office/drawing/2014/main" id="{A964EAFC-C109-43C3-A62B-608A621D9ACE}"/>
                </a:ext>
              </a:extLst>
            </p:cNvPr>
            <p:cNvSpPr/>
            <p:nvPr/>
          </p:nvSpPr>
          <p:spPr>
            <a:xfrm>
              <a:off x="2391392" y="3733735"/>
              <a:ext cx="1053638" cy="364720"/>
            </a:xfrm>
            <a:custGeom>
              <a:avLst/>
              <a:gdLst/>
              <a:ahLst/>
              <a:cxnLst/>
              <a:rect l="0" t="0" r="0" b="0"/>
              <a:pathLst>
                <a:path w="1053638" h="364720">
                  <a:moveTo>
                    <a:pt x="81049" y="0"/>
                  </a:moveTo>
                  <a:lnTo>
                    <a:pt x="972589" y="0"/>
                  </a:lnTo>
                  <a:cubicBezTo>
                    <a:pt x="972589" y="0"/>
                    <a:pt x="1053638" y="0"/>
                    <a:pt x="1053638" y="81049"/>
                  </a:cubicBezTo>
                  <a:lnTo>
                    <a:pt x="1053638" y="283671"/>
                  </a:lnTo>
                  <a:cubicBezTo>
                    <a:pt x="1053638" y="283671"/>
                    <a:pt x="1053638" y="364720"/>
                    <a:pt x="972589" y="364720"/>
                  </a:cubicBezTo>
                  <a:lnTo>
                    <a:pt x="81049" y="364720"/>
                  </a:lnTo>
                  <a:cubicBezTo>
                    <a:pt x="81049" y="364720"/>
                    <a:pt x="0" y="364720"/>
                    <a:pt x="0" y="283671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62" name="Rounded Rectangle 18">
              <a:extLst>
                <a:ext uri="{FF2B5EF4-FFF2-40B4-BE49-F238E27FC236}">
                  <a16:creationId xmlns:a16="http://schemas.microsoft.com/office/drawing/2014/main" id="{418EBCA9-7B72-4DBA-8291-F68B089FFDC9}"/>
                </a:ext>
              </a:extLst>
            </p:cNvPr>
            <p:cNvSpPr/>
            <p:nvPr/>
          </p:nvSpPr>
          <p:spPr>
            <a:xfrm>
              <a:off x="2391392" y="3733735"/>
              <a:ext cx="1053638" cy="364720"/>
            </a:xfrm>
            <a:custGeom>
              <a:avLst/>
              <a:gdLst/>
              <a:ahLst/>
              <a:cxnLst/>
              <a:rect l="0" t="0" r="0" b="0"/>
              <a:pathLst>
                <a:path w="1053638" h="364720">
                  <a:moveTo>
                    <a:pt x="81049" y="0"/>
                  </a:moveTo>
                  <a:lnTo>
                    <a:pt x="972589" y="0"/>
                  </a:lnTo>
                  <a:cubicBezTo>
                    <a:pt x="972589" y="0"/>
                    <a:pt x="1053638" y="0"/>
                    <a:pt x="1053638" y="81049"/>
                  </a:cubicBezTo>
                  <a:lnTo>
                    <a:pt x="1053638" y="283671"/>
                  </a:lnTo>
                  <a:cubicBezTo>
                    <a:pt x="1053638" y="283671"/>
                    <a:pt x="1053638" y="364720"/>
                    <a:pt x="972589" y="364720"/>
                  </a:cubicBezTo>
                  <a:lnTo>
                    <a:pt x="81049" y="364720"/>
                  </a:lnTo>
                  <a:cubicBezTo>
                    <a:pt x="81049" y="364720"/>
                    <a:pt x="0" y="364720"/>
                    <a:pt x="0" y="283671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63" name="Rounded Rectangle 19">
              <a:extLst>
                <a:ext uri="{FF2B5EF4-FFF2-40B4-BE49-F238E27FC236}">
                  <a16:creationId xmlns:a16="http://schemas.microsoft.com/office/drawing/2014/main" id="{3CAC1B7B-5DE7-42D4-A7E5-A438E24155F5}"/>
                </a:ext>
              </a:extLst>
            </p:cNvPr>
            <p:cNvSpPr/>
            <p:nvPr/>
          </p:nvSpPr>
          <p:spPr>
            <a:xfrm>
              <a:off x="2472441" y="5503307"/>
              <a:ext cx="891540" cy="364720"/>
            </a:xfrm>
            <a:custGeom>
              <a:avLst/>
              <a:gdLst/>
              <a:ahLst/>
              <a:cxnLst/>
              <a:rect l="0" t="0" r="0" b="0"/>
              <a:pathLst>
                <a:path w="891540" h="364720">
                  <a:moveTo>
                    <a:pt x="81049" y="0"/>
                  </a:moveTo>
                  <a:lnTo>
                    <a:pt x="810490" y="0"/>
                  </a:lnTo>
                  <a:cubicBezTo>
                    <a:pt x="810490" y="0"/>
                    <a:pt x="891540" y="0"/>
                    <a:pt x="891540" y="81049"/>
                  </a:cubicBezTo>
                  <a:lnTo>
                    <a:pt x="891540" y="283671"/>
                  </a:lnTo>
                  <a:cubicBezTo>
                    <a:pt x="891540" y="283671"/>
                    <a:pt x="891540" y="364720"/>
                    <a:pt x="810490" y="364720"/>
                  </a:cubicBezTo>
                  <a:lnTo>
                    <a:pt x="81049" y="364720"/>
                  </a:lnTo>
                  <a:cubicBezTo>
                    <a:pt x="81049" y="364720"/>
                    <a:pt x="0" y="364720"/>
                    <a:pt x="0" y="283671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FFDD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64" name="Rounded Rectangle 20">
              <a:extLst>
                <a:ext uri="{FF2B5EF4-FFF2-40B4-BE49-F238E27FC236}">
                  <a16:creationId xmlns:a16="http://schemas.microsoft.com/office/drawing/2014/main" id="{908E015E-BC27-4C75-8F6D-0D51D7441D04}"/>
                </a:ext>
              </a:extLst>
            </p:cNvPr>
            <p:cNvSpPr/>
            <p:nvPr/>
          </p:nvSpPr>
          <p:spPr>
            <a:xfrm>
              <a:off x="2472441" y="5503307"/>
              <a:ext cx="891540" cy="364720"/>
            </a:xfrm>
            <a:custGeom>
              <a:avLst/>
              <a:gdLst/>
              <a:ahLst/>
              <a:cxnLst/>
              <a:rect l="0" t="0" r="0" b="0"/>
              <a:pathLst>
                <a:path w="891540" h="364720">
                  <a:moveTo>
                    <a:pt x="81049" y="0"/>
                  </a:moveTo>
                  <a:lnTo>
                    <a:pt x="810490" y="0"/>
                  </a:lnTo>
                  <a:cubicBezTo>
                    <a:pt x="810490" y="0"/>
                    <a:pt x="891540" y="0"/>
                    <a:pt x="891540" y="81049"/>
                  </a:cubicBezTo>
                  <a:lnTo>
                    <a:pt x="891540" y="283671"/>
                  </a:lnTo>
                  <a:cubicBezTo>
                    <a:pt x="891540" y="283671"/>
                    <a:pt x="891540" y="364720"/>
                    <a:pt x="810490" y="364720"/>
                  </a:cubicBezTo>
                  <a:lnTo>
                    <a:pt x="81049" y="364720"/>
                  </a:lnTo>
                  <a:cubicBezTo>
                    <a:pt x="81049" y="364720"/>
                    <a:pt x="0" y="364720"/>
                    <a:pt x="0" y="283671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grpSp>
          <p:nvGrpSpPr>
            <p:cNvPr id="65" name="Group 24">
              <a:extLst>
                <a:ext uri="{FF2B5EF4-FFF2-40B4-BE49-F238E27FC236}">
                  <a16:creationId xmlns:a16="http://schemas.microsoft.com/office/drawing/2014/main" id="{EB149577-7AEC-485B-89DA-F14310BC0DA4}"/>
                </a:ext>
              </a:extLst>
            </p:cNvPr>
            <p:cNvGrpSpPr/>
            <p:nvPr/>
          </p:nvGrpSpPr>
          <p:grpSpPr>
            <a:xfrm>
              <a:off x="2874309" y="5868028"/>
              <a:ext cx="87803" cy="368097"/>
              <a:chOff x="2076882" y="4754880"/>
              <a:chExt cx="87803" cy="368097"/>
            </a:xfrm>
          </p:grpSpPr>
          <p:sp>
            <p:nvSpPr>
              <p:cNvPr id="122" name="Rounded Rectangle 22">
                <a:extLst>
                  <a:ext uri="{FF2B5EF4-FFF2-40B4-BE49-F238E27FC236}">
                    <a16:creationId xmlns:a16="http://schemas.microsoft.com/office/drawing/2014/main" id="{C26FE1D3-658B-4287-A6F3-4AA5806AD877}"/>
                  </a:ext>
                </a:extLst>
              </p:cNvPr>
              <p:cNvSpPr/>
              <p:nvPr/>
            </p:nvSpPr>
            <p:spPr>
              <a:xfrm>
                <a:off x="2120784" y="4754880"/>
                <a:ext cx="6754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6754" h="364720">
                    <a:moveTo>
                      <a:pt x="0" y="0"/>
                    </a:moveTo>
                    <a:lnTo>
                      <a:pt x="0" y="189114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23" name="Rounded Rectangle 23">
                <a:extLst>
                  <a:ext uri="{FF2B5EF4-FFF2-40B4-BE49-F238E27FC236}">
                    <a16:creationId xmlns:a16="http://schemas.microsoft.com/office/drawing/2014/main" id="{0DC984AD-748E-46EF-8C0C-6BABD589AB07}"/>
                  </a:ext>
                </a:extLst>
              </p:cNvPr>
              <p:cNvSpPr/>
              <p:nvPr/>
            </p:nvSpPr>
            <p:spPr>
              <a:xfrm>
                <a:off x="2076882" y="5079076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66" name="Group 27">
              <a:extLst>
                <a:ext uri="{FF2B5EF4-FFF2-40B4-BE49-F238E27FC236}">
                  <a16:creationId xmlns:a16="http://schemas.microsoft.com/office/drawing/2014/main" id="{2FE1D1C0-6EC4-4FD2-9223-A5A1FF7B5052}"/>
                </a:ext>
              </a:extLst>
            </p:cNvPr>
            <p:cNvGrpSpPr/>
            <p:nvPr/>
          </p:nvGrpSpPr>
          <p:grpSpPr>
            <a:xfrm>
              <a:off x="1685589" y="2490982"/>
              <a:ext cx="1232622" cy="368097"/>
              <a:chOff x="888162" y="1377834"/>
              <a:chExt cx="1232622" cy="368097"/>
            </a:xfrm>
          </p:grpSpPr>
          <p:sp>
            <p:nvSpPr>
              <p:cNvPr id="120" name="Rounded Rectangle 25">
                <a:extLst>
                  <a:ext uri="{FF2B5EF4-FFF2-40B4-BE49-F238E27FC236}">
                    <a16:creationId xmlns:a16="http://schemas.microsoft.com/office/drawing/2014/main" id="{EC22DD35-AF07-48BC-99E9-FD7BF8E9EAED}"/>
                  </a:ext>
                </a:extLst>
              </p:cNvPr>
              <p:cNvSpPr/>
              <p:nvPr/>
            </p:nvSpPr>
            <p:spPr>
              <a:xfrm>
                <a:off x="932064" y="1377834"/>
                <a:ext cx="1188720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188720" h="364720">
                    <a:moveTo>
                      <a:pt x="1188720" y="0"/>
                    </a:moveTo>
                    <a:lnTo>
                      <a:pt x="1188720" y="94557"/>
                    </a:lnTo>
                    <a:lnTo>
                      <a:pt x="1188720" y="189114"/>
                    </a:lnTo>
                    <a:lnTo>
                      <a:pt x="594360" y="189114"/>
                    </a:lnTo>
                    <a:lnTo>
                      <a:pt x="0" y="189114"/>
                    </a:lnTo>
                    <a:lnTo>
                      <a:pt x="0" y="283671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21" name="Rounded Rectangle 26">
                <a:extLst>
                  <a:ext uri="{FF2B5EF4-FFF2-40B4-BE49-F238E27FC236}">
                    <a16:creationId xmlns:a16="http://schemas.microsoft.com/office/drawing/2014/main" id="{C5C6F7E3-D310-4AB7-947B-800FE2227DE4}"/>
                  </a:ext>
                </a:extLst>
              </p:cNvPr>
              <p:cNvSpPr/>
              <p:nvPr/>
            </p:nvSpPr>
            <p:spPr>
              <a:xfrm>
                <a:off x="888162" y="1702030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67" name="Group 30">
              <a:extLst>
                <a:ext uri="{FF2B5EF4-FFF2-40B4-BE49-F238E27FC236}">
                  <a16:creationId xmlns:a16="http://schemas.microsoft.com/office/drawing/2014/main" id="{A91EE183-33E0-4FB1-B6D8-A2655F92932B}"/>
                </a:ext>
              </a:extLst>
            </p:cNvPr>
            <p:cNvGrpSpPr/>
            <p:nvPr/>
          </p:nvGrpSpPr>
          <p:grpSpPr>
            <a:xfrm>
              <a:off x="2874309" y="2490982"/>
              <a:ext cx="87803" cy="368097"/>
              <a:chOff x="2076882" y="1377834"/>
              <a:chExt cx="87803" cy="368097"/>
            </a:xfrm>
          </p:grpSpPr>
          <p:sp>
            <p:nvSpPr>
              <p:cNvPr id="118" name="Rounded Rectangle 28">
                <a:extLst>
                  <a:ext uri="{FF2B5EF4-FFF2-40B4-BE49-F238E27FC236}">
                    <a16:creationId xmlns:a16="http://schemas.microsoft.com/office/drawing/2014/main" id="{7076DC3E-AF4F-42F1-96C5-E999543E4EE4}"/>
                  </a:ext>
                </a:extLst>
              </p:cNvPr>
              <p:cNvSpPr/>
              <p:nvPr/>
            </p:nvSpPr>
            <p:spPr>
              <a:xfrm>
                <a:off x="2120784" y="1377834"/>
                <a:ext cx="6754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6754" h="364720">
                    <a:moveTo>
                      <a:pt x="0" y="0"/>
                    </a:moveTo>
                    <a:lnTo>
                      <a:pt x="0" y="189114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19" name="Rounded Rectangle 29">
                <a:extLst>
                  <a:ext uri="{FF2B5EF4-FFF2-40B4-BE49-F238E27FC236}">
                    <a16:creationId xmlns:a16="http://schemas.microsoft.com/office/drawing/2014/main" id="{F6B867E2-2F98-4607-8DFB-2B68F1ECED44}"/>
                  </a:ext>
                </a:extLst>
              </p:cNvPr>
              <p:cNvSpPr/>
              <p:nvPr/>
            </p:nvSpPr>
            <p:spPr>
              <a:xfrm>
                <a:off x="2076882" y="1702030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68" name="Group 33">
              <a:extLst>
                <a:ext uri="{FF2B5EF4-FFF2-40B4-BE49-F238E27FC236}">
                  <a16:creationId xmlns:a16="http://schemas.microsoft.com/office/drawing/2014/main" id="{E12C71D4-07FD-4DD8-90CE-BF5FAD5ED3E6}"/>
                </a:ext>
              </a:extLst>
            </p:cNvPr>
            <p:cNvGrpSpPr/>
            <p:nvPr/>
          </p:nvGrpSpPr>
          <p:grpSpPr>
            <a:xfrm>
              <a:off x="2918211" y="2490982"/>
              <a:ext cx="1354195" cy="368097"/>
              <a:chOff x="2120784" y="1377834"/>
              <a:chExt cx="1354195" cy="368097"/>
            </a:xfrm>
          </p:grpSpPr>
          <p:sp>
            <p:nvSpPr>
              <p:cNvPr id="116" name="Rounded Rectangle 31">
                <a:extLst>
                  <a:ext uri="{FF2B5EF4-FFF2-40B4-BE49-F238E27FC236}">
                    <a16:creationId xmlns:a16="http://schemas.microsoft.com/office/drawing/2014/main" id="{C215B3FB-2655-44F8-A070-1323E5729386}"/>
                  </a:ext>
                </a:extLst>
              </p:cNvPr>
              <p:cNvSpPr/>
              <p:nvPr/>
            </p:nvSpPr>
            <p:spPr>
              <a:xfrm>
                <a:off x="2120784" y="1377834"/>
                <a:ext cx="1310293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10293" h="364720">
                    <a:moveTo>
                      <a:pt x="0" y="0"/>
                    </a:moveTo>
                    <a:lnTo>
                      <a:pt x="0" y="94557"/>
                    </a:lnTo>
                    <a:lnTo>
                      <a:pt x="0" y="189114"/>
                    </a:lnTo>
                    <a:lnTo>
                      <a:pt x="655146" y="189114"/>
                    </a:lnTo>
                    <a:lnTo>
                      <a:pt x="1310293" y="189114"/>
                    </a:lnTo>
                    <a:lnTo>
                      <a:pt x="1310293" y="283671"/>
                    </a:lnTo>
                    <a:lnTo>
                      <a:pt x="1310293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17" name="Rounded Rectangle 32">
                <a:extLst>
                  <a:ext uri="{FF2B5EF4-FFF2-40B4-BE49-F238E27FC236}">
                    <a16:creationId xmlns:a16="http://schemas.microsoft.com/office/drawing/2014/main" id="{51F061F1-6D87-4F09-8F47-C92650002AF4}"/>
                  </a:ext>
                </a:extLst>
              </p:cNvPr>
              <p:cNvSpPr/>
              <p:nvPr/>
            </p:nvSpPr>
            <p:spPr>
              <a:xfrm>
                <a:off x="3387176" y="1702030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69" name="Group 36">
              <a:extLst>
                <a:ext uri="{FF2B5EF4-FFF2-40B4-BE49-F238E27FC236}">
                  <a16:creationId xmlns:a16="http://schemas.microsoft.com/office/drawing/2014/main" id="{F2F46422-818E-4ED0-81A1-E75BE2FBA7E9}"/>
                </a:ext>
              </a:extLst>
            </p:cNvPr>
            <p:cNvGrpSpPr/>
            <p:nvPr/>
          </p:nvGrpSpPr>
          <p:grpSpPr>
            <a:xfrm>
              <a:off x="2874309" y="5125078"/>
              <a:ext cx="1435244" cy="368097"/>
              <a:chOff x="2076882" y="4011930"/>
              <a:chExt cx="1435244" cy="368097"/>
            </a:xfrm>
          </p:grpSpPr>
          <p:sp>
            <p:nvSpPr>
              <p:cNvPr id="114" name="Rounded Rectangle 34">
                <a:extLst>
                  <a:ext uri="{FF2B5EF4-FFF2-40B4-BE49-F238E27FC236}">
                    <a16:creationId xmlns:a16="http://schemas.microsoft.com/office/drawing/2014/main" id="{2D614050-1440-4150-BB95-F403069B32DC}"/>
                  </a:ext>
                </a:extLst>
              </p:cNvPr>
              <p:cNvSpPr/>
              <p:nvPr/>
            </p:nvSpPr>
            <p:spPr>
              <a:xfrm>
                <a:off x="2120784" y="4011930"/>
                <a:ext cx="1391342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91342" h="364720">
                    <a:moveTo>
                      <a:pt x="1391342" y="0"/>
                    </a:moveTo>
                    <a:lnTo>
                      <a:pt x="1391342" y="94557"/>
                    </a:lnTo>
                    <a:lnTo>
                      <a:pt x="1391342" y="189114"/>
                    </a:lnTo>
                    <a:lnTo>
                      <a:pt x="695671" y="189114"/>
                    </a:lnTo>
                    <a:lnTo>
                      <a:pt x="0" y="189114"/>
                    </a:lnTo>
                    <a:lnTo>
                      <a:pt x="0" y="283671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15" name="Rounded Rectangle 35">
                <a:extLst>
                  <a:ext uri="{FF2B5EF4-FFF2-40B4-BE49-F238E27FC236}">
                    <a16:creationId xmlns:a16="http://schemas.microsoft.com/office/drawing/2014/main" id="{D3D6252E-3092-4343-AAE9-8D10ECA2610B}"/>
                  </a:ext>
                </a:extLst>
              </p:cNvPr>
              <p:cNvSpPr/>
              <p:nvPr/>
            </p:nvSpPr>
            <p:spPr>
              <a:xfrm>
                <a:off x="2076882" y="4336126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0" name="Group 39">
              <a:extLst>
                <a:ext uri="{FF2B5EF4-FFF2-40B4-BE49-F238E27FC236}">
                  <a16:creationId xmlns:a16="http://schemas.microsoft.com/office/drawing/2014/main" id="{CCD3FC2D-9856-499B-93F7-2B1AC5D67AE8}"/>
                </a:ext>
              </a:extLst>
            </p:cNvPr>
            <p:cNvGrpSpPr/>
            <p:nvPr/>
          </p:nvGrpSpPr>
          <p:grpSpPr>
            <a:xfrm>
              <a:off x="2874309" y="5125078"/>
              <a:ext cx="87803" cy="368097"/>
              <a:chOff x="2076882" y="4011930"/>
              <a:chExt cx="87803" cy="368097"/>
            </a:xfrm>
          </p:grpSpPr>
          <p:sp>
            <p:nvSpPr>
              <p:cNvPr id="112" name="Rounded Rectangle 37">
                <a:extLst>
                  <a:ext uri="{FF2B5EF4-FFF2-40B4-BE49-F238E27FC236}">
                    <a16:creationId xmlns:a16="http://schemas.microsoft.com/office/drawing/2014/main" id="{94D893AC-9EDB-4CF1-9B63-6676F71AEFC2}"/>
                  </a:ext>
                </a:extLst>
              </p:cNvPr>
              <p:cNvSpPr/>
              <p:nvPr/>
            </p:nvSpPr>
            <p:spPr>
              <a:xfrm>
                <a:off x="2120784" y="4011930"/>
                <a:ext cx="6754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6754" h="364720">
                    <a:moveTo>
                      <a:pt x="0" y="0"/>
                    </a:moveTo>
                    <a:lnTo>
                      <a:pt x="0" y="189114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13" name="Rounded Rectangle 38">
                <a:extLst>
                  <a:ext uri="{FF2B5EF4-FFF2-40B4-BE49-F238E27FC236}">
                    <a16:creationId xmlns:a16="http://schemas.microsoft.com/office/drawing/2014/main" id="{84900885-5B0A-4573-9DEB-B41261BAC24D}"/>
                  </a:ext>
                </a:extLst>
              </p:cNvPr>
              <p:cNvSpPr/>
              <p:nvPr/>
            </p:nvSpPr>
            <p:spPr>
              <a:xfrm>
                <a:off x="2076882" y="4336126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1" name="Group 42">
              <a:extLst>
                <a:ext uri="{FF2B5EF4-FFF2-40B4-BE49-F238E27FC236}">
                  <a16:creationId xmlns:a16="http://schemas.microsoft.com/office/drawing/2014/main" id="{5D85D860-B4D0-4B6D-8A5C-C682755B7625}"/>
                </a:ext>
              </a:extLst>
            </p:cNvPr>
            <p:cNvGrpSpPr/>
            <p:nvPr/>
          </p:nvGrpSpPr>
          <p:grpSpPr>
            <a:xfrm>
              <a:off x="1567393" y="5125078"/>
              <a:ext cx="1394719" cy="368097"/>
              <a:chOff x="769966" y="4011930"/>
              <a:chExt cx="1394719" cy="368097"/>
            </a:xfrm>
          </p:grpSpPr>
          <p:sp>
            <p:nvSpPr>
              <p:cNvPr id="110" name="Rounded Rectangle 40">
                <a:extLst>
                  <a:ext uri="{FF2B5EF4-FFF2-40B4-BE49-F238E27FC236}">
                    <a16:creationId xmlns:a16="http://schemas.microsoft.com/office/drawing/2014/main" id="{13417EE4-DB8F-44C4-8F29-1EED134D931E}"/>
                  </a:ext>
                </a:extLst>
              </p:cNvPr>
              <p:cNvSpPr/>
              <p:nvPr/>
            </p:nvSpPr>
            <p:spPr>
              <a:xfrm>
                <a:off x="769966" y="4011930"/>
                <a:ext cx="1350818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50818" h="364720">
                    <a:moveTo>
                      <a:pt x="0" y="0"/>
                    </a:moveTo>
                    <a:lnTo>
                      <a:pt x="0" y="94557"/>
                    </a:lnTo>
                    <a:lnTo>
                      <a:pt x="0" y="189114"/>
                    </a:lnTo>
                    <a:lnTo>
                      <a:pt x="675409" y="189114"/>
                    </a:lnTo>
                    <a:lnTo>
                      <a:pt x="1350818" y="189114"/>
                    </a:lnTo>
                    <a:lnTo>
                      <a:pt x="1350818" y="283671"/>
                    </a:lnTo>
                    <a:lnTo>
                      <a:pt x="1350818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11" name="Rounded Rectangle 41">
                <a:extLst>
                  <a:ext uri="{FF2B5EF4-FFF2-40B4-BE49-F238E27FC236}">
                    <a16:creationId xmlns:a16="http://schemas.microsoft.com/office/drawing/2014/main" id="{5C7E1CE9-BBDB-4C90-914D-1275391FC523}"/>
                  </a:ext>
                </a:extLst>
              </p:cNvPr>
              <p:cNvSpPr/>
              <p:nvPr/>
            </p:nvSpPr>
            <p:spPr>
              <a:xfrm>
                <a:off x="2076882" y="4336126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2" name="Group 45">
              <a:extLst>
                <a:ext uri="{FF2B5EF4-FFF2-40B4-BE49-F238E27FC236}">
                  <a16:creationId xmlns:a16="http://schemas.microsoft.com/office/drawing/2014/main" id="{2D49DB67-F6F2-4407-A1B9-338CD5A457D7}"/>
                </a:ext>
              </a:extLst>
            </p:cNvPr>
            <p:cNvGrpSpPr/>
            <p:nvPr/>
          </p:nvGrpSpPr>
          <p:grpSpPr>
            <a:xfrm>
              <a:off x="1729491" y="3355506"/>
              <a:ext cx="1232621" cy="368097"/>
              <a:chOff x="932064" y="2242358"/>
              <a:chExt cx="1232621" cy="368097"/>
            </a:xfrm>
          </p:grpSpPr>
          <p:sp>
            <p:nvSpPr>
              <p:cNvPr id="108" name="Rounded Rectangle 43">
                <a:extLst>
                  <a:ext uri="{FF2B5EF4-FFF2-40B4-BE49-F238E27FC236}">
                    <a16:creationId xmlns:a16="http://schemas.microsoft.com/office/drawing/2014/main" id="{B527D733-1084-49E4-A3A8-25B248028E45}"/>
                  </a:ext>
                </a:extLst>
              </p:cNvPr>
              <p:cNvSpPr/>
              <p:nvPr/>
            </p:nvSpPr>
            <p:spPr>
              <a:xfrm>
                <a:off x="932064" y="2242358"/>
                <a:ext cx="1188720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188720" h="364720">
                    <a:moveTo>
                      <a:pt x="0" y="0"/>
                    </a:moveTo>
                    <a:lnTo>
                      <a:pt x="0" y="94557"/>
                    </a:lnTo>
                    <a:lnTo>
                      <a:pt x="0" y="189114"/>
                    </a:lnTo>
                    <a:lnTo>
                      <a:pt x="594360" y="189114"/>
                    </a:lnTo>
                    <a:lnTo>
                      <a:pt x="1188720" y="189114"/>
                    </a:lnTo>
                    <a:lnTo>
                      <a:pt x="1188720" y="283671"/>
                    </a:lnTo>
                    <a:lnTo>
                      <a:pt x="118872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09" name="Rounded Rectangle 44">
                <a:extLst>
                  <a:ext uri="{FF2B5EF4-FFF2-40B4-BE49-F238E27FC236}">
                    <a16:creationId xmlns:a16="http://schemas.microsoft.com/office/drawing/2014/main" id="{335A6461-2218-4263-BBC7-718E1E506E2B}"/>
                  </a:ext>
                </a:extLst>
              </p:cNvPr>
              <p:cNvSpPr/>
              <p:nvPr/>
            </p:nvSpPr>
            <p:spPr>
              <a:xfrm>
                <a:off x="2076882" y="256655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3" name="Group 48">
              <a:extLst>
                <a:ext uri="{FF2B5EF4-FFF2-40B4-BE49-F238E27FC236}">
                  <a16:creationId xmlns:a16="http://schemas.microsoft.com/office/drawing/2014/main" id="{F2100AB6-8759-4027-B88F-FA3E859354A4}"/>
                </a:ext>
              </a:extLst>
            </p:cNvPr>
            <p:cNvGrpSpPr/>
            <p:nvPr/>
          </p:nvGrpSpPr>
          <p:grpSpPr>
            <a:xfrm>
              <a:off x="2874309" y="3355506"/>
              <a:ext cx="87803" cy="368097"/>
              <a:chOff x="2076882" y="2242358"/>
              <a:chExt cx="87803" cy="368097"/>
            </a:xfrm>
          </p:grpSpPr>
          <p:sp>
            <p:nvSpPr>
              <p:cNvPr id="106" name="Rounded Rectangle 46">
                <a:extLst>
                  <a:ext uri="{FF2B5EF4-FFF2-40B4-BE49-F238E27FC236}">
                    <a16:creationId xmlns:a16="http://schemas.microsoft.com/office/drawing/2014/main" id="{DDC7794F-1504-494D-A088-E6EBBE16FB18}"/>
                  </a:ext>
                </a:extLst>
              </p:cNvPr>
              <p:cNvSpPr/>
              <p:nvPr/>
            </p:nvSpPr>
            <p:spPr>
              <a:xfrm>
                <a:off x="2120784" y="2242358"/>
                <a:ext cx="6754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6754" h="364720">
                    <a:moveTo>
                      <a:pt x="0" y="0"/>
                    </a:moveTo>
                    <a:lnTo>
                      <a:pt x="0" y="189114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07" name="Rounded Rectangle 47">
                <a:extLst>
                  <a:ext uri="{FF2B5EF4-FFF2-40B4-BE49-F238E27FC236}">
                    <a16:creationId xmlns:a16="http://schemas.microsoft.com/office/drawing/2014/main" id="{1F5C6E15-ADDB-4136-8E81-16FC30E882E5}"/>
                  </a:ext>
                </a:extLst>
              </p:cNvPr>
              <p:cNvSpPr/>
              <p:nvPr/>
            </p:nvSpPr>
            <p:spPr>
              <a:xfrm>
                <a:off x="2076882" y="256655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4" name="Group 51">
              <a:extLst>
                <a:ext uri="{FF2B5EF4-FFF2-40B4-BE49-F238E27FC236}">
                  <a16:creationId xmlns:a16="http://schemas.microsoft.com/office/drawing/2014/main" id="{9D36968E-E50B-48E4-91F5-07A6DD95B265}"/>
                </a:ext>
              </a:extLst>
            </p:cNvPr>
            <p:cNvGrpSpPr/>
            <p:nvPr/>
          </p:nvGrpSpPr>
          <p:grpSpPr>
            <a:xfrm>
              <a:off x="2874309" y="3355506"/>
              <a:ext cx="1354195" cy="368097"/>
              <a:chOff x="2076882" y="2242358"/>
              <a:chExt cx="1354195" cy="368097"/>
            </a:xfrm>
          </p:grpSpPr>
          <p:sp>
            <p:nvSpPr>
              <p:cNvPr id="104" name="Rounded Rectangle 49">
                <a:extLst>
                  <a:ext uri="{FF2B5EF4-FFF2-40B4-BE49-F238E27FC236}">
                    <a16:creationId xmlns:a16="http://schemas.microsoft.com/office/drawing/2014/main" id="{8C333AFA-F6AF-486B-88B9-D9B2617E3255}"/>
                  </a:ext>
                </a:extLst>
              </p:cNvPr>
              <p:cNvSpPr/>
              <p:nvPr/>
            </p:nvSpPr>
            <p:spPr>
              <a:xfrm>
                <a:off x="2120784" y="2242358"/>
                <a:ext cx="1310293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10293" h="364720">
                    <a:moveTo>
                      <a:pt x="1310293" y="0"/>
                    </a:moveTo>
                    <a:lnTo>
                      <a:pt x="1310293" y="94557"/>
                    </a:lnTo>
                    <a:lnTo>
                      <a:pt x="1310293" y="189114"/>
                    </a:lnTo>
                    <a:lnTo>
                      <a:pt x="655146" y="189114"/>
                    </a:lnTo>
                    <a:lnTo>
                      <a:pt x="0" y="189114"/>
                    </a:lnTo>
                    <a:lnTo>
                      <a:pt x="0" y="283671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05" name="Rounded Rectangle 50">
                <a:extLst>
                  <a:ext uri="{FF2B5EF4-FFF2-40B4-BE49-F238E27FC236}">
                    <a16:creationId xmlns:a16="http://schemas.microsoft.com/office/drawing/2014/main" id="{52BF2DB7-B164-4D20-B6FD-37B896506B3F}"/>
                  </a:ext>
                </a:extLst>
              </p:cNvPr>
              <p:cNvSpPr/>
              <p:nvPr/>
            </p:nvSpPr>
            <p:spPr>
              <a:xfrm>
                <a:off x="2076882" y="256655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5" name="Group 54">
              <a:extLst>
                <a:ext uri="{FF2B5EF4-FFF2-40B4-BE49-F238E27FC236}">
                  <a16:creationId xmlns:a16="http://schemas.microsoft.com/office/drawing/2014/main" id="{791F687A-F961-434D-8CFD-A60B5B66557D}"/>
                </a:ext>
              </a:extLst>
            </p:cNvPr>
            <p:cNvGrpSpPr/>
            <p:nvPr/>
          </p:nvGrpSpPr>
          <p:grpSpPr>
            <a:xfrm>
              <a:off x="2874309" y="4098456"/>
              <a:ext cx="87803" cy="368097"/>
              <a:chOff x="2076882" y="2985308"/>
              <a:chExt cx="87803" cy="368097"/>
            </a:xfrm>
          </p:grpSpPr>
          <p:sp>
            <p:nvSpPr>
              <p:cNvPr id="102" name="Rounded Rectangle 52">
                <a:extLst>
                  <a:ext uri="{FF2B5EF4-FFF2-40B4-BE49-F238E27FC236}">
                    <a16:creationId xmlns:a16="http://schemas.microsoft.com/office/drawing/2014/main" id="{30756CCB-BA81-4880-BC0D-C85A9D21C236}"/>
                  </a:ext>
                </a:extLst>
              </p:cNvPr>
              <p:cNvSpPr/>
              <p:nvPr/>
            </p:nvSpPr>
            <p:spPr>
              <a:xfrm>
                <a:off x="2120784" y="2985308"/>
                <a:ext cx="6754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6754" h="364720">
                    <a:moveTo>
                      <a:pt x="0" y="0"/>
                    </a:moveTo>
                    <a:lnTo>
                      <a:pt x="0" y="189114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03" name="Rounded Rectangle 53">
                <a:extLst>
                  <a:ext uri="{FF2B5EF4-FFF2-40B4-BE49-F238E27FC236}">
                    <a16:creationId xmlns:a16="http://schemas.microsoft.com/office/drawing/2014/main" id="{26FADB69-A796-43A2-A45B-FDB8B554C6BB}"/>
                  </a:ext>
                </a:extLst>
              </p:cNvPr>
              <p:cNvSpPr/>
              <p:nvPr/>
            </p:nvSpPr>
            <p:spPr>
              <a:xfrm>
                <a:off x="2076882" y="330950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6" name="Group 57">
              <a:extLst>
                <a:ext uri="{FF2B5EF4-FFF2-40B4-BE49-F238E27FC236}">
                  <a16:creationId xmlns:a16="http://schemas.microsoft.com/office/drawing/2014/main" id="{D1488DF5-4F61-4D2B-9B63-B82ABC6F5137}"/>
                </a:ext>
              </a:extLst>
            </p:cNvPr>
            <p:cNvGrpSpPr/>
            <p:nvPr/>
          </p:nvGrpSpPr>
          <p:grpSpPr>
            <a:xfrm>
              <a:off x="2918211" y="4098456"/>
              <a:ext cx="1435244" cy="368097"/>
              <a:chOff x="2120784" y="2985308"/>
              <a:chExt cx="1435244" cy="368097"/>
            </a:xfrm>
          </p:grpSpPr>
          <p:sp>
            <p:nvSpPr>
              <p:cNvPr id="100" name="Rounded Rectangle 55">
                <a:extLst>
                  <a:ext uri="{FF2B5EF4-FFF2-40B4-BE49-F238E27FC236}">
                    <a16:creationId xmlns:a16="http://schemas.microsoft.com/office/drawing/2014/main" id="{1E4B9471-44AF-44F9-991E-CE6D7DD36822}"/>
                  </a:ext>
                </a:extLst>
              </p:cNvPr>
              <p:cNvSpPr/>
              <p:nvPr/>
            </p:nvSpPr>
            <p:spPr>
              <a:xfrm>
                <a:off x="2120784" y="2985308"/>
                <a:ext cx="1391342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91342" h="364720">
                    <a:moveTo>
                      <a:pt x="0" y="0"/>
                    </a:moveTo>
                    <a:lnTo>
                      <a:pt x="0" y="94557"/>
                    </a:lnTo>
                    <a:lnTo>
                      <a:pt x="0" y="189114"/>
                    </a:lnTo>
                    <a:lnTo>
                      <a:pt x="695671" y="189114"/>
                    </a:lnTo>
                    <a:lnTo>
                      <a:pt x="1391342" y="189114"/>
                    </a:lnTo>
                    <a:lnTo>
                      <a:pt x="1391342" y="283671"/>
                    </a:lnTo>
                    <a:lnTo>
                      <a:pt x="1391342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01" name="Rounded Rectangle 56">
                <a:extLst>
                  <a:ext uri="{FF2B5EF4-FFF2-40B4-BE49-F238E27FC236}">
                    <a16:creationId xmlns:a16="http://schemas.microsoft.com/office/drawing/2014/main" id="{0FEFE53D-A32C-4268-9653-C4FB54EC928D}"/>
                  </a:ext>
                </a:extLst>
              </p:cNvPr>
              <p:cNvSpPr/>
              <p:nvPr/>
            </p:nvSpPr>
            <p:spPr>
              <a:xfrm>
                <a:off x="3468225" y="330950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7" name="Group 60">
              <a:extLst>
                <a:ext uri="{FF2B5EF4-FFF2-40B4-BE49-F238E27FC236}">
                  <a16:creationId xmlns:a16="http://schemas.microsoft.com/office/drawing/2014/main" id="{683575FF-5A75-4D21-A66B-ABBC4A5931DD}"/>
                </a:ext>
              </a:extLst>
            </p:cNvPr>
            <p:cNvGrpSpPr/>
            <p:nvPr/>
          </p:nvGrpSpPr>
          <p:grpSpPr>
            <a:xfrm>
              <a:off x="1523491" y="4098456"/>
              <a:ext cx="1394720" cy="368097"/>
              <a:chOff x="726064" y="2985308"/>
              <a:chExt cx="1394720" cy="368097"/>
            </a:xfrm>
          </p:grpSpPr>
          <p:sp>
            <p:nvSpPr>
              <p:cNvPr id="98" name="Rounded Rectangle 58">
                <a:extLst>
                  <a:ext uri="{FF2B5EF4-FFF2-40B4-BE49-F238E27FC236}">
                    <a16:creationId xmlns:a16="http://schemas.microsoft.com/office/drawing/2014/main" id="{9F51D0DA-0F8E-4E5E-92D7-B84DA9C5FAC3}"/>
                  </a:ext>
                </a:extLst>
              </p:cNvPr>
              <p:cNvSpPr/>
              <p:nvPr/>
            </p:nvSpPr>
            <p:spPr>
              <a:xfrm>
                <a:off x="769966" y="2985308"/>
                <a:ext cx="1350818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50818" h="364720">
                    <a:moveTo>
                      <a:pt x="1350818" y="0"/>
                    </a:moveTo>
                    <a:lnTo>
                      <a:pt x="1350818" y="94557"/>
                    </a:lnTo>
                    <a:lnTo>
                      <a:pt x="1350818" y="189114"/>
                    </a:lnTo>
                    <a:lnTo>
                      <a:pt x="675409" y="189114"/>
                    </a:lnTo>
                    <a:lnTo>
                      <a:pt x="0" y="189114"/>
                    </a:lnTo>
                    <a:lnTo>
                      <a:pt x="0" y="283671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99" name="Rounded Rectangle 59">
                <a:extLst>
                  <a:ext uri="{FF2B5EF4-FFF2-40B4-BE49-F238E27FC236}">
                    <a16:creationId xmlns:a16="http://schemas.microsoft.com/office/drawing/2014/main" id="{77E5BAAB-3DAB-4025-9632-CCDC223CB408}"/>
                  </a:ext>
                </a:extLst>
              </p:cNvPr>
              <p:cNvSpPr/>
              <p:nvPr/>
            </p:nvSpPr>
            <p:spPr>
              <a:xfrm>
                <a:off x="726064" y="330950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sp>
          <p:nvSpPr>
            <p:cNvPr id="78" name="TextBox 61">
              <a:extLst>
                <a:ext uri="{FF2B5EF4-FFF2-40B4-BE49-F238E27FC236}">
                  <a16:creationId xmlns:a16="http://schemas.microsoft.com/office/drawing/2014/main" id="{0F2DF943-DE8D-491F-A309-42362268D246}"/>
                </a:ext>
              </a:extLst>
            </p:cNvPr>
            <p:cNvSpPr txBox="1"/>
            <p:nvPr/>
          </p:nvSpPr>
          <p:spPr>
            <a:xfrm>
              <a:off x="2729097" y="3848554"/>
              <a:ext cx="617789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데이터 정리</a:t>
              </a:r>
            </a:p>
          </p:txBody>
        </p:sp>
        <p:sp>
          <p:nvSpPr>
            <p:cNvPr id="79" name="TextBox 62">
              <a:extLst>
                <a:ext uri="{FF2B5EF4-FFF2-40B4-BE49-F238E27FC236}">
                  <a16:creationId xmlns:a16="http://schemas.microsoft.com/office/drawing/2014/main" id="{A2B893F1-150D-4F20-A86E-E2DD0D2104CF}"/>
                </a:ext>
              </a:extLst>
            </p:cNvPr>
            <p:cNvSpPr txBox="1"/>
            <p:nvPr/>
          </p:nvSpPr>
          <p:spPr>
            <a:xfrm>
              <a:off x="4039390" y="3044819"/>
              <a:ext cx="617789" cy="1698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공시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시스템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0" name="TextBox 63">
              <a:extLst>
                <a:ext uri="{FF2B5EF4-FFF2-40B4-BE49-F238E27FC236}">
                  <a16:creationId xmlns:a16="http://schemas.microsoft.com/office/drawing/2014/main" id="{B03BD0F0-4B61-4EEA-9F90-7DC64198A85D}"/>
                </a:ext>
              </a:extLst>
            </p:cNvPr>
            <p:cNvSpPr txBox="1"/>
            <p:nvPr/>
          </p:nvSpPr>
          <p:spPr>
            <a:xfrm>
              <a:off x="1342665" y="4652291"/>
              <a:ext cx="768169" cy="3397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펀드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/ETF</a:t>
              </a:r>
              <a:endParaRPr lang="en-US" altLang="ko-KR" sz="1000" dirty="0">
                <a:latin typeface="Freesentation 5 Medium" pitchFamily="2" charset="-127"/>
                <a:ea typeface="Freesentation 5 Medium" pitchFamily="2" charset="-127"/>
              </a:endParaRPr>
            </a:p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표준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정보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테이블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1" name="TextBox 64">
              <a:extLst>
                <a:ext uri="{FF2B5EF4-FFF2-40B4-BE49-F238E27FC236}">
                  <a16:creationId xmlns:a16="http://schemas.microsoft.com/office/drawing/2014/main" id="{A44A4F80-9B89-40CC-B60E-D72FF8731A68}"/>
                </a:ext>
              </a:extLst>
            </p:cNvPr>
            <p:cNvSpPr txBox="1"/>
            <p:nvPr/>
          </p:nvSpPr>
          <p:spPr>
            <a:xfrm>
              <a:off x="2685911" y="4652291"/>
              <a:ext cx="768169" cy="3397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성과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/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가격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/</a:t>
              </a:r>
              <a:endParaRPr lang="en-US" altLang="ko-KR" sz="1000" dirty="0">
                <a:latin typeface="Freesentation 5 Medium" pitchFamily="2" charset="-127"/>
                <a:ea typeface="Freesentation 5 Medium" pitchFamily="2" charset="-127"/>
              </a:endParaRPr>
            </a:p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구성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통합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테이블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2" name="TextBox 65">
              <a:extLst>
                <a:ext uri="{FF2B5EF4-FFF2-40B4-BE49-F238E27FC236}">
                  <a16:creationId xmlns:a16="http://schemas.microsoft.com/office/drawing/2014/main" id="{4E681910-7BF9-43FA-84B7-D3F11D7C6085}"/>
                </a:ext>
              </a:extLst>
            </p:cNvPr>
            <p:cNvSpPr txBox="1"/>
            <p:nvPr/>
          </p:nvSpPr>
          <p:spPr>
            <a:xfrm>
              <a:off x="4036730" y="4571242"/>
              <a:ext cx="801730" cy="5095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문서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메타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정보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
+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문단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단위</a:t>
              </a:r>
              <a:br>
                <a:rPr lang="en-US" altLang="ko-KR" sz="1000" dirty="0">
                  <a:latin typeface="Freesentation 5 Medium" pitchFamily="2" charset="-127"/>
                  <a:ea typeface="Freesentation 5 Medium" pitchFamily="2" charset="-127"/>
                </a:rPr>
              </a:b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텍</a:t>
              </a:r>
              <a:r>
                <a:rPr lang="ko-KR" altLang="en-US" sz="1000" dirty="0">
                  <a:latin typeface="Freesentation 5 Medium" pitchFamily="2" charset="-127"/>
                  <a:ea typeface="Freesentation 5 Medium" pitchFamily="2" charset="-127"/>
                </a:rPr>
                <a:t>스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트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테이블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3" name="TextBox 66">
              <a:extLst>
                <a:ext uri="{FF2B5EF4-FFF2-40B4-BE49-F238E27FC236}">
                  <a16:creationId xmlns:a16="http://schemas.microsoft.com/office/drawing/2014/main" id="{919A6C8B-B412-464B-9B7E-44D3F5EE5386}"/>
                </a:ext>
              </a:extLst>
            </p:cNvPr>
            <p:cNvSpPr txBox="1"/>
            <p:nvPr/>
          </p:nvSpPr>
          <p:spPr>
            <a:xfrm>
              <a:off x="2607523" y="3044819"/>
              <a:ext cx="809227" cy="1698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CMS/홈페이지</a:t>
              </a:r>
            </a:p>
          </p:txBody>
        </p:sp>
        <p:sp>
          <p:nvSpPr>
            <p:cNvPr id="84" name="TextBox 67">
              <a:extLst>
                <a:ext uri="{FF2B5EF4-FFF2-40B4-BE49-F238E27FC236}">
                  <a16:creationId xmlns:a16="http://schemas.microsoft.com/office/drawing/2014/main" id="{87617C0E-1299-4B8E-A027-F5CBBD40ED13}"/>
                </a:ext>
              </a:extLst>
            </p:cNvPr>
            <p:cNvSpPr txBox="1"/>
            <p:nvPr/>
          </p:nvSpPr>
          <p:spPr>
            <a:xfrm>
              <a:off x="1661950" y="3044819"/>
              <a:ext cx="361661" cy="1698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StarM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5" name="TextBox 68">
              <a:extLst>
                <a:ext uri="{FF2B5EF4-FFF2-40B4-BE49-F238E27FC236}">
                  <a16:creationId xmlns:a16="http://schemas.microsoft.com/office/drawing/2014/main" id="{E86FCCCD-D57C-40BF-A935-6D569D99745C}"/>
                </a:ext>
              </a:extLst>
            </p:cNvPr>
            <p:cNvSpPr txBox="1"/>
            <p:nvPr/>
          </p:nvSpPr>
          <p:spPr>
            <a:xfrm>
              <a:off x="2346882" y="6421863"/>
              <a:ext cx="1385858" cy="1698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표준화된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데이터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환경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구축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6" name="TextBox 69">
              <a:extLst>
                <a:ext uri="{FF2B5EF4-FFF2-40B4-BE49-F238E27FC236}">
                  <a16:creationId xmlns:a16="http://schemas.microsoft.com/office/drawing/2014/main" id="{0D165740-BE15-4A26-8051-00521D5DE339}"/>
                </a:ext>
              </a:extLst>
            </p:cNvPr>
            <p:cNvSpPr txBox="1"/>
            <p:nvPr/>
          </p:nvSpPr>
          <p:spPr>
            <a:xfrm>
              <a:off x="2810146" y="5618126"/>
              <a:ext cx="392162" cy="1698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>
                  <a:latin typeface="Freesentation 5 Medium" pitchFamily="2" charset="-127"/>
                  <a:ea typeface="Freesentation 5 Medium" pitchFamily="2" charset="-127"/>
                </a:rPr>
                <a:t>AI 활용</a:t>
              </a:r>
            </a:p>
          </p:txBody>
        </p:sp>
        <p:sp>
          <p:nvSpPr>
            <p:cNvPr id="87" name="TextBox 70">
              <a:extLst>
                <a:ext uri="{FF2B5EF4-FFF2-40B4-BE49-F238E27FC236}">
                  <a16:creationId xmlns:a16="http://schemas.microsoft.com/office/drawing/2014/main" id="{D1D58FEF-2544-4553-92C6-9D11335DFC8B}"/>
                </a:ext>
              </a:extLst>
            </p:cNvPr>
            <p:cNvSpPr txBox="1"/>
            <p:nvPr/>
          </p:nvSpPr>
          <p:spPr>
            <a:xfrm>
              <a:off x="2648047" y="2169369"/>
              <a:ext cx="768703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현재</a:t>
              </a:r>
              <a:r>
                <a:rPr sz="1000" dirty="0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데이터</a:t>
              </a:r>
              <a:r>
                <a:rPr sz="1000" dirty="0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출처</a:t>
              </a:r>
              <a:endParaRPr sz="1000" dirty="0">
                <a:solidFill>
                  <a:srgbClr val="FFFFFF"/>
                </a:solidFill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8" name="Rounded Rectangle 71">
              <a:extLst>
                <a:ext uri="{FF2B5EF4-FFF2-40B4-BE49-F238E27FC236}">
                  <a16:creationId xmlns:a16="http://schemas.microsoft.com/office/drawing/2014/main" id="{1B3BF01C-1E9B-478C-9EA4-7E637A1BAA55}"/>
                </a:ext>
              </a:extLst>
            </p:cNvPr>
            <p:cNvSpPr/>
            <p:nvPr/>
          </p:nvSpPr>
          <p:spPr>
            <a:xfrm>
              <a:off x="2476662" y="3819014"/>
              <a:ext cx="194180" cy="194171"/>
            </a:xfrm>
            <a:custGeom>
              <a:avLst/>
              <a:gdLst/>
              <a:ahLst/>
              <a:cxnLst/>
              <a:rect l="0" t="0" r="0" b="0"/>
              <a:pathLst>
                <a:path w="194180" h="194171">
                  <a:moveTo>
                    <a:pt x="50655" y="63319"/>
                  </a:moveTo>
                  <a:cubicBezTo>
                    <a:pt x="50655" y="74976"/>
                    <a:pt x="71445" y="84426"/>
                    <a:pt x="97090" y="84426"/>
                  </a:cubicBezTo>
                  <a:cubicBezTo>
                    <a:pt x="122735" y="84426"/>
                    <a:pt x="143524" y="74976"/>
                    <a:pt x="143524" y="63319"/>
                  </a:cubicBezTo>
                  <a:cubicBezTo>
                    <a:pt x="143524" y="51662"/>
                    <a:pt x="122735" y="42213"/>
                    <a:pt x="97090" y="42213"/>
                  </a:cubicBezTo>
                  <a:cubicBezTo>
                    <a:pt x="71445" y="42213"/>
                    <a:pt x="50655" y="51662"/>
                    <a:pt x="50655" y="63319"/>
                  </a:cubicBezTo>
                  <a:close/>
                  <a:moveTo>
                    <a:pt x="151967" y="12663"/>
                  </a:moveTo>
                  <a:cubicBezTo>
                    <a:pt x="151967" y="19658"/>
                    <a:pt x="161416" y="25327"/>
                    <a:pt x="173073" y="25327"/>
                  </a:cubicBezTo>
                  <a:cubicBezTo>
                    <a:pt x="184730" y="25327"/>
                    <a:pt x="194180" y="19658"/>
                    <a:pt x="194180" y="12663"/>
                  </a:cubicBezTo>
                  <a:cubicBezTo>
                    <a:pt x="194180" y="5669"/>
                    <a:pt x="184730" y="0"/>
                    <a:pt x="173073" y="0"/>
                  </a:cubicBezTo>
                  <a:cubicBezTo>
                    <a:pt x="161416" y="0"/>
                    <a:pt x="151967" y="5669"/>
                    <a:pt x="151967" y="12663"/>
                  </a:cubicBezTo>
                  <a:close/>
                  <a:moveTo>
                    <a:pt x="194180" y="12655"/>
                  </a:moveTo>
                  <a:lnTo>
                    <a:pt x="194180" y="37983"/>
                  </a:lnTo>
                  <a:cubicBezTo>
                    <a:pt x="194180" y="44973"/>
                    <a:pt x="184732" y="50647"/>
                    <a:pt x="173073" y="50647"/>
                  </a:cubicBezTo>
                  <a:cubicBezTo>
                    <a:pt x="161414" y="50647"/>
                    <a:pt x="151967" y="44982"/>
                    <a:pt x="151967" y="37983"/>
                  </a:cubicBezTo>
                  <a:lnTo>
                    <a:pt x="151967" y="12655"/>
                  </a:lnTo>
                  <a:moveTo>
                    <a:pt x="0" y="12663"/>
                  </a:moveTo>
                  <a:cubicBezTo>
                    <a:pt x="0" y="19658"/>
                    <a:pt x="9449" y="25327"/>
                    <a:pt x="21106" y="25327"/>
                  </a:cubicBezTo>
                  <a:cubicBezTo>
                    <a:pt x="32763" y="25327"/>
                    <a:pt x="42213" y="19658"/>
                    <a:pt x="42213" y="12663"/>
                  </a:cubicBezTo>
                  <a:cubicBezTo>
                    <a:pt x="42213" y="5669"/>
                    <a:pt x="32763" y="0"/>
                    <a:pt x="21106" y="0"/>
                  </a:cubicBezTo>
                  <a:cubicBezTo>
                    <a:pt x="9449" y="0"/>
                    <a:pt x="0" y="5669"/>
                    <a:pt x="0" y="12663"/>
                  </a:cubicBezTo>
                  <a:close/>
                  <a:moveTo>
                    <a:pt x="42213" y="12655"/>
                  </a:moveTo>
                  <a:lnTo>
                    <a:pt x="42213" y="37983"/>
                  </a:lnTo>
                  <a:cubicBezTo>
                    <a:pt x="42213" y="44973"/>
                    <a:pt x="32765" y="50647"/>
                    <a:pt x="21106" y="50647"/>
                  </a:cubicBezTo>
                  <a:cubicBezTo>
                    <a:pt x="9447" y="50647"/>
                    <a:pt x="0" y="44982"/>
                    <a:pt x="0" y="37983"/>
                  </a:cubicBezTo>
                  <a:lnTo>
                    <a:pt x="0" y="12655"/>
                  </a:lnTo>
                  <a:moveTo>
                    <a:pt x="151967" y="156188"/>
                  </a:moveTo>
                  <a:cubicBezTo>
                    <a:pt x="151967" y="163182"/>
                    <a:pt x="161416" y="168852"/>
                    <a:pt x="173073" y="168852"/>
                  </a:cubicBezTo>
                  <a:cubicBezTo>
                    <a:pt x="184730" y="168852"/>
                    <a:pt x="194180" y="163182"/>
                    <a:pt x="194180" y="156188"/>
                  </a:cubicBezTo>
                  <a:cubicBezTo>
                    <a:pt x="194180" y="149194"/>
                    <a:pt x="184730" y="143524"/>
                    <a:pt x="173073" y="143524"/>
                  </a:cubicBezTo>
                  <a:cubicBezTo>
                    <a:pt x="161416" y="143524"/>
                    <a:pt x="151967" y="149194"/>
                    <a:pt x="151967" y="156188"/>
                  </a:cubicBezTo>
                  <a:close/>
                  <a:moveTo>
                    <a:pt x="194180" y="156179"/>
                  </a:moveTo>
                  <a:lnTo>
                    <a:pt x="194180" y="181507"/>
                  </a:lnTo>
                  <a:cubicBezTo>
                    <a:pt x="194180" y="188498"/>
                    <a:pt x="184732" y="194171"/>
                    <a:pt x="173073" y="194171"/>
                  </a:cubicBezTo>
                  <a:cubicBezTo>
                    <a:pt x="161414" y="194171"/>
                    <a:pt x="151967" y="188498"/>
                    <a:pt x="151967" y="181507"/>
                  </a:cubicBezTo>
                  <a:lnTo>
                    <a:pt x="151967" y="156179"/>
                  </a:lnTo>
                  <a:moveTo>
                    <a:pt x="0" y="156188"/>
                  </a:moveTo>
                  <a:cubicBezTo>
                    <a:pt x="0" y="163182"/>
                    <a:pt x="9449" y="168852"/>
                    <a:pt x="21106" y="168852"/>
                  </a:cubicBezTo>
                  <a:cubicBezTo>
                    <a:pt x="32763" y="168852"/>
                    <a:pt x="42213" y="163182"/>
                    <a:pt x="42213" y="156188"/>
                  </a:cubicBezTo>
                  <a:cubicBezTo>
                    <a:pt x="42213" y="149194"/>
                    <a:pt x="32763" y="143524"/>
                    <a:pt x="21106" y="143524"/>
                  </a:cubicBezTo>
                  <a:cubicBezTo>
                    <a:pt x="9449" y="143524"/>
                    <a:pt x="0" y="149194"/>
                    <a:pt x="0" y="156188"/>
                  </a:cubicBezTo>
                  <a:close/>
                  <a:moveTo>
                    <a:pt x="42213" y="156179"/>
                  </a:moveTo>
                  <a:lnTo>
                    <a:pt x="42213" y="181507"/>
                  </a:lnTo>
                  <a:cubicBezTo>
                    <a:pt x="42213" y="188498"/>
                    <a:pt x="32765" y="194171"/>
                    <a:pt x="21106" y="194171"/>
                  </a:cubicBezTo>
                  <a:cubicBezTo>
                    <a:pt x="9447" y="194171"/>
                    <a:pt x="0" y="188506"/>
                    <a:pt x="0" y="181507"/>
                  </a:cubicBezTo>
                  <a:lnTo>
                    <a:pt x="0" y="156179"/>
                  </a:lnTo>
                  <a:moveTo>
                    <a:pt x="143524" y="97081"/>
                  </a:moveTo>
                  <a:cubicBezTo>
                    <a:pt x="143524" y="108740"/>
                    <a:pt x="122730" y="118188"/>
                    <a:pt x="97090" y="118188"/>
                  </a:cubicBezTo>
                  <a:cubicBezTo>
                    <a:pt x="71449" y="118188"/>
                    <a:pt x="50655" y="108749"/>
                    <a:pt x="50655" y="97081"/>
                  </a:cubicBezTo>
                  <a:moveTo>
                    <a:pt x="50655" y="63311"/>
                  </a:moveTo>
                  <a:lnTo>
                    <a:pt x="50655" y="130852"/>
                  </a:lnTo>
                  <a:cubicBezTo>
                    <a:pt x="50655" y="142511"/>
                    <a:pt x="71449" y="151958"/>
                    <a:pt x="97090" y="151958"/>
                  </a:cubicBezTo>
                  <a:cubicBezTo>
                    <a:pt x="122730" y="151958"/>
                    <a:pt x="143524" y="142511"/>
                    <a:pt x="143524" y="130852"/>
                  </a:cubicBezTo>
                  <a:lnTo>
                    <a:pt x="143524" y="63311"/>
                  </a:lnTo>
                  <a:moveTo>
                    <a:pt x="40600" y="42863"/>
                  </a:moveTo>
                  <a:lnTo>
                    <a:pt x="53619" y="55881"/>
                  </a:lnTo>
                  <a:moveTo>
                    <a:pt x="153579" y="42863"/>
                  </a:moveTo>
                  <a:lnTo>
                    <a:pt x="140561" y="55881"/>
                  </a:lnTo>
                  <a:moveTo>
                    <a:pt x="40988" y="151933"/>
                  </a:moveTo>
                  <a:lnTo>
                    <a:pt x="54083" y="138830"/>
                  </a:lnTo>
                  <a:moveTo>
                    <a:pt x="153191" y="151933"/>
                  </a:moveTo>
                  <a:lnTo>
                    <a:pt x="140096" y="138830"/>
                  </a:ln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9" name="Rounded Rectangle 72">
              <a:extLst>
                <a:ext uri="{FF2B5EF4-FFF2-40B4-BE49-F238E27FC236}">
                  <a16:creationId xmlns:a16="http://schemas.microsoft.com/office/drawing/2014/main" id="{1F654C40-6A0F-4306-92AA-52AAD2444416}"/>
                </a:ext>
              </a:extLst>
            </p:cNvPr>
            <p:cNvSpPr/>
            <p:nvPr/>
          </p:nvSpPr>
          <p:spPr>
            <a:xfrm>
              <a:off x="1046906" y="4704635"/>
              <a:ext cx="189210" cy="192491"/>
            </a:xfrm>
            <a:custGeom>
              <a:avLst/>
              <a:gdLst/>
              <a:ahLst/>
              <a:cxnLst/>
              <a:rect l="0" t="0" r="0" b="0"/>
              <a:pathLst>
                <a:path w="189210" h="192491">
                  <a:moveTo>
                    <a:pt x="33770" y="83582"/>
                  </a:moveTo>
                  <a:cubicBezTo>
                    <a:pt x="52421" y="83582"/>
                    <a:pt x="67540" y="77535"/>
                    <a:pt x="67540" y="70074"/>
                  </a:cubicBezTo>
                  <a:cubicBezTo>
                    <a:pt x="67540" y="62614"/>
                    <a:pt x="52421" y="56566"/>
                    <a:pt x="33770" y="56566"/>
                  </a:cubicBezTo>
                  <a:cubicBezTo>
                    <a:pt x="15119" y="56566"/>
                    <a:pt x="0" y="62614"/>
                    <a:pt x="0" y="70074"/>
                  </a:cubicBezTo>
                  <a:cubicBezTo>
                    <a:pt x="0" y="77535"/>
                    <a:pt x="15119" y="83582"/>
                    <a:pt x="33770" y="83582"/>
                  </a:cubicBezTo>
                  <a:close/>
                  <a:moveTo>
                    <a:pt x="0" y="70073"/>
                  </a:moveTo>
                  <a:lnTo>
                    <a:pt x="0" y="124106"/>
                  </a:lnTo>
                  <a:cubicBezTo>
                    <a:pt x="0" y="131705"/>
                    <a:pt x="15196" y="137614"/>
                    <a:pt x="33770" y="137614"/>
                  </a:cubicBezTo>
                  <a:cubicBezTo>
                    <a:pt x="52344" y="137614"/>
                    <a:pt x="67540" y="131705"/>
                    <a:pt x="67540" y="124106"/>
                  </a:cubicBezTo>
                  <a:lnTo>
                    <a:pt x="67540" y="70073"/>
                  </a:lnTo>
                  <a:moveTo>
                    <a:pt x="167597" y="23414"/>
                  </a:moveTo>
                  <a:cubicBezTo>
                    <a:pt x="179534" y="23414"/>
                    <a:pt x="189210" y="18172"/>
                    <a:pt x="189210" y="11707"/>
                  </a:cubicBezTo>
                  <a:cubicBezTo>
                    <a:pt x="189210" y="5241"/>
                    <a:pt x="179534" y="0"/>
                    <a:pt x="167597" y="0"/>
                  </a:cubicBezTo>
                  <a:cubicBezTo>
                    <a:pt x="155661" y="0"/>
                    <a:pt x="145984" y="5241"/>
                    <a:pt x="145984" y="11707"/>
                  </a:cubicBezTo>
                  <a:cubicBezTo>
                    <a:pt x="145984" y="18172"/>
                    <a:pt x="155661" y="23414"/>
                    <a:pt x="167597" y="23414"/>
                  </a:cubicBezTo>
                  <a:close/>
                  <a:moveTo>
                    <a:pt x="145984" y="11707"/>
                  </a:moveTo>
                  <a:lnTo>
                    <a:pt x="145984" y="42326"/>
                  </a:lnTo>
                  <a:cubicBezTo>
                    <a:pt x="145984" y="48629"/>
                    <a:pt x="155891" y="54033"/>
                    <a:pt x="167597" y="54033"/>
                  </a:cubicBezTo>
                  <a:cubicBezTo>
                    <a:pt x="179305" y="54033"/>
                    <a:pt x="189210" y="48629"/>
                    <a:pt x="189210" y="42326"/>
                  </a:cubicBezTo>
                  <a:lnTo>
                    <a:pt x="189210" y="11707"/>
                  </a:lnTo>
                  <a:moveTo>
                    <a:pt x="167597" y="93545"/>
                  </a:moveTo>
                  <a:cubicBezTo>
                    <a:pt x="179534" y="93545"/>
                    <a:pt x="189210" y="88303"/>
                    <a:pt x="189210" y="81837"/>
                  </a:cubicBezTo>
                  <a:cubicBezTo>
                    <a:pt x="189210" y="75372"/>
                    <a:pt x="179534" y="70130"/>
                    <a:pt x="167597" y="70130"/>
                  </a:cubicBezTo>
                  <a:cubicBezTo>
                    <a:pt x="155661" y="70130"/>
                    <a:pt x="145984" y="75372"/>
                    <a:pt x="145984" y="81837"/>
                  </a:cubicBezTo>
                  <a:cubicBezTo>
                    <a:pt x="145984" y="88303"/>
                    <a:pt x="155661" y="93545"/>
                    <a:pt x="167597" y="93545"/>
                  </a:cubicBezTo>
                  <a:close/>
                  <a:moveTo>
                    <a:pt x="145984" y="81838"/>
                  </a:moveTo>
                  <a:lnTo>
                    <a:pt x="145984" y="112456"/>
                  </a:lnTo>
                  <a:cubicBezTo>
                    <a:pt x="145984" y="118760"/>
                    <a:pt x="155891" y="124164"/>
                    <a:pt x="167597" y="124164"/>
                  </a:cubicBezTo>
                  <a:cubicBezTo>
                    <a:pt x="179305" y="124164"/>
                    <a:pt x="189210" y="118760"/>
                    <a:pt x="189210" y="112456"/>
                  </a:cubicBezTo>
                  <a:lnTo>
                    <a:pt x="189210" y="81838"/>
                  </a:lnTo>
                  <a:moveTo>
                    <a:pt x="167597" y="161873"/>
                  </a:moveTo>
                  <a:cubicBezTo>
                    <a:pt x="179534" y="161873"/>
                    <a:pt x="189210" y="156631"/>
                    <a:pt x="189210" y="150165"/>
                  </a:cubicBezTo>
                  <a:cubicBezTo>
                    <a:pt x="189210" y="143700"/>
                    <a:pt x="179534" y="138459"/>
                    <a:pt x="167597" y="138459"/>
                  </a:cubicBezTo>
                  <a:cubicBezTo>
                    <a:pt x="155661" y="138459"/>
                    <a:pt x="145984" y="143700"/>
                    <a:pt x="145984" y="150165"/>
                  </a:cubicBezTo>
                  <a:cubicBezTo>
                    <a:pt x="145984" y="156631"/>
                    <a:pt x="155661" y="161873"/>
                    <a:pt x="167597" y="161873"/>
                  </a:cubicBezTo>
                  <a:close/>
                  <a:moveTo>
                    <a:pt x="145984" y="150166"/>
                  </a:moveTo>
                  <a:lnTo>
                    <a:pt x="145984" y="180785"/>
                  </a:lnTo>
                  <a:cubicBezTo>
                    <a:pt x="145984" y="187088"/>
                    <a:pt x="155891" y="192491"/>
                    <a:pt x="167597" y="192491"/>
                  </a:cubicBezTo>
                  <a:cubicBezTo>
                    <a:pt x="179305" y="192491"/>
                    <a:pt x="189210" y="187088"/>
                    <a:pt x="189210" y="180785"/>
                  </a:cubicBezTo>
                  <a:lnTo>
                    <a:pt x="189210" y="150166"/>
                  </a:lnTo>
                  <a:moveTo>
                    <a:pt x="125759" y="26172"/>
                  </a:moveTo>
                  <a:lnTo>
                    <a:pt x="108874" y="26172"/>
                  </a:lnTo>
                  <a:lnTo>
                    <a:pt x="108874" y="166319"/>
                  </a:lnTo>
                  <a:lnTo>
                    <a:pt x="125759" y="166319"/>
                  </a:lnTo>
                  <a:moveTo>
                    <a:pt x="125759" y="96246"/>
                  </a:moveTo>
                  <a:lnTo>
                    <a:pt x="87767" y="96246"/>
                  </a:lnTo>
                  <a:moveTo>
                    <a:pt x="0" y="97352"/>
                  </a:moveTo>
                  <a:cubicBezTo>
                    <a:pt x="0" y="104493"/>
                    <a:pt x="14603" y="110335"/>
                    <a:pt x="33770" y="110335"/>
                  </a:cubicBezTo>
                  <a:cubicBezTo>
                    <a:pt x="52937" y="110335"/>
                    <a:pt x="67541" y="104493"/>
                    <a:pt x="67541" y="97352"/>
                  </a:cubicBez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0" name="Rounded Rectangle 73">
              <a:extLst>
                <a:ext uri="{FF2B5EF4-FFF2-40B4-BE49-F238E27FC236}">
                  <a16:creationId xmlns:a16="http://schemas.microsoft.com/office/drawing/2014/main" id="{B5A23512-A2D7-48AA-B263-3B9D09E29784}"/>
                </a:ext>
              </a:extLst>
            </p:cNvPr>
            <p:cNvSpPr/>
            <p:nvPr/>
          </p:nvSpPr>
          <p:spPr>
            <a:xfrm>
              <a:off x="2395613" y="4703791"/>
              <a:ext cx="194180" cy="194180"/>
            </a:xfrm>
            <a:custGeom>
              <a:avLst/>
              <a:gdLst/>
              <a:ahLst/>
              <a:cxnLst/>
              <a:rect l="0" t="0" r="0" b="0"/>
              <a:pathLst>
                <a:path w="194180" h="194180">
                  <a:moveTo>
                    <a:pt x="109753" y="54876"/>
                  </a:moveTo>
                  <a:cubicBezTo>
                    <a:pt x="109753" y="71196"/>
                    <a:pt x="122983" y="84426"/>
                    <a:pt x="139303" y="84426"/>
                  </a:cubicBezTo>
                  <a:cubicBezTo>
                    <a:pt x="155622" y="84426"/>
                    <a:pt x="168852" y="71196"/>
                    <a:pt x="168852" y="54876"/>
                  </a:cubicBezTo>
                  <a:cubicBezTo>
                    <a:pt x="168852" y="38557"/>
                    <a:pt x="155622" y="25327"/>
                    <a:pt x="139303" y="25327"/>
                  </a:cubicBezTo>
                  <a:cubicBezTo>
                    <a:pt x="122983" y="25327"/>
                    <a:pt x="109753" y="38557"/>
                    <a:pt x="109753" y="54876"/>
                  </a:cubicBezTo>
                  <a:moveTo>
                    <a:pt x="25327" y="168852"/>
                  </a:moveTo>
                  <a:lnTo>
                    <a:pt x="43901" y="142823"/>
                  </a:lnTo>
                  <a:cubicBezTo>
                    <a:pt x="44561" y="141900"/>
                    <a:pt x="45565" y="141281"/>
                    <a:pt x="46686" y="141106"/>
                  </a:cubicBezTo>
                  <a:cubicBezTo>
                    <a:pt x="47808" y="140931"/>
                    <a:pt x="48952" y="141215"/>
                    <a:pt x="49862" y="141895"/>
                  </a:cubicBezTo>
                  <a:lnTo>
                    <a:pt x="59942" y="149434"/>
                  </a:lnTo>
                  <a:cubicBezTo>
                    <a:pt x="61807" y="150833"/>
                    <a:pt x="64453" y="150455"/>
                    <a:pt x="65852" y="148590"/>
                  </a:cubicBezTo>
                  <a:lnTo>
                    <a:pt x="88647" y="118196"/>
                  </a:lnTo>
                  <a:moveTo>
                    <a:pt x="168632" y="51288"/>
                  </a:moveTo>
                  <a:lnTo>
                    <a:pt x="139303" y="54876"/>
                  </a:lnTo>
                  <a:lnTo>
                    <a:pt x="145643" y="26011"/>
                  </a:lnTo>
                  <a:moveTo>
                    <a:pt x="122417" y="109753"/>
                  </a:moveTo>
                  <a:cubicBezTo>
                    <a:pt x="118196" y="109753"/>
                    <a:pt x="118196" y="113975"/>
                    <a:pt x="118196" y="113975"/>
                  </a:cubicBezTo>
                  <a:lnTo>
                    <a:pt x="118196" y="164630"/>
                  </a:lnTo>
                  <a:cubicBezTo>
                    <a:pt x="118196" y="168852"/>
                    <a:pt x="122417" y="168852"/>
                    <a:pt x="122417" y="168852"/>
                  </a:cubicBezTo>
                  <a:lnTo>
                    <a:pt x="164630" y="168852"/>
                  </a:lnTo>
                  <a:cubicBezTo>
                    <a:pt x="168852" y="168852"/>
                    <a:pt x="168852" y="164630"/>
                    <a:pt x="168852" y="164630"/>
                  </a:cubicBezTo>
                  <a:lnTo>
                    <a:pt x="168852" y="113975"/>
                  </a:lnTo>
                  <a:cubicBezTo>
                    <a:pt x="168852" y="109753"/>
                    <a:pt x="164630" y="109753"/>
                    <a:pt x="164630" y="109753"/>
                  </a:cubicBezTo>
                  <a:lnTo>
                    <a:pt x="122417" y="109753"/>
                  </a:lnTo>
                  <a:moveTo>
                    <a:pt x="135081" y="135081"/>
                  </a:moveTo>
                  <a:lnTo>
                    <a:pt x="151967" y="135081"/>
                  </a:lnTo>
                  <a:moveTo>
                    <a:pt x="135081" y="151967"/>
                  </a:moveTo>
                  <a:lnTo>
                    <a:pt x="143524" y="151967"/>
                  </a:lnTo>
                  <a:moveTo>
                    <a:pt x="29549" y="25327"/>
                  </a:moveTo>
                  <a:cubicBezTo>
                    <a:pt x="25327" y="25327"/>
                    <a:pt x="25327" y="29549"/>
                    <a:pt x="25327" y="29549"/>
                  </a:cubicBezTo>
                  <a:lnTo>
                    <a:pt x="25327" y="80204"/>
                  </a:lnTo>
                  <a:cubicBezTo>
                    <a:pt x="25327" y="84426"/>
                    <a:pt x="29549" y="84426"/>
                    <a:pt x="29549" y="84426"/>
                  </a:cubicBezTo>
                  <a:lnTo>
                    <a:pt x="71762" y="84426"/>
                  </a:lnTo>
                  <a:cubicBezTo>
                    <a:pt x="75983" y="84426"/>
                    <a:pt x="75983" y="80204"/>
                    <a:pt x="75983" y="80204"/>
                  </a:cubicBezTo>
                  <a:lnTo>
                    <a:pt x="75983" y="29549"/>
                  </a:lnTo>
                  <a:cubicBezTo>
                    <a:pt x="75983" y="25327"/>
                    <a:pt x="71762" y="25327"/>
                    <a:pt x="71762" y="25327"/>
                  </a:cubicBezTo>
                  <a:lnTo>
                    <a:pt x="29549" y="25327"/>
                  </a:lnTo>
                  <a:moveTo>
                    <a:pt x="42213" y="42213"/>
                  </a:moveTo>
                  <a:lnTo>
                    <a:pt x="59098" y="42213"/>
                  </a:lnTo>
                  <a:moveTo>
                    <a:pt x="42213" y="59098"/>
                  </a:moveTo>
                  <a:lnTo>
                    <a:pt x="50655" y="59098"/>
                  </a:lnTo>
                  <a:moveTo>
                    <a:pt x="8442" y="0"/>
                  </a:moveTo>
                  <a:lnTo>
                    <a:pt x="185737" y="0"/>
                  </a:lnTo>
                  <a:cubicBezTo>
                    <a:pt x="185737" y="0"/>
                    <a:pt x="194180" y="0"/>
                    <a:pt x="194180" y="8442"/>
                  </a:cubicBezTo>
                  <a:lnTo>
                    <a:pt x="194180" y="185737"/>
                  </a:lnTo>
                  <a:cubicBezTo>
                    <a:pt x="194180" y="185737"/>
                    <a:pt x="194180" y="194180"/>
                    <a:pt x="185737" y="194180"/>
                  </a:cubicBezTo>
                  <a:lnTo>
                    <a:pt x="8442" y="194180"/>
                  </a:lnTo>
                  <a:cubicBezTo>
                    <a:pt x="8442" y="194180"/>
                    <a:pt x="0" y="194180"/>
                    <a:pt x="0" y="185737"/>
                  </a:cubicBezTo>
                  <a:lnTo>
                    <a:pt x="0" y="8442"/>
                  </a:lnTo>
                  <a:cubicBezTo>
                    <a:pt x="0" y="8442"/>
                    <a:pt x="0" y="0"/>
                    <a:pt x="8442" y="0"/>
                  </a:cubicBez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1" name="Rounded Rectangle 74">
              <a:extLst>
                <a:ext uri="{FF2B5EF4-FFF2-40B4-BE49-F238E27FC236}">
                  <a16:creationId xmlns:a16="http://schemas.microsoft.com/office/drawing/2014/main" id="{B9043649-1DD7-4881-A5EE-0D07C71B079B}"/>
                </a:ext>
              </a:extLst>
            </p:cNvPr>
            <p:cNvSpPr/>
            <p:nvPr/>
          </p:nvSpPr>
          <p:spPr>
            <a:xfrm>
              <a:off x="3746431" y="4703791"/>
              <a:ext cx="194180" cy="194213"/>
            </a:xfrm>
            <a:custGeom>
              <a:avLst/>
              <a:gdLst/>
              <a:ahLst/>
              <a:cxnLst/>
              <a:rect l="0" t="0" r="0" b="0"/>
              <a:pathLst>
                <a:path w="194180" h="194213">
                  <a:moveTo>
                    <a:pt x="160409" y="101311"/>
                  </a:moveTo>
                  <a:lnTo>
                    <a:pt x="160409" y="50469"/>
                  </a:lnTo>
                  <a:cubicBezTo>
                    <a:pt x="160423" y="22600"/>
                    <a:pt x="137834" y="0"/>
                    <a:pt x="109965" y="0"/>
                  </a:cubicBezTo>
                  <a:lnTo>
                    <a:pt x="8442" y="0"/>
                  </a:lnTo>
                  <a:cubicBezTo>
                    <a:pt x="3779" y="0"/>
                    <a:pt x="0" y="3779"/>
                    <a:pt x="0" y="8442"/>
                  </a:cubicBezTo>
                  <a:lnTo>
                    <a:pt x="0" y="185737"/>
                  </a:lnTo>
                  <a:cubicBezTo>
                    <a:pt x="0" y="190400"/>
                    <a:pt x="3779" y="194180"/>
                    <a:pt x="8442" y="194180"/>
                  </a:cubicBezTo>
                  <a:lnTo>
                    <a:pt x="33770" y="194180"/>
                  </a:lnTo>
                  <a:moveTo>
                    <a:pt x="118196" y="709"/>
                  </a:moveTo>
                  <a:lnTo>
                    <a:pt x="118196" y="33770"/>
                  </a:lnTo>
                  <a:cubicBezTo>
                    <a:pt x="118196" y="38433"/>
                    <a:pt x="121976" y="42213"/>
                    <a:pt x="126639" y="42213"/>
                  </a:cubicBezTo>
                  <a:lnTo>
                    <a:pt x="159734" y="42213"/>
                  </a:lnTo>
                  <a:moveTo>
                    <a:pt x="59098" y="126639"/>
                  </a:moveTo>
                  <a:lnTo>
                    <a:pt x="59098" y="194180"/>
                  </a:lnTo>
                  <a:cubicBezTo>
                    <a:pt x="77749" y="194180"/>
                    <a:pt x="92868" y="179060"/>
                    <a:pt x="92868" y="160409"/>
                  </a:cubicBezTo>
                  <a:cubicBezTo>
                    <a:pt x="92868" y="141758"/>
                    <a:pt x="77749" y="126639"/>
                    <a:pt x="59098" y="126639"/>
                  </a:cubicBezTo>
                  <a:close/>
                  <a:moveTo>
                    <a:pt x="109753" y="194180"/>
                  </a:moveTo>
                  <a:lnTo>
                    <a:pt x="109753" y="143524"/>
                  </a:lnTo>
                  <a:cubicBezTo>
                    <a:pt x="109753" y="134198"/>
                    <a:pt x="117313" y="126639"/>
                    <a:pt x="126639" y="126639"/>
                  </a:cubicBezTo>
                  <a:cubicBezTo>
                    <a:pt x="135964" y="126639"/>
                    <a:pt x="143524" y="134198"/>
                    <a:pt x="143524" y="143524"/>
                  </a:cubicBezTo>
                  <a:lnTo>
                    <a:pt x="143524" y="194180"/>
                  </a:lnTo>
                  <a:moveTo>
                    <a:pt x="143524" y="160443"/>
                  </a:moveTo>
                  <a:lnTo>
                    <a:pt x="109753" y="160443"/>
                  </a:lnTo>
                  <a:moveTo>
                    <a:pt x="160409" y="126672"/>
                  </a:moveTo>
                  <a:lnTo>
                    <a:pt x="194180" y="126672"/>
                  </a:lnTo>
                  <a:moveTo>
                    <a:pt x="177294" y="126672"/>
                  </a:moveTo>
                  <a:lnTo>
                    <a:pt x="177294" y="194213"/>
                  </a:ln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2" name="Rounded Rectangle 75">
              <a:extLst>
                <a:ext uri="{FF2B5EF4-FFF2-40B4-BE49-F238E27FC236}">
                  <a16:creationId xmlns:a16="http://schemas.microsoft.com/office/drawing/2014/main" id="{24696EA7-F516-4BF4-B5C4-283EC12487A1}"/>
                </a:ext>
              </a:extLst>
            </p:cNvPr>
            <p:cNvSpPr/>
            <p:nvPr/>
          </p:nvSpPr>
          <p:spPr>
            <a:xfrm>
              <a:off x="3803841" y="3015268"/>
              <a:ext cx="160409" cy="194180"/>
            </a:xfrm>
            <a:custGeom>
              <a:avLst/>
              <a:gdLst/>
              <a:ahLst/>
              <a:cxnLst/>
              <a:rect l="0" t="0" r="0" b="0"/>
              <a:pathLst>
                <a:path w="160409" h="194180">
                  <a:moveTo>
                    <a:pt x="160409" y="177294"/>
                  </a:moveTo>
                  <a:cubicBezTo>
                    <a:pt x="160409" y="186620"/>
                    <a:pt x="152849" y="194180"/>
                    <a:pt x="143524" y="194180"/>
                  </a:cubicBezTo>
                  <a:lnTo>
                    <a:pt x="16885" y="194180"/>
                  </a:lnTo>
                  <a:cubicBezTo>
                    <a:pt x="7559" y="194180"/>
                    <a:pt x="0" y="186620"/>
                    <a:pt x="0" y="177294"/>
                  </a:cubicBezTo>
                  <a:lnTo>
                    <a:pt x="0" y="16885"/>
                  </a:lnTo>
                  <a:cubicBezTo>
                    <a:pt x="0" y="7559"/>
                    <a:pt x="7559" y="0"/>
                    <a:pt x="16885" y="0"/>
                  </a:cubicBezTo>
                  <a:lnTo>
                    <a:pt x="105532" y="0"/>
                  </a:lnTo>
                  <a:lnTo>
                    <a:pt x="160409" y="54876"/>
                  </a:lnTo>
                  <a:close/>
                  <a:moveTo>
                    <a:pt x="160409" y="54876"/>
                  </a:moveTo>
                  <a:lnTo>
                    <a:pt x="105532" y="0"/>
                  </a:lnTo>
                  <a:lnTo>
                    <a:pt x="105532" y="37991"/>
                  </a:lnTo>
                  <a:cubicBezTo>
                    <a:pt x="105532" y="47317"/>
                    <a:pt x="113092" y="54876"/>
                    <a:pt x="122417" y="54876"/>
                  </a:cubicBezTo>
                  <a:close/>
                  <a:moveTo>
                    <a:pt x="33770" y="84426"/>
                  </a:moveTo>
                  <a:lnTo>
                    <a:pt x="126639" y="84426"/>
                  </a:lnTo>
                  <a:moveTo>
                    <a:pt x="33770" y="111189"/>
                  </a:moveTo>
                  <a:lnTo>
                    <a:pt x="126639" y="111189"/>
                  </a:lnTo>
                  <a:moveTo>
                    <a:pt x="33770" y="137867"/>
                  </a:moveTo>
                  <a:lnTo>
                    <a:pt x="126639" y="137867"/>
                  </a:lnTo>
                  <a:moveTo>
                    <a:pt x="33770" y="164630"/>
                  </a:moveTo>
                  <a:lnTo>
                    <a:pt x="80204" y="164630"/>
                  </a:ln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3" name="Rounded Rectangle 76">
              <a:extLst>
                <a:ext uri="{FF2B5EF4-FFF2-40B4-BE49-F238E27FC236}">
                  <a16:creationId xmlns:a16="http://schemas.microsoft.com/office/drawing/2014/main" id="{6C7ABB90-E01A-4557-BD96-AE61971B7673}"/>
                </a:ext>
              </a:extLst>
            </p:cNvPr>
            <p:cNvSpPr/>
            <p:nvPr/>
          </p:nvSpPr>
          <p:spPr>
            <a:xfrm>
              <a:off x="2553490" y="5584356"/>
              <a:ext cx="197540" cy="194602"/>
            </a:xfrm>
            <a:custGeom>
              <a:avLst/>
              <a:gdLst/>
              <a:ahLst/>
              <a:cxnLst/>
              <a:rect l="0" t="0" r="0" b="0"/>
              <a:pathLst>
                <a:path w="197540" h="194602">
                  <a:moveTo>
                    <a:pt x="30596" y="50233"/>
                  </a:moveTo>
                  <a:cubicBezTo>
                    <a:pt x="37590" y="50233"/>
                    <a:pt x="43260" y="44563"/>
                    <a:pt x="43260" y="37569"/>
                  </a:cubicBezTo>
                  <a:cubicBezTo>
                    <a:pt x="43260" y="30575"/>
                    <a:pt x="37590" y="24905"/>
                    <a:pt x="30596" y="24905"/>
                  </a:cubicBezTo>
                  <a:cubicBezTo>
                    <a:pt x="23602" y="24905"/>
                    <a:pt x="17932" y="30575"/>
                    <a:pt x="17932" y="37569"/>
                  </a:cubicBezTo>
                  <a:cubicBezTo>
                    <a:pt x="17932" y="44563"/>
                    <a:pt x="23602" y="50233"/>
                    <a:pt x="30596" y="50233"/>
                  </a:cubicBezTo>
                  <a:close/>
                  <a:moveTo>
                    <a:pt x="0" y="0"/>
                  </a:moveTo>
                  <a:moveTo>
                    <a:pt x="43260" y="37569"/>
                  </a:moveTo>
                  <a:lnTo>
                    <a:pt x="88630" y="37569"/>
                  </a:lnTo>
                  <a:moveTo>
                    <a:pt x="18995" y="113553"/>
                  </a:moveTo>
                  <a:cubicBezTo>
                    <a:pt x="25989" y="113553"/>
                    <a:pt x="31659" y="107883"/>
                    <a:pt x="31659" y="100889"/>
                  </a:cubicBezTo>
                  <a:cubicBezTo>
                    <a:pt x="31659" y="93895"/>
                    <a:pt x="25989" y="88225"/>
                    <a:pt x="18995" y="88225"/>
                  </a:cubicBezTo>
                  <a:cubicBezTo>
                    <a:pt x="12001" y="88225"/>
                    <a:pt x="6331" y="93895"/>
                    <a:pt x="6331" y="100889"/>
                  </a:cubicBezTo>
                  <a:cubicBezTo>
                    <a:pt x="6331" y="107883"/>
                    <a:pt x="12001" y="113553"/>
                    <a:pt x="18995" y="113553"/>
                  </a:cubicBezTo>
                  <a:close/>
                  <a:moveTo>
                    <a:pt x="0" y="0"/>
                  </a:moveTo>
                  <a:moveTo>
                    <a:pt x="31659" y="100889"/>
                  </a:moveTo>
                  <a:lnTo>
                    <a:pt x="88630" y="100889"/>
                  </a:lnTo>
                  <a:moveTo>
                    <a:pt x="30596" y="176872"/>
                  </a:moveTo>
                  <a:cubicBezTo>
                    <a:pt x="37590" y="176872"/>
                    <a:pt x="43260" y="171202"/>
                    <a:pt x="43260" y="164208"/>
                  </a:cubicBezTo>
                  <a:cubicBezTo>
                    <a:pt x="43260" y="157214"/>
                    <a:pt x="37590" y="151544"/>
                    <a:pt x="30596" y="151544"/>
                  </a:cubicBezTo>
                  <a:cubicBezTo>
                    <a:pt x="23602" y="151544"/>
                    <a:pt x="17932" y="157214"/>
                    <a:pt x="17932" y="164208"/>
                  </a:cubicBezTo>
                  <a:cubicBezTo>
                    <a:pt x="17932" y="171202"/>
                    <a:pt x="23602" y="176872"/>
                    <a:pt x="30596" y="176872"/>
                  </a:cubicBezTo>
                  <a:close/>
                  <a:moveTo>
                    <a:pt x="0" y="0"/>
                  </a:moveTo>
                  <a:moveTo>
                    <a:pt x="43268" y="164208"/>
                  </a:moveTo>
                  <a:lnTo>
                    <a:pt x="88630" y="164208"/>
                  </a:lnTo>
                  <a:moveTo>
                    <a:pt x="47481" y="134659"/>
                  </a:moveTo>
                  <a:lnTo>
                    <a:pt x="64366" y="134659"/>
                  </a:lnTo>
                  <a:lnTo>
                    <a:pt x="64366" y="164161"/>
                  </a:lnTo>
                  <a:moveTo>
                    <a:pt x="59613" y="71340"/>
                  </a:moveTo>
                  <a:lnTo>
                    <a:pt x="88630" y="71340"/>
                  </a:lnTo>
                  <a:moveTo>
                    <a:pt x="88630" y="8020"/>
                  </a:moveTo>
                  <a:cubicBezTo>
                    <a:pt x="157015" y="8020"/>
                    <a:pt x="171368" y="63741"/>
                    <a:pt x="195851" y="127061"/>
                  </a:cubicBezTo>
                  <a:cubicBezTo>
                    <a:pt x="197540" y="132126"/>
                    <a:pt x="194163" y="137192"/>
                    <a:pt x="189097" y="137192"/>
                  </a:cubicBezTo>
                  <a:lnTo>
                    <a:pt x="171368" y="137192"/>
                  </a:lnTo>
                  <a:lnTo>
                    <a:pt x="171368" y="165897"/>
                  </a:lnTo>
                  <a:cubicBezTo>
                    <a:pt x="171368" y="181938"/>
                    <a:pt x="158704" y="194602"/>
                    <a:pt x="142663" y="194602"/>
                  </a:cubicBezTo>
                  <a:lnTo>
                    <a:pt x="88630" y="194602"/>
                  </a:lnTo>
                  <a:close/>
                  <a:moveTo>
                    <a:pt x="146030" y="147323"/>
                  </a:moveTo>
                  <a:cubicBezTo>
                    <a:pt x="150251" y="155766"/>
                    <a:pt x="162915" y="155766"/>
                    <a:pt x="171358" y="155766"/>
                  </a:cubicBezTo>
                  <a:moveTo>
                    <a:pt x="141819" y="90757"/>
                  </a:moveTo>
                  <a:cubicBezTo>
                    <a:pt x="140886" y="90757"/>
                    <a:pt x="140130" y="91513"/>
                    <a:pt x="140130" y="92445"/>
                  </a:cubicBezTo>
                  <a:cubicBezTo>
                    <a:pt x="140130" y="93378"/>
                    <a:pt x="140886" y="94134"/>
                    <a:pt x="141819" y="94134"/>
                  </a:cubicBezTo>
                  <a:moveTo>
                    <a:pt x="141819" y="94134"/>
                  </a:moveTo>
                  <a:cubicBezTo>
                    <a:pt x="142751" y="94134"/>
                    <a:pt x="143507" y="93378"/>
                    <a:pt x="143507" y="92445"/>
                  </a:cubicBezTo>
                  <a:cubicBezTo>
                    <a:pt x="143507" y="91513"/>
                    <a:pt x="142751" y="90757"/>
                    <a:pt x="141819" y="90757"/>
                  </a:cubicBez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4" name="Rounded Rectangle 77">
              <a:extLst>
                <a:ext uri="{FF2B5EF4-FFF2-40B4-BE49-F238E27FC236}">
                  <a16:creationId xmlns:a16="http://schemas.microsoft.com/office/drawing/2014/main" id="{EF435A70-3E2C-492D-B237-C5F0152AB1A6}"/>
                </a:ext>
              </a:extLst>
            </p:cNvPr>
            <p:cNvSpPr/>
            <p:nvPr/>
          </p:nvSpPr>
          <p:spPr>
            <a:xfrm>
              <a:off x="1409702" y="3015277"/>
              <a:ext cx="194748" cy="194724"/>
            </a:xfrm>
            <a:custGeom>
              <a:avLst/>
              <a:gdLst/>
              <a:ahLst/>
              <a:cxnLst/>
              <a:rect l="0" t="0" r="0" b="0"/>
              <a:pathLst>
                <a:path w="194748" h="194724">
                  <a:moveTo>
                    <a:pt x="0" y="33770"/>
                  </a:moveTo>
                  <a:cubicBezTo>
                    <a:pt x="0" y="52421"/>
                    <a:pt x="35908" y="67540"/>
                    <a:pt x="80204" y="67540"/>
                  </a:cubicBezTo>
                  <a:cubicBezTo>
                    <a:pt x="124500" y="67540"/>
                    <a:pt x="160409" y="52421"/>
                    <a:pt x="160409" y="33770"/>
                  </a:cubicBezTo>
                  <a:cubicBezTo>
                    <a:pt x="160409" y="15119"/>
                    <a:pt x="124500" y="0"/>
                    <a:pt x="80204" y="0"/>
                  </a:cubicBezTo>
                  <a:cubicBezTo>
                    <a:pt x="35908" y="0"/>
                    <a:pt x="0" y="15119"/>
                    <a:pt x="0" y="33770"/>
                  </a:cubicBezTo>
                  <a:close/>
                  <a:moveTo>
                    <a:pt x="80204" y="101302"/>
                  </a:moveTo>
                  <a:cubicBezTo>
                    <a:pt x="35914" y="101302"/>
                    <a:pt x="0" y="86190"/>
                    <a:pt x="0" y="67532"/>
                  </a:cubicBezTo>
                  <a:moveTo>
                    <a:pt x="0" y="105532"/>
                  </a:moveTo>
                  <a:cubicBezTo>
                    <a:pt x="0" y="122367"/>
                    <a:pt x="29270" y="136339"/>
                    <a:pt x="67540" y="138872"/>
                  </a:cubicBezTo>
                  <a:moveTo>
                    <a:pt x="71762" y="177117"/>
                  </a:moveTo>
                  <a:cubicBezTo>
                    <a:pt x="31440" y="175336"/>
                    <a:pt x="0" y="160975"/>
                    <a:pt x="0" y="143524"/>
                  </a:cubicBezTo>
                  <a:lnTo>
                    <a:pt x="0" y="33762"/>
                  </a:lnTo>
                  <a:moveTo>
                    <a:pt x="160409" y="33770"/>
                  </a:moveTo>
                  <a:lnTo>
                    <a:pt x="160409" y="71762"/>
                  </a:lnTo>
                  <a:moveTo>
                    <a:pt x="149459" y="96499"/>
                  </a:moveTo>
                  <a:lnTo>
                    <a:pt x="162452" y="126630"/>
                  </a:lnTo>
                  <a:lnTo>
                    <a:pt x="187780" y="126630"/>
                  </a:lnTo>
                  <a:cubicBezTo>
                    <a:pt x="190396" y="126531"/>
                    <a:pt x="192792" y="128084"/>
                    <a:pt x="193770" y="130512"/>
                  </a:cubicBezTo>
                  <a:cubicBezTo>
                    <a:pt x="194748" y="132940"/>
                    <a:pt x="194098" y="135720"/>
                    <a:pt x="192145" y="137462"/>
                  </a:cubicBezTo>
                  <a:lnTo>
                    <a:pt x="170194" y="157015"/>
                  </a:lnTo>
                  <a:lnTo>
                    <a:pt x="182352" y="184986"/>
                  </a:lnTo>
                  <a:cubicBezTo>
                    <a:pt x="183462" y="187618"/>
                    <a:pt x="182762" y="190665"/>
                    <a:pt x="180613" y="192548"/>
                  </a:cubicBezTo>
                  <a:cubicBezTo>
                    <a:pt x="178464" y="194430"/>
                    <a:pt x="175350" y="194724"/>
                    <a:pt x="172887" y="193276"/>
                  </a:cubicBezTo>
                  <a:lnTo>
                    <a:pt x="143499" y="176720"/>
                  </a:lnTo>
                  <a:lnTo>
                    <a:pt x="114118" y="193276"/>
                  </a:lnTo>
                  <a:cubicBezTo>
                    <a:pt x="111657" y="194697"/>
                    <a:pt x="108563" y="194391"/>
                    <a:pt x="106429" y="192514"/>
                  </a:cubicBezTo>
                  <a:cubicBezTo>
                    <a:pt x="104294" y="190637"/>
                    <a:pt x="103594" y="187609"/>
                    <a:pt x="104688" y="184986"/>
                  </a:cubicBezTo>
                  <a:lnTo>
                    <a:pt x="116845" y="157015"/>
                  </a:lnTo>
                  <a:lnTo>
                    <a:pt x="94894" y="137471"/>
                  </a:lnTo>
                  <a:cubicBezTo>
                    <a:pt x="92939" y="135733"/>
                    <a:pt x="92283" y="132955"/>
                    <a:pt x="93255" y="130526"/>
                  </a:cubicBezTo>
                  <a:cubicBezTo>
                    <a:pt x="94228" y="128097"/>
                    <a:pt x="96619" y="126538"/>
                    <a:pt x="99234" y="126630"/>
                  </a:cubicBezTo>
                  <a:lnTo>
                    <a:pt x="124562" y="126630"/>
                  </a:lnTo>
                  <a:lnTo>
                    <a:pt x="137572" y="96499"/>
                  </a:lnTo>
                  <a:cubicBezTo>
                    <a:pt x="138751" y="94314"/>
                    <a:pt x="141033" y="92952"/>
                    <a:pt x="143515" y="92952"/>
                  </a:cubicBezTo>
                  <a:cubicBezTo>
                    <a:pt x="145998" y="92952"/>
                    <a:pt x="148280" y="94314"/>
                    <a:pt x="149459" y="96499"/>
                  </a:cubicBezTo>
                  <a:close/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5" name="Rounded Rectangle 78">
              <a:extLst>
                <a:ext uri="{FF2B5EF4-FFF2-40B4-BE49-F238E27FC236}">
                  <a16:creationId xmlns:a16="http://schemas.microsoft.com/office/drawing/2014/main" id="{AA1FC2D5-A728-45D2-BA70-6FE521197CB2}"/>
                </a:ext>
              </a:extLst>
            </p:cNvPr>
            <p:cNvSpPr/>
            <p:nvPr/>
          </p:nvSpPr>
          <p:spPr>
            <a:xfrm>
              <a:off x="2180788" y="6388093"/>
              <a:ext cx="196290" cy="196290"/>
            </a:xfrm>
            <a:custGeom>
              <a:avLst/>
              <a:gdLst/>
              <a:ahLst/>
              <a:cxnLst/>
              <a:rect l="0" t="0" r="0" b="0"/>
              <a:pathLst>
                <a:path w="196290" h="196290">
                  <a:moveTo>
                    <a:pt x="100889" y="81471"/>
                  </a:moveTo>
                  <a:cubicBezTo>
                    <a:pt x="119539" y="81471"/>
                    <a:pt x="134659" y="73911"/>
                    <a:pt x="134659" y="64586"/>
                  </a:cubicBezTo>
                  <a:cubicBezTo>
                    <a:pt x="134659" y="55260"/>
                    <a:pt x="119539" y="47700"/>
                    <a:pt x="100889" y="47700"/>
                  </a:cubicBezTo>
                  <a:cubicBezTo>
                    <a:pt x="82237" y="47700"/>
                    <a:pt x="67118" y="55260"/>
                    <a:pt x="67118" y="64586"/>
                  </a:cubicBezTo>
                  <a:cubicBezTo>
                    <a:pt x="67118" y="73911"/>
                    <a:pt x="82237" y="81471"/>
                    <a:pt x="100889" y="81471"/>
                  </a:cubicBezTo>
                  <a:close/>
                  <a:moveTo>
                    <a:pt x="67118" y="64586"/>
                  </a:moveTo>
                  <a:lnTo>
                    <a:pt x="67118" y="93290"/>
                  </a:lnTo>
                  <a:cubicBezTo>
                    <a:pt x="67118" y="102577"/>
                    <a:pt x="82315" y="110176"/>
                    <a:pt x="100889" y="110176"/>
                  </a:cubicBezTo>
                  <a:cubicBezTo>
                    <a:pt x="119462" y="110176"/>
                    <a:pt x="134659" y="102577"/>
                    <a:pt x="134659" y="93290"/>
                  </a:cubicBezTo>
                  <a:lnTo>
                    <a:pt x="134659" y="64586"/>
                  </a:lnTo>
                  <a:moveTo>
                    <a:pt x="67118" y="94135"/>
                  </a:moveTo>
                  <a:lnTo>
                    <a:pt x="67118" y="122840"/>
                  </a:lnTo>
                  <a:cubicBezTo>
                    <a:pt x="67118" y="132126"/>
                    <a:pt x="82315" y="139725"/>
                    <a:pt x="100889" y="139725"/>
                  </a:cubicBezTo>
                  <a:cubicBezTo>
                    <a:pt x="119462" y="139725"/>
                    <a:pt x="134659" y="132126"/>
                    <a:pt x="134659" y="122840"/>
                  </a:cubicBezTo>
                  <a:lnTo>
                    <a:pt x="134659" y="94135"/>
                  </a:lnTo>
                  <a:moveTo>
                    <a:pt x="31659" y="6331"/>
                  </a:moveTo>
                  <a:lnTo>
                    <a:pt x="6331" y="6331"/>
                  </a:lnTo>
                  <a:lnTo>
                    <a:pt x="6331" y="31659"/>
                  </a:lnTo>
                  <a:moveTo>
                    <a:pt x="0" y="0"/>
                  </a:moveTo>
                  <a:moveTo>
                    <a:pt x="6331" y="6331"/>
                  </a:moveTo>
                  <a:lnTo>
                    <a:pt x="35881" y="35881"/>
                  </a:lnTo>
                  <a:moveTo>
                    <a:pt x="170962" y="6331"/>
                  </a:moveTo>
                  <a:lnTo>
                    <a:pt x="196290" y="6331"/>
                  </a:lnTo>
                  <a:lnTo>
                    <a:pt x="196290" y="31659"/>
                  </a:lnTo>
                  <a:moveTo>
                    <a:pt x="0" y="0"/>
                  </a:moveTo>
                  <a:moveTo>
                    <a:pt x="196290" y="6331"/>
                  </a:moveTo>
                  <a:lnTo>
                    <a:pt x="166741" y="35881"/>
                  </a:lnTo>
                  <a:moveTo>
                    <a:pt x="31659" y="196290"/>
                  </a:moveTo>
                  <a:lnTo>
                    <a:pt x="6331" y="196290"/>
                  </a:lnTo>
                  <a:lnTo>
                    <a:pt x="6331" y="170962"/>
                  </a:lnTo>
                  <a:moveTo>
                    <a:pt x="0" y="0"/>
                  </a:moveTo>
                  <a:moveTo>
                    <a:pt x="6331" y="196290"/>
                  </a:moveTo>
                  <a:lnTo>
                    <a:pt x="35881" y="166741"/>
                  </a:lnTo>
                  <a:moveTo>
                    <a:pt x="170962" y="196290"/>
                  </a:moveTo>
                  <a:lnTo>
                    <a:pt x="196290" y="196290"/>
                  </a:lnTo>
                  <a:lnTo>
                    <a:pt x="196290" y="170962"/>
                  </a:lnTo>
                  <a:moveTo>
                    <a:pt x="0" y="0"/>
                  </a:moveTo>
                  <a:moveTo>
                    <a:pt x="196290" y="196290"/>
                  </a:moveTo>
                  <a:lnTo>
                    <a:pt x="166741" y="166741"/>
                  </a:lnTo>
                  <a:moveTo>
                    <a:pt x="151544" y="142258"/>
                  </a:moveTo>
                  <a:cubicBezTo>
                    <a:pt x="171807" y="132971"/>
                    <a:pt x="185315" y="118618"/>
                    <a:pt x="185315" y="101733"/>
                  </a:cubicBezTo>
                  <a:cubicBezTo>
                    <a:pt x="185315" y="88225"/>
                    <a:pt x="176028" y="75561"/>
                    <a:pt x="160831" y="66274"/>
                  </a:cubicBezTo>
                  <a:moveTo>
                    <a:pt x="42634" y="65430"/>
                  </a:moveTo>
                  <a:cubicBezTo>
                    <a:pt x="26593" y="74717"/>
                    <a:pt x="16462" y="87381"/>
                    <a:pt x="16462" y="101733"/>
                  </a:cubicBezTo>
                  <a:cubicBezTo>
                    <a:pt x="16462" y="118618"/>
                    <a:pt x="29970" y="132971"/>
                    <a:pt x="50233" y="142258"/>
                  </a:cubicBez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6" name="Rounded Rectangle 79">
              <a:extLst>
                <a:ext uri="{FF2B5EF4-FFF2-40B4-BE49-F238E27FC236}">
                  <a16:creationId xmlns:a16="http://schemas.microsoft.com/office/drawing/2014/main" id="{A1D99465-5B90-492D-A6C0-AE20632790DC}"/>
                </a:ext>
              </a:extLst>
            </p:cNvPr>
            <p:cNvSpPr/>
            <p:nvPr/>
          </p:nvSpPr>
          <p:spPr>
            <a:xfrm>
              <a:off x="2397724" y="2152855"/>
              <a:ext cx="189958" cy="189958"/>
            </a:xfrm>
            <a:custGeom>
              <a:avLst/>
              <a:gdLst/>
              <a:ahLst/>
              <a:cxnLst/>
              <a:rect l="0" t="0" r="0" b="0"/>
              <a:pathLst>
                <a:path w="189958" h="189958">
                  <a:moveTo>
                    <a:pt x="97090" y="0"/>
                  </a:moveTo>
                  <a:cubicBezTo>
                    <a:pt x="97090" y="23639"/>
                    <a:pt x="130860" y="43057"/>
                    <a:pt x="178139" y="43057"/>
                  </a:cubicBezTo>
                  <a:lnTo>
                    <a:pt x="189958" y="43057"/>
                  </a:lnTo>
                  <a:moveTo>
                    <a:pt x="189958" y="68386"/>
                  </a:moveTo>
                  <a:cubicBezTo>
                    <a:pt x="106376" y="68386"/>
                    <a:pt x="42213" y="39681"/>
                    <a:pt x="42213" y="5066"/>
                  </a:cubicBezTo>
                  <a:moveTo>
                    <a:pt x="121574" y="91180"/>
                  </a:moveTo>
                  <a:cubicBezTo>
                    <a:pt x="43902" y="97934"/>
                    <a:pt x="2533" y="123262"/>
                    <a:pt x="2533" y="152812"/>
                  </a:cubicBezTo>
                  <a:moveTo>
                    <a:pt x="86958" y="133393"/>
                  </a:moveTo>
                  <a:cubicBezTo>
                    <a:pt x="59098" y="144368"/>
                    <a:pt x="42213" y="160409"/>
                    <a:pt x="42213" y="177294"/>
                  </a:cubicBezTo>
                  <a:moveTo>
                    <a:pt x="181516" y="92868"/>
                  </a:moveTo>
                  <a:lnTo>
                    <a:pt x="189958" y="92868"/>
                  </a:lnTo>
                  <a:moveTo>
                    <a:pt x="0" y="29549"/>
                  </a:moveTo>
                  <a:cubicBezTo>
                    <a:pt x="0" y="59098"/>
                    <a:pt x="42213" y="84426"/>
                    <a:pt x="121573" y="91180"/>
                  </a:cubicBezTo>
                  <a:moveTo>
                    <a:pt x="151967" y="189958"/>
                  </a:moveTo>
                  <a:cubicBezTo>
                    <a:pt x="172949" y="189958"/>
                    <a:pt x="189958" y="172949"/>
                    <a:pt x="189958" y="151967"/>
                  </a:cubicBezTo>
                  <a:cubicBezTo>
                    <a:pt x="189958" y="130984"/>
                    <a:pt x="172949" y="113975"/>
                    <a:pt x="151967" y="113975"/>
                  </a:cubicBezTo>
                  <a:cubicBezTo>
                    <a:pt x="130984" y="113975"/>
                    <a:pt x="113975" y="130984"/>
                    <a:pt x="113975" y="151967"/>
                  </a:cubicBezTo>
                  <a:cubicBezTo>
                    <a:pt x="113975" y="172949"/>
                    <a:pt x="130984" y="189958"/>
                    <a:pt x="151967" y="189958"/>
                  </a:cubicBezTo>
                  <a:close/>
                  <a:moveTo>
                    <a:pt x="189761" y="148108"/>
                  </a:moveTo>
                  <a:lnTo>
                    <a:pt x="151967" y="151967"/>
                  </a:lnTo>
                  <a:lnTo>
                    <a:pt x="151967" y="113975"/>
                  </a:ln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7" name="Rounded Rectangle 80">
              <a:extLst>
                <a:ext uri="{FF2B5EF4-FFF2-40B4-BE49-F238E27FC236}">
                  <a16:creationId xmlns:a16="http://schemas.microsoft.com/office/drawing/2014/main" id="{4F7D00C5-038B-4451-BCE6-D4FF2D40F741}"/>
                </a:ext>
              </a:extLst>
            </p:cNvPr>
            <p:cNvSpPr/>
            <p:nvPr/>
          </p:nvSpPr>
          <p:spPr>
            <a:xfrm>
              <a:off x="2350867" y="3011047"/>
              <a:ext cx="196292" cy="196357"/>
            </a:xfrm>
            <a:custGeom>
              <a:avLst/>
              <a:gdLst/>
              <a:ahLst/>
              <a:cxnLst/>
              <a:rect l="0" t="0" r="0" b="0"/>
              <a:pathLst>
                <a:path w="196292" h="196357">
                  <a:moveTo>
                    <a:pt x="0" y="0"/>
                  </a:moveTo>
                  <a:moveTo>
                    <a:pt x="169103" y="109964"/>
                  </a:moveTo>
                  <a:lnTo>
                    <a:pt x="137088" y="109964"/>
                  </a:lnTo>
                  <a:lnTo>
                    <a:pt x="137088" y="137154"/>
                  </a:lnTo>
                  <a:lnTo>
                    <a:pt x="109899" y="137154"/>
                  </a:lnTo>
                  <a:lnTo>
                    <a:pt x="109899" y="169168"/>
                  </a:lnTo>
                  <a:lnTo>
                    <a:pt x="137088" y="169168"/>
                  </a:lnTo>
                  <a:lnTo>
                    <a:pt x="137088" y="196357"/>
                  </a:lnTo>
                  <a:lnTo>
                    <a:pt x="169103" y="196357"/>
                  </a:lnTo>
                  <a:lnTo>
                    <a:pt x="169103" y="169168"/>
                  </a:lnTo>
                  <a:lnTo>
                    <a:pt x="196292" y="169168"/>
                  </a:lnTo>
                  <a:lnTo>
                    <a:pt x="196292" y="137154"/>
                  </a:lnTo>
                  <a:lnTo>
                    <a:pt x="169103" y="137154"/>
                  </a:lnTo>
                  <a:close/>
                  <a:moveTo>
                    <a:pt x="33433" y="96595"/>
                  </a:moveTo>
                  <a:lnTo>
                    <a:pt x="96753" y="96595"/>
                  </a:lnTo>
                  <a:moveTo>
                    <a:pt x="33433" y="134587"/>
                  </a:moveTo>
                  <a:lnTo>
                    <a:pt x="65093" y="134587"/>
                  </a:lnTo>
                  <a:moveTo>
                    <a:pt x="83819" y="172578"/>
                  </a:moveTo>
                  <a:lnTo>
                    <a:pt x="20769" y="172578"/>
                  </a:lnTo>
                  <a:cubicBezTo>
                    <a:pt x="17410" y="172578"/>
                    <a:pt x="14189" y="171244"/>
                    <a:pt x="11814" y="168870"/>
                  </a:cubicBezTo>
                  <a:cubicBezTo>
                    <a:pt x="9439" y="166495"/>
                    <a:pt x="8105" y="163273"/>
                    <a:pt x="8105" y="159914"/>
                  </a:cubicBezTo>
                  <a:lnTo>
                    <a:pt x="8105" y="20611"/>
                  </a:lnTo>
                  <a:cubicBezTo>
                    <a:pt x="8105" y="17253"/>
                    <a:pt x="9439" y="14032"/>
                    <a:pt x="11814" y="11657"/>
                  </a:cubicBezTo>
                  <a:cubicBezTo>
                    <a:pt x="14189" y="9282"/>
                    <a:pt x="17410" y="7947"/>
                    <a:pt x="20769" y="7947"/>
                  </a:cubicBezTo>
                  <a:lnTo>
                    <a:pt x="110506" y="7947"/>
                  </a:lnTo>
                  <a:cubicBezTo>
                    <a:pt x="113862" y="7948"/>
                    <a:pt x="117081" y="9281"/>
                    <a:pt x="119455" y="11654"/>
                  </a:cubicBezTo>
                  <a:lnTo>
                    <a:pt x="143702" y="35901"/>
                  </a:lnTo>
                  <a:cubicBezTo>
                    <a:pt x="146074" y="38275"/>
                    <a:pt x="147408" y="41494"/>
                    <a:pt x="147408" y="44850"/>
                  </a:cubicBezTo>
                  <a:lnTo>
                    <a:pt x="147408" y="84973"/>
                  </a:lnTo>
                  <a:moveTo>
                    <a:pt x="0" y="0"/>
                  </a:moveTo>
                  <a:moveTo>
                    <a:pt x="37066" y="65003"/>
                  </a:moveTo>
                  <a:lnTo>
                    <a:pt x="67158" y="41470"/>
                  </a:lnTo>
                  <a:lnTo>
                    <a:pt x="82203" y="59602"/>
                  </a:lnTo>
                  <a:lnTo>
                    <a:pt x="108823" y="37612"/>
                  </a:ln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9" y="593520"/>
            <a:ext cx="345970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Step 1.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흩어진 데이터를 한 곳에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같은 틀로</a:t>
            </a:r>
          </a:p>
        </p:txBody>
      </p:sp>
      <p:sp>
        <p:nvSpPr>
          <p:cNvPr id="132" name="슬라이드 번호 개체 틀 1">
            <a:extLst>
              <a:ext uri="{FF2B5EF4-FFF2-40B4-BE49-F238E27FC236}">
                <a16:creationId xmlns:a16="http://schemas.microsoft.com/office/drawing/2014/main" id="{2B351163-33C1-4B40-A8E0-66C9F91BD436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04AF6-4840-4AB5-A721-830E45A4D177}"/>
              </a:ext>
            </a:extLst>
          </p:cNvPr>
          <p:cNvSpPr/>
          <p:nvPr/>
        </p:nvSpPr>
        <p:spPr>
          <a:xfrm>
            <a:off x="1459229" y="2175509"/>
            <a:ext cx="4296189" cy="122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현재 데이터 출처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StarM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펀드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/ETF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기본정보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성과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가격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구성종목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위험등급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CMS/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홈페이지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리포트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시황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가이드북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교육 콘텐츠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공시시스템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투자설명서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운용보고서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규약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PDF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F094E6-1A03-4441-A9F7-DD59CDAEA0FA}"/>
              </a:ext>
            </a:extLst>
          </p:cNvPr>
          <p:cNvSpPr/>
          <p:nvPr/>
        </p:nvSpPr>
        <p:spPr>
          <a:xfrm>
            <a:off x="1482844" y="3753233"/>
            <a:ext cx="4296189" cy="122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제안방안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펀드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/ETF 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표준 정보 테이블 구축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성과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가격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구성 통합 테이블 설계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문서 메타정보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+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문단 단위 텍스트 테이블 생성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90D4E-C61A-46EB-9FF3-3FCBE3CFB9A2}"/>
              </a:ext>
            </a:extLst>
          </p:cNvPr>
          <p:cNvSpPr/>
          <p:nvPr/>
        </p:nvSpPr>
        <p:spPr>
          <a:xfrm>
            <a:off x="708660" y="5209130"/>
            <a:ext cx="6242428" cy="10458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1C069AD-2865-46A3-81EE-2BB7005A3F92}"/>
              </a:ext>
            </a:extLst>
          </p:cNvPr>
          <p:cNvGrpSpPr/>
          <p:nvPr/>
        </p:nvGrpSpPr>
        <p:grpSpPr>
          <a:xfrm>
            <a:off x="792480" y="5410196"/>
            <a:ext cx="5937261" cy="870530"/>
            <a:chOff x="947738" y="6158388"/>
            <a:chExt cx="10826892" cy="389456"/>
          </a:xfrm>
        </p:grpSpPr>
        <p:sp>
          <p:nvSpPr>
            <p:cNvPr id="141" name="사각형: 둥근 모서리 42">
              <a:extLst>
                <a:ext uri="{FF2B5EF4-FFF2-40B4-BE49-F238E27FC236}">
                  <a16:creationId xmlns:a16="http://schemas.microsoft.com/office/drawing/2014/main" id="{E3AFDADD-3FA6-4A65-B325-28943835525E}"/>
                </a:ext>
              </a:extLst>
            </p:cNvPr>
            <p:cNvSpPr/>
            <p:nvPr/>
          </p:nvSpPr>
          <p:spPr>
            <a:xfrm>
              <a:off x="947738" y="6158388"/>
              <a:ext cx="10797163" cy="389456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48D97A9-21CC-40B0-9607-F40D7467F25B}"/>
                </a:ext>
              </a:extLst>
            </p:cNvPr>
            <p:cNvSpPr/>
            <p:nvPr/>
          </p:nvSpPr>
          <p:spPr>
            <a:xfrm>
              <a:off x="1156172" y="6188751"/>
              <a:ext cx="10618458" cy="317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AI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 숫자와 문서를 사림이 정리해 둔 요약본 처럼 쉽게 읽고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사용할 수 있도록 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표준화된 데이터 환경 구축</a:t>
              </a:r>
            </a:p>
          </p:txBody>
        </p:sp>
      </p:grp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CCC0CE7D-BD06-4539-9102-04E0692DE6B3}"/>
              </a:ext>
            </a:extLst>
          </p:cNvPr>
          <p:cNvSpPr/>
          <p:nvPr/>
        </p:nvSpPr>
        <p:spPr>
          <a:xfrm>
            <a:off x="1107758" y="5234906"/>
            <a:ext cx="1188615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목적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93B7D353-8AFE-4020-AC11-755FB5E9D721}"/>
              </a:ext>
            </a:extLst>
          </p:cNvPr>
          <p:cNvSpPr/>
          <p:nvPr/>
        </p:nvSpPr>
        <p:spPr>
          <a:xfrm>
            <a:off x="916282" y="2642501"/>
            <a:ext cx="329338" cy="329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C673FDE-A22E-43B7-804B-8E1BD8F17797}"/>
              </a:ext>
            </a:extLst>
          </p:cNvPr>
          <p:cNvSpPr/>
          <p:nvPr/>
        </p:nvSpPr>
        <p:spPr>
          <a:xfrm>
            <a:off x="908133" y="4247618"/>
            <a:ext cx="329338" cy="329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21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AFE694-3528-1015-FE62-8E01C82F0C8D}"/>
              </a:ext>
            </a:extLst>
          </p:cNvPr>
          <p:cNvSpPr/>
          <p:nvPr/>
        </p:nvSpPr>
        <p:spPr>
          <a:xfrm>
            <a:off x="283619" y="4792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제안배경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A090B-E25E-A626-E829-8C8470F575B2}"/>
              </a:ext>
            </a:extLst>
          </p:cNvPr>
          <p:cNvSpPr/>
          <p:nvPr/>
        </p:nvSpPr>
        <p:spPr>
          <a:xfrm>
            <a:off x="283619" y="88900"/>
            <a:ext cx="1419345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01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프로젝트 개요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355693-CDE2-EE22-604B-C99480294F04}"/>
              </a:ext>
            </a:extLst>
          </p:cNvPr>
          <p:cNvSpPr/>
          <p:nvPr/>
        </p:nvSpPr>
        <p:spPr>
          <a:xfrm>
            <a:off x="6099464" y="326940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기술 혁신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투자자 행동 변화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기반 의사결정 확산이라는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변화 속에서 </a:t>
            </a:r>
            <a:r>
              <a:rPr lang="ko-KR" altLang="en-US" dirty="0">
                <a:solidFill>
                  <a:srgbClr val="98750F"/>
                </a:solidFill>
                <a:latin typeface="프리젠테이션 6 SemiBold" pitchFamily="2" charset="-127"/>
                <a:ea typeface="프리젠테이션 6 SemiBold" pitchFamily="2" charset="-127"/>
              </a:rPr>
              <a:t>디지털 채널의 역할에 대한 재정의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필요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FA4A7D-4342-B9ED-E99B-591859A8BA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40310C3-9EC4-90C7-7EB8-9DB533AB95DD}"/>
              </a:ext>
            </a:extLst>
          </p:cNvPr>
          <p:cNvSpPr/>
          <p:nvPr/>
        </p:nvSpPr>
        <p:spPr>
          <a:xfrm>
            <a:off x="4020452" y="1752873"/>
            <a:ext cx="4925174" cy="663577"/>
          </a:xfrm>
          <a:prstGeom prst="round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lnSpc>
                <a:spcPts val="2000"/>
              </a:lnSpc>
              <a:defRPr/>
            </a:pPr>
            <a:r>
              <a:rPr lang="en-US" altLang="ko-KR" sz="1600" b="1" kern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KB</a:t>
            </a:r>
            <a:r>
              <a:rPr lang="ko-KR" altLang="en-US" sz="1600" b="1" kern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자산운용 홈페이지 개선 </a:t>
            </a:r>
            <a:endParaRPr lang="en-US" altLang="ko-KR" sz="1600" b="1" kern="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D95A73-5B54-A2C8-705E-8037E527C32C}"/>
              </a:ext>
            </a:extLst>
          </p:cNvPr>
          <p:cNvSpPr/>
          <p:nvPr/>
        </p:nvSpPr>
        <p:spPr>
          <a:xfrm>
            <a:off x="303260" y="1775065"/>
            <a:ext cx="12754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사업 과제 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D660087-C24B-5670-359C-9BC4824EFCAA}"/>
              </a:ext>
            </a:extLst>
          </p:cNvPr>
          <p:cNvCxnSpPr>
            <a:cxnSpLocks/>
          </p:cNvCxnSpPr>
          <p:nvPr/>
        </p:nvCxnSpPr>
        <p:spPr>
          <a:xfrm>
            <a:off x="392393" y="1750308"/>
            <a:ext cx="89073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2A566C-F8FF-F631-8294-A8B675795CCA}"/>
              </a:ext>
            </a:extLst>
          </p:cNvPr>
          <p:cNvSpPr/>
          <p:nvPr/>
        </p:nvSpPr>
        <p:spPr>
          <a:xfrm>
            <a:off x="303260" y="2893590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사업 배경</a:t>
            </a:r>
            <a:endParaRPr lang="en-US" altLang="ko-KR" sz="105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7BD2D1-E63C-9A4A-3303-3E8AA6E74E86}"/>
              </a:ext>
            </a:extLst>
          </p:cNvPr>
          <p:cNvCxnSpPr>
            <a:cxnSpLocks/>
          </p:cNvCxnSpPr>
          <p:nvPr/>
        </p:nvCxnSpPr>
        <p:spPr>
          <a:xfrm>
            <a:off x="392393" y="2868833"/>
            <a:ext cx="85104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00F712E-4B75-345C-1C53-030DE913DCE5}"/>
              </a:ext>
            </a:extLst>
          </p:cNvPr>
          <p:cNvCxnSpPr>
            <a:cxnSpLocks/>
          </p:cNvCxnSpPr>
          <p:nvPr/>
        </p:nvCxnSpPr>
        <p:spPr>
          <a:xfrm>
            <a:off x="392393" y="3757812"/>
            <a:ext cx="8224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0CE8758-3747-77CC-AB21-0F31607F211B}"/>
              </a:ext>
            </a:extLst>
          </p:cNvPr>
          <p:cNvSpPr/>
          <p:nvPr/>
        </p:nvSpPr>
        <p:spPr>
          <a:xfrm>
            <a:off x="303260" y="3786377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세부 내역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B48CFE2-674C-A649-0D56-589927EB3218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 rot="5400000">
            <a:off x="4340572" y="685293"/>
            <a:ext cx="411311" cy="3873624"/>
          </a:xfrm>
          <a:prstGeom prst="bentConnector3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72CC8650-F619-3DBE-D68A-B4F37FBD3078}"/>
              </a:ext>
            </a:extLst>
          </p:cNvPr>
          <p:cNvCxnSpPr>
            <a:cxnSpLocks/>
            <a:stCxn id="38" idx="2"/>
            <a:endCxn id="51" idx="0"/>
          </p:cNvCxnSpPr>
          <p:nvPr/>
        </p:nvCxnSpPr>
        <p:spPr>
          <a:xfrm rot="5400000">
            <a:off x="5641911" y="1994836"/>
            <a:ext cx="419515" cy="1262742"/>
          </a:xfrm>
          <a:prstGeom prst="bentConnector3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0F771A9-6D23-2DA8-FAB9-AB36514E05F0}"/>
              </a:ext>
            </a:extLst>
          </p:cNvPr>
          <p:cNvCxnSpPr>
            <a:cxnSpLocks/>
            <a:stCxn id="38" idx="2"/>
            <a:endCxn id="54" idx="0"/>
          </p:cNvCxnSpPr>
          <p:nvPr/>
        </p:nvCxnSpPr>
        <p:spPr>
          <a:xfrm rot="16200000" flipH="1">
            <a:off x="6947352" y="1952137"/>
            <a:ext cx="419515" cy="1348140"/>
          </a:xfrm>
          <a:prstGeom prst="bentConnector3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6773837-8F55-2832-A72A-3404A7EA0607}"/>
              </a:ext>
            </a:extLst>
          </p:cNvPr>
          <p:cNvCxnSpPr>
            <a:cxnSpLocks/>
          </p:cNvCxnSpPr>
          <p:nvPr/>
        </p:nvCxnSpPr>
        <p:spPr>
          <a:xfrm>
            <a:off x="392393" y="5469861"/>
            <a:ext cx="8224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61061C-E000-EC78-7388-7581C041CA1D}"/>
              </a:ext>
            </a:extLst>
          </p:cNvPr>
          <p:cNvSpPr/>
          <p:nvPr/>
        </p:nvSpPr>
        <p:spPr>
          <a:xfrm>
            <a:off x="303260" y="5498426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인사이트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1D66DC7-F168-3141-F035-4D056241926F}"/>
              </a:ext>
            </a:extLst>
          </p:cNvPr>
          <p:cNvSpPr/>
          <p:nvPr/>
        </p:nvSpPr>
        <p:spPr>
          <a:xfrm>
            <a:off x="1409568" y="2827761"/>
            <a:ext cx="2399694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</a:t>
            </a:r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모바일</a:t>
            </a:r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·AI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의 고도화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0586531-2822-B9B7-4490-3166FE8D3608}"/>
              </a:ext>
            </a:extLst>
          </p:cNvPr>
          <p:cNvSpPr/>
          <p:nvPr/>
        </p:nvSpPr>
        <p:spPr>
          <a:xfrm>
            <a:off x="4020451" y="2835965"/>
            <a:ext cx="2399692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분석과 개인 </a:t>
            </a:r>
            <a:endParaRPr lang="en-US" altLang="ko-KR" sz="1400" kern="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 latinLnBrk="0">
              <a:defRPr/>
            </a:pP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맞춤 서비스 시대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75912C-742D-E7AA-D5F3-163E384DD0D0}"/>
              </a:ext>
            </a:extLst>
          </p:cNvPr>
          <p:cNvSpPr/>
          <p:nvPr/>
        </p:nvSpPr>
        <p:spPr>
          <a:xfrm>
            <a:off x="1845585" y="5376621"/>
            <a:ext cx="2399692" cy="937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marR="0" lvl="0" indent="-8731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Wanted Sans" panose="020B0504000000000000" pitchFamily="50" charset="-127"/>
              <a:ea typeface="Wanted Sans" panose="020B0504000000000000" pitchFamily="50" charset="-127"/>
              <a:cs typeface="+mn-cs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9AA09EE-C92E-D1C6-4185-4C79D99AC4F3}"/>
              </a:ext>
            </a:extLst>
          </p:cNvPr>
          <p:cNvSpPr/>
          <p:nvPr/>
        </p:nvSpPr>
        <p:spPr>
          <a:xfrm>
            <a:off x="6622283" y="2835965"/>
            <a:ext cx="2417792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유저의 </a:t>
            </a:r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‘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적극적 탐색 </a:t>
            </a:r>
            <a:endParaRPr lang="en-US" altLang="ko-KR" sz="1400" kern="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/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높은 정보 민감도</a:t>
            </a:r>
            <a:endParaRPr lang="en-US" altLang="ko-KR" sz="1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CD74A6D-A8D9-96C5-932B-A5246474F921}"/>
              </a:ext>
            </a:extLst>
          </p:cNvPr>
          <p:cNvSpPr/>
          <p:nvPr/>
        </p:nvSpPr>
        <p:spPr>
          <a:xfrm>
            <a:off x="1391837" y="5424536"/>
            <a:ext cx="2426473" cy="1118525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특히 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기술 발전은 방대한 데이터 분석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투자전략 요약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  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맞춤형 콘텐츠 추천 위험지표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성과지표  대한 자동화 서비스 제공 </a:t>
            </a:r>
            <a:endParaRPr lang="en-US" altLang="ko-KR" sz="105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0D18-2829-36C7-8020-B46C1465BBD1}"/>
              </a:ext>
            </a:extLst>
          </p:cNvPr>
          <p:cNvSpPr/>
          <p:nvPr/>
        </p:nvSpPr>
        <p:spPr>
          <a:xfrm>
            <a:off x="4024862" y="5424536"/>
            <a:ext cx="2390870" cy="1118525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데이터가 실시간으로 축적 및 분석으로</a:t>
            </a:r>
            <a:r>
              <a:rPr lang="en-US" altLang="ko-KR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,  </a:t>
            </a:r>
            <a:r>
              <a:rPr lang="ko-KR" altLang="en-US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고객에게 개인 맞춤 정보 제공</a:t>
            </a:r>
            <a:r>
              <a:rPr lang="en-US" altLang="ko-KR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펀드 추천 관심 기반 콘텐츠 </a:t>
            </a:r>
            <a:r>
              <a:rPr lang="ko-KR" altLang="en-US" sz="1050" u="sng" dirty="0" err="1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큐레이션</a:t>
            </a:r>
            <a:r>
              <a:rPr lang="ko-KR" altLang="en-US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등의 고객</a:t>
            </a:r>
            <a:r>
              <a:rPr lang="en-US" altLang="ko-KR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050" u="sng" dirty="0" err="1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세그멘트</a:t>
            </a:r>
            <a:r>
              <a:rPr lang="ko-KR" altLang="en-US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별 차별화된 정보</a:t>
            </a:r>
            <a:r>
              <a:rPr lang="en-US" altLang="ko-KR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(ex. ETF </a:t>
            </a:r>
            <a:r>
              <a:rPr lang="ko-KR" altLang="en-US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비교</a:t>
            </a:r>
            <a:r>
              <a:rPr lang="en-US" altLang="ko-KR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제공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4DF17CA-3456-5C01-F103-8D51E842C844}"/>
              </a:ext>
            </a:extLst>
          </p:cNvPr>
          <p:cNvSpPr/>
          <p:nvPr/>
        </p:nvSpPr>
        <p:spPr>
          <a:xfrm>
            <a:off x="6617872" y="5424536"/>
            <a:ext cx="2435444" cy="1118525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상품 추천 후 직접 데이터를 보고 판단할 수 있는 플랫폼을 선호하는 세대의 등장 </a:t>
            </a:r>
            <a:r>
              <a:rPr lang="ko-KR" altLang="en-US" sz="1050" u="sng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스마트한 투자자는 ‘데이터를 스스로 읽을 수 있는 </a:t>
            </a:r>
            <a:r>
              <a:rPr lang="en-US" altLang="ko-KR" sz="1050" u="sng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UX’</a:t>
            </a:r>
            <a:r>
              <a:rPr lang="ko-KR" altLang="en-US" sz="1050" u="sng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를 요구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하는 시대</a:t>
            </a:r>
            <a:endParaRPr lang="en-US" altLang="ko-KR" sz="105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9B3E7E3-96BC-4DAE-81C5-C5F4D33AD8CA}"/>
              </a:ext>
            </a:extLst>
          </p:cNvPr>
          <p:cNvSpPr/>
          <p:nvPr/>
        </p:nvSpPr>
        <p:spPr>
          <a:xfrm>
            <a:off x="9242215" y="2835242"/>
            <a:ext cx="2442593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ETF·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대체투자</a:t>
            </a:r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연금 시장 확대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A712120-1436-4AA0-A41C-B897692EEE81}"/>
              </a:ext>
            </a:extLst>
          </p:cNvPr>
          <p:cNvSpPr/>
          <p:nvPr/>
        </p:nvSpPr>
        <p:spPr>
          <a:xfrm>
            <a:off x="9282545" y="5419153"/>
            <a:ext cx="2395114" cy="1118525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이 환경에서 고객 접점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(Touchpoint)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인 홈페이지는 브랜드 신뢰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상품 이해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기관 고객 확보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투자자 교육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리서치 영향력 강화 의 핵심 매체로 기능해야 함 </a:t>
            </a:r>
            <a:endParaRPr lang="en-US" altLang="ko-KR" sz="105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52503F0D-9B26-46F9-A50C-A0C7DFDE093A}"/>
              </a:ext>
            </a:extLst>
          </p:cNvPr>
          <p:cNvCxnSpPr>
            <a:cxnSpLocks/>
          </p:cNvCxnSpPr>
          <p:nvPr/>
        </p:nvCxnSpPr>
        <p:spPr>
          <a:xfrm>
            <a:off x="6483039" y="2623128"/>
            <a:ext cx="3980473" cy="202878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90A4921-83AB-8A39-3F2C-E40325B9A5A7}"/>
              </a:ext>
            </a:extLst>
          </p:cNvPr>
          <p:cNvSpPr/>
          <p:nvPr/>
        </p:nvSpPr>
        <p:spPr>
          <a:xfrm>
            <a:off x="4024862" y="3733778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투자자의 행동 데이터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CAAD66D-55E9-49A7-A7DA-1BF67C3DE6F2}"/>
              </a:ext>
            </a:extLst>
          </p:cNvPr>
          <p:cNvSpPr/>
          <p:nvPr/>
        </p:nvSpPr>
        <p:spPr>
          <a:xfrm>
            <a:off x="4020450" y="4064604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상품 클릭 패턴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6233D711-83CE-45D7-A949-7993C094871C}"/>
              </a:ext>
            </a:extLst>
          </p:cNvPr>
          <p:cNvSpPr/>
          <p:nvPr/>
        </p:nvSpPr>
        <p:spPr>
          <a:xfrm>
            <a:off x="4020450" y="4393009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관심 자산 군 분석 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E4260BA-FC21-4115-AC8F-E5612289B1B8}"/>
              </a:ext>
            </a:extLst>
          </p:cNvPr>
          <p:cNvSpPr/>
          <p:nvPr/>
        </p:nvSpPr>
        <p:spPr>
          <a:xfrm>
            <a:off x="4020450" y="4738483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리스크 성향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F851E63-B781-48CB-85D9-B96A52E51A52}"/>
              </a:ext>
            </a:extLst>
          </p:cNvPr>
          <p:cNvSpPr/>
          <p:nvPr/>
        </p:nvSpPr>
        <p:spPr>
          <a:xfrm>
            <a:off x="4020449" y="5078726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시장 변동 비교 데이터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E258556-4D21-4362-A158-1C55CBDE23A2}"/>
              </a:ext>
            </a:extLst>
          </p:cNvPr>
          <p:cNvSpPr/>
          <p:nvPr/>
        </p:nvSpPr>
        <p:spPr>
          <a:xfrm>
            <a:off x="6649207" y="3718783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직접 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ETF/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펀드 데이터를 비교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5075475-AA4B-4030-AEB5-CA88D9D6FE0E}"/>
              </a:ext>
            </a:extLst>
          </p:cNvPr>
          <p:cNvSpPr/>
          <p:nvPr/>
        </p:nvSpPr>
        <p:spPr>
          <a:xfrm>
            <a:off x="6644795" y="4049609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성과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위험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보수 등을 스스로 판단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2F5AAA6-D5B4-4736-8EE6-AFCAEDCAB5AB}"/>
              </a:ext>
            </a:extLst>
          </p:cNvPr>
          <p:cNvSpPr/>
          <p:nvPr/>
        </p:nvSpPr>
        <p:spPr>
          <a:xfrm>
            <a:off x="6644796" y="4378014"/>
            <a:ext cx="2395280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글로벌 정보</a:t>
            </a:r>
            <a:r>
              <a:rPr lang="en-US" altLang="ko-KR" sz="9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(ETF/</a:t>
            </a:r>
            <a:r>
              <a:rPr lang="ko-KR" altLang="en-US" sz="9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리서치</a:t>
            </a:r>
            <a:r>
              <a:rPr lang="en-US" altLang="ko-KR" sz="9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까지 적극 탐색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3EF6BED-F131-4CAE-8E8B-36C71A91820D}"/>
              </a:ext>
            </a:extLst>
          </p:cNvPr>
          <p:cNvSpPr/>
          <p:nvPr/>
        </p:nvSpPr>
        <p:spPr>
          <a:xfrm>
            <a:off x="6644795" y="4723488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앱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유튜브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블로그 등에서 정보 소비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EABCF07-B3C2-4B40-879B-FB1063CDC7B0}"/>
              </a:ext>
            </a:extLst>
          </p:cNvPr>
          <p:cNvSpPr/>
          <p:nvPr/>
        </p:nvSpPr>
        <p:spPr>
          <a:xfrm>
            <a:off x="6644794" y="5063731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브랜드 신뢰 및 ‘데이터 제공’ 중시</a:t>
            </a:r>
            <a:endParaRPr lang="en-US" altLang="ko-KR" sz="12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957C13E-2391-442D-8D3F-05976B8518FC}"/>
              </a:ext>
            </a:extLst>
          </p:cNvPr>
          <p:cNvSpPr/>
          <p:nvPr/>
        </p:nvSpPr>
        <p:spPr>
          <a:xfrm>
            <a:off x="9242216" y="3699786"/>
            <a:ext cx="2447006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ETF 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시장의 급격한 성장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7BDC8CB-1D47-4152-8706-64AE19D2B40D}"/>
              </a:ext>
            </a:extLst>
          </p:cNvPr>
          <p:cNvSpPr/>
          <p:nvPr/>
        </p:nvSpPr>
        <p:spPr>
          <a:xfrm>
            <a:off x="9237804" y="4030612"/>
            <a:ext cx="2447006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디지털 자산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대체투자 확대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BE87063-3E1D-40AB-93E3-790593BA597B}"/>
              </a:ext>
            </a:extLst>
          </p:cNvPr>
          <p:cNvSpPr/>
          <p:nvPr/>
        </p:nvSpPr>
        <p:spPr>
          <a:xfrm>
            <a:off x="9237803" y="4359017"/>
            <a:ext cx="2447006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기관 고객의 리스크 관리 니즈 증가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AE697B75-5B21-4134-809F-1DD370C0EFBC}"/>
              </a:ext>
            </a:extLst>
          </p:cNvPr>
          <p:cNvSpPr/>
          <p:nvPr/>
        </p:nvSpPr>
        <p:spPr>
          <a:xfrm>
            <a:off x="9237804" y="4704491"/>
            <a:ext cx="2447006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금융지주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100" dirty="0" err="1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핀테크와의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 경쟁 심화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013F6102-3D73-48D0-BCE5-171D123F5C0D}"/>
              </a:ext>
            </a:extLst>
          </p:cNvPr>
          <p:cNvSpPr/>
          <p:nvPr/>
        </p:nvSpPr>
        <p:spPr>
          <a:xfrm>
            <a:off x="9246625" y="5044734"/>
            <a:ext cx="2438184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글로벌 운용사들의 디지털 전략 선진화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73094073-ADA9-4655-AA4D-D6D70D55518D}"/>
              </a:ext>
            </a:extLst>
          </p:cNvPr>
          <p:cNvSpPr/>
          <p:nvPr/>
        </p:nvSpPr>
        <p:spPr>
          <a:xfrm>
            <a:off x="1423031" y="3724934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금융 서비스의 접점은 모바일로 이동 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F54BC5-2FD2-46A9-88AD-BBA0A3326D99}"/>
              </a:ext>
            </a:extLst>
          </p:cNvPr>
          <p:cNvSpPr/>
          <p:nvPr/>
        </p:nvSpPr>
        <p:spPr>
          <a:xfrm>
            <a:off x="1418619" y="4063432"/>
            <a:ext cx="2395281" cy="732064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고객의 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80% 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이상이 모바일에서 투자 상품을 탐색 </a:t>
            </a:r>
            <a:r>
              <a:rPr lang="en-US" altLang="ko-KR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(ETF/</a:t>
            </a:r>
            <a:r>
              <a:rPr lang="ko-KR" altLang="en-US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펀드 정보 검색도 모바일이</a:t>
            </a:r>
            <a:r>
              <a:rPr lang="en-US" altLang="ko-KR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 PC</a:t>
            </a:r>
            <a:r>
              <a:rPr lang="ko-KR" altLang="en-US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를 추월 </a:t>
            </a:r>
            <a:r>
              <a:rPr lang="en-US" altLang="ko-KR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42B5EF0-D66E-419F-B477-66C4B8DF655A}"/>
              </a:ext>
            </a:extLst>
          </p:cNvPr>
          <p:cNvSpPr/>
          <p:nvPr/>
        </p:nvSpPr>
        <p:spPr>
          <a:xfrm>
            <a:off x="1418619" y="4873315"/>
            <a:ext cx="2395281" cy="461106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기반 리서치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추천 등 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기술이 금융 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UX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의 기본 도구가 됨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910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4837448" y="55107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각 펀드와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에 체계적인 분류 체계를 적용하여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자연어 질문을 정확한 조건으로 변환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할 수 있는 기반을 마련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이를 통해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미국 배당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와 같은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자연어 질문을 즉시 이해하고 관련 상품을 검색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50352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Step 2.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펀드에 라벨 붙이기</a:t>
            </a:r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6740F81D-60A3-4E7C-AFE8-A2FF2D4FE8D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B6A3661B-E3B1-48F0-A963-8CA741F8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996537"/>
            <a:ext cx="5699760" cy="29542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7BBD848-D754-45CD-BB3B-3006CF86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15" y="2042831"/>
            <a:ext cx="3674064" cy="4313519"/>
          </a:xfrm>
          <a:prstGeom prst="rect">
            <a:avLst/>
          </a:prstGeom>
        </p:spPr>
      </p:pic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5B40BAB-2604-4BE4-89F6-EB7E60B673CC}"/>
              </a:ext>
            </a:extLst>
          </p:cNvPr>
          <p:cNvGrpSpPr/>
          <p:nvPr/>
        </p:nvGrpSpPr>
        <p:grpSpPr>
          <a:xfrm>
            <a:off x="723900" y="5356861"/>
            <a:ext cx="5646419" cy="1188720"/>
            <a:chOff x="947738" y="6158388"/>
            <a:chExt cx="10296526" cy="531807"/>
          </a:xfrm>
        </p:grpSpPr>
        <p:sp>
          <p:nvSpPr>
            <p:cNvPr id="131" name="사각형: 둥근 모서리 42">
              <a:extLst>
                <a:ext uri="{FF2B5EF4-FFF2-40B4-BE49-F238E27FC236}">
                  <a16:creationId xmlns:a16="http://schemas.microsoft.com/office/drawing/2014/main" id="{0821F488-280B-4751-8C9F-308E8FC62AA0}"/>
                </a:ext>
              </a:extLst>
            </p:cNvPr>
            <p:cNvSpPr/>
            <p:nvPr/>
          </p:nvSpPr>
          <p:spPr>
            <a:xfrm>
              <a:off x="947738" y="6158388"/>
              <a:ext cx="10296526" cy="500082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F7EC71F-6A8B-4400-8369-07A30A7A8A28}"/>
                </a:ext>
              </a:extLst>
            </p:cNvPr>
            <p:cNvSpPr/>
            <p:nvPr/>
          </p:nvSpPr>
          <p:spPr>
            <a:xfrm>
              <a:off x="1156172" y="6188750"/>
              <a:ext cx="10088092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lnSpc>
                  <a:spcPts val="2100"/>
                </a:lnSpc>
              </a:pP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"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미국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배당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ETF"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라는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질문은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자동으로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b="1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미국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(</a:t>
              </a:r>
              <a:r>
                <a:rPr lang="en-US" altLang="ko-KR" sz="1400" b="1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지역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 + </a:t>
              </a:r>
              <a:r>
                <a:rPr lang="en-US" altLang="ko-KR" sz="1400" b="1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배당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(</a:t>
              </a:r>
              <a:r>
                <a:rPr lang="en-US" altLang="ko-KR" sz="1400" b="1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테마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 + ETF(</a:t>
              </a:r>
              <a:r>
                <a:rPr lang="en-US" altLang="ko-KR" sz="1400" b="1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상품유형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로 </a:t>
              </a:r>
            </a:p>
            <a:p>
              <a:pPr lvl="0">
                <a:lnSpc>
                  <a:spcPts val="2100"/>
                </a:lnSpc>
              </a:pP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분해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되어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정확한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검색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조건으로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변환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.</a:t>
              </a:r>
            </a:p>
            <a:p>
              <a:pPr lvl="0">
                <a:lnSpc>
                  <a:spcPts val="2100"/>
                </a:lnSpc>
              </a:pP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"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연금형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글로벌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채권"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은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연금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(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용도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 +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글로벌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(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지역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 +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채권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(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자산군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으로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매핑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.</a:t>
              </a:r>
              <a:endParaRPr lang="en-US" altLang="ko-KR" sz="1400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BDCD2E62-9CE2-4BFB-8D9B-F94FEEE6D423}"/>
              </a:ext>
            </a:extLst>
          </p:cNvPr>
          <p:cNvSpPr/>
          <p:nvPr/>
        </p:nvSpPr>
        <p:spPr>
          <a:xfrm>
            <a:off x="1039178" y="5181566"/>
            <a:ext cx="1188615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예시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5C94C4-E1DE-4AAC-B62B-42196AA0D622}"/>
              </a:ext>
            </a:extLst>
          </p:cNvPr>
          <p:cNvSpPr/>
          <p:nvPr/>
        </p:nvSpPr>
        <p:spPr>
          <a:xfrm>
            <a:off x="1333500" y="2046641"/>
            <a:ext cx="3291840" cy="563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자산군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주식형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채권형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혼합형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대체투자 등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EF1B90-FB43-4427-9985-5AC6688CF8EF}"/>
              </a:ext>
            </a:extLst>
          </p:cNvPr>
          <p:cNvSpPr/>
          <p:nvPr/>
        </p:nvSpPr>
        <p:spPr>
          <a:xfrm>
            <a:off x="1325880" y="2811200"/>
            <a:ext cx="3291840" cy="563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지역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국내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미국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유럽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이머징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글로벌  등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D0C6B6B-873E-4803-BEB6-6D8981FF6129}"/>
              </a:ext>
            </a:extLst>
          </p:cNvPr>
          <p:cNvSpPr/>
          <p:nvPr/>
        </p:nvSpPr>
        <p:spPr>
          <a:xfrm>
            <a:off x="1317584" y="3571949"/>
            <a:ext cx="3291840" cy="563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테마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배당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인컴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AI, ESG,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리츠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TDF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등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8229670-2401-4F21-B790-7624992A60FF}"/>
              </a:ext>
            </a:extLst>
          </p:cNvPr>
          <p:cNvSpPr/>
          <p:nvPr/>
        </p:nvSpPr>
        <p:spPr>
          <a:xfrm>
            <a:off x="1310640" y="4328831"/>
            <a:ext cx="3291840" cy="563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위험 수준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1~6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등급으로  분류된 투자 위험도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524E33D4-CF57-4A98-A91F-93F9B1EF106E}"/>
              </a:ext>
            </a:extLst>
          </p:cNvPr>
          <p:cNvSpPr/>
          <p:nvPr/>
        </p:nvSpPr>
        <p:spPr>
          <a:xfrm>
            <a:off x="350159" y="1249917"/>
            <a:ext cx="182154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온톨로지 설계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310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4685048" y="53583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두 가지 유형의 인덱스를 결합하여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어떤 상품이 후보인지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와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왜 그 상품이 적합한지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동시에 답할 수 있는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통합검색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구현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50352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Step 3.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검색 인덱스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+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벡터 인덱스</a:t>
            </a:r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6740F81D-60A3-4E7C-AFE8-A2FF2D4FE8D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B9E127-1F80-4D58-A3D0-58E35DC7A110}"/>
              </a:ext>
            </a:extLst>
          </p:cNvPr>
          <p:cNvSpPr/>
          <p:nvPr/>
        </p:nvSpPr>
        <p:spPr>
          <a:xfrm>
            <a:off x="3869837" y="2355385"/>
            <a:ext cx="3439648" cy="3010636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983DA8-4B63-4BAD-8C48-BA71AB417022}"/>
              </a:ext>
            </a:extLst>
          </p:cNvPr>
          <p:cNvSpPr/>
          <p:nvPr/>
        </p:nvSpPr>
        <p:spPr>
          <a:xfrm>
            <a:off x="733199" y="2355385"/>
            <a:ext cx="3069181" cy="3010636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97D5AD-D671-4900-8AF1-C532DBA90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9" y="2643735"/>
            <a:ext cx="3135975" cy="19876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C7D3E3-AFF3-4CF8-A7D0-F7C5999EB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262" y="2643735"/>
            <a:ext cx="3311054" cy="25231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71DA15-7140-4CC4-955B-ABD8891B96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961"/>
          <a:stretch/>
        </p:blipFill>
        <p:spPr>
          <a:xfrm>
            <a:off x="7399021" y="2514599"/>
            <a:ext cx="3992880" cy="2567941"/>
          </a:xfrm>
          <a:prstGeom prst="rect">
            <a:avLst/>
          </a:prstGeom>
        </p:spPr>
      </p:pic>
      <p:sp>
        <p:nvSpPr>
          <p:cNvPr id="24" name="사각형: 둥근 모서리 42">
            <a:extLst>
              <a:ext uri="{FF2B5EF4-FFF2-40B4-BE49-F238E27FC236}">
                <a16:creationId xmlns:a16="http://schemas.microsoft.com/office/drawing/2014/main" id="{B4501A47-F7D7-45E3-912C-0281DF165A48}"/>
              </a:ext>
            </a:extLst>
          </p:cNvPr>
          <p:cNvSpPr/>
          <p:nvPr/>
        </p:nvSpPr>
        <p:spPr>
          <a:xfrm>
            <a:off x="1379538" y="5726082"/>
            <a:ext cx="9864725" cy="74858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5A6736-B3C1-4BE3-A4AE-2C81DA4B6F7F}"/>
              </a:ext>
            </a:extLst>
          </p:cNvPr>
          <p:cNvSpPr/>
          <p:nvPr/>
        </p:nvSpPr>
        <p:spPr>
          <a:xfrm>
            <a:off x="1379538" y="5925170"/>
            <a:ext cx="9864725" cy="420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두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인덱스를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함께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활용하여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상품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리스트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+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근거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설명을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동시에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제공하는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</a:p>
          <a:p>
            <a:pPr lvl="0" algn="ctr">
              <a:lnSpc>
                <a:spcPct val="120000"/>
              </a:lnSpc>
            </a:pP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“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고도화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된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통합검색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구현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b="1" dirty="0">
                <a:solidFill>
                  <a:srgbClr val="EFCA5F">
                    <a:lumMod val="50000"/>
                  </a:srgbClr>
                </a:solidFill>
                <a:latin typeface="프리젠테이션 6 SemiBold" pitchFamily="2" charset="-127"/>
                <a:ea typeface="프리젠테이션 6 SemiBold" pitchFamily="2" charset="-127"/>
              </a:rPr>
              <a:t>”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E72FBC3-B3B7-40CB-86AF-2FDF08F698D3}"/>
              </a:ext>
            </a:extLst>
          </p:cNvPr>
          <p:cNvSpPr/>
          <p:nvPr/>
        </p:nvSpPr>
        <p:spPr>
          <a:xfrm>
            <a:off x="1668781" y="5565109"/>
            <a:ext cx="1280160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구현방안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455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3802380" y="551071"/>
            <a:ext cx="8132410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RDB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RAG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만으로는 단순 질의응답은 가능하지만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복잡한 관계 기반 추천과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맥락 이해에는 한계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그래프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DB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는 펀드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ETF,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테마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지역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리포트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행동을 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하나의 관계망으로 표현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하여 더욱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지능적인 추천을 가능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하게 구현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Step 4.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그래프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DB</a:t>
            </a:r>
            <a:endParaRPr lang="ko-KR" altLang="en-US" sz="1600" dirty="0">
              <a:solidFill>
                <a:prstClr val="black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6740F81D-60A3-4E7C-AFE8-A2FF2D4FE8D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C61755-E7D3-48FD-B058-4F566680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77" y="1787602"/>
            <a:ext cx="8673083" cy="283039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240425-F586-4C16-BED6-1083605C651B}"/>
              </a:ext>
            </a:extLst>
          </p:cNvPr>
          <p:cNvGrpSpPr/>
          <p:nvPr/>
        </p:nvGrpSpPr>
        <p:grpSpPr>
          <a:xfrm>
            <a:off x="655222" y="4604560"/>
            <a:ext cx="10805258" cy="1807222"/>
            <a:chOff x="302302" y="4802656"/>
            <a:chExt cx="11577910" cy="1807222"/>
          </a:xfrm>
        </p:grpSpPr>
        <p:sp>
          <p:nvSpPr>
            <p:cNvPr id="23" name="Shape 2">
              <a:extLst>
                <a:ext uri="{FF2B5EF4-FFF2-40B4-BE49-F238E27FC236}">
                  <a16:creationId xmlns:a16="http://schemas.microsoft.com/office/drawing/2014/main" id="{BD742F39-5ADA-4A78-B977-40E2C0A10D1E}"/>
                </a:ext>
              </a:extLst>
            </p:cNvPr>
            <p:cNvSpPr/>
            <p:nvPr/>
          </p:nvSpPr>
          <p:spPr>
            <a:xfrm rot="16200000">
              <a:off x="6079265" y="-779434"/>
              <a:ext cx="33470" cy="11568424"/>
            </a:xfrm>
            <a:prstGeom prst="roundRect">
              <a:avLst>
                <a:gd name="adj" fmla="val 110575"/>
              </a:avLst>
            </a:prstGeom>
            <a:solidFill>
              <a:srgbClr val="D8D4D4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Shape 3">
              <a:extLst>
                <a:ext uri="{FF2B5EF4-FFF2-40B4-BE49-F238E27FC236}">
                  <a16:creationId xmlns:a16="http://schemas.microsoft.com/office/drawing/2014/main" id="{515B0C5E-255E-4546-A030-5872FCCAA436}"/>
                </a:ext>
              </a:extLst>
            </p:cNvPr>
            <p:cNvSpPr/>
            <p:nvPr/>
          </p:nvSpPr>
          <p:spPr>
            <a:xfrm rot="16200000">
              <a:off x="298080" y="5324804"/>
              <a:ext cx="345290" cy="22860"/>
            </a:xfrm>
            <a:prstGeom prst="roundRect">
              <a:avLst>
                <a:gd name="adj" fmla="val 110575"/>
              </a:avLst>
            </a:prstGeom>
            <a:solidFill>
              <a:srgbClr val="D8D4D4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8EBE5FF-CF4B-46BA-9132-8D990A502458}"/>
                </a:ext>
              </a:extLst>
            </p:cNvPr>
            <p:cNvGrpSpPr/>
            <p:nvPr/>
          </p:nvGrpSpPr>
          <p:grpSpPr>
            <a:xfrm>
              <a:off x="329934" y="4802656"/>
              <a:ext cx="255745" cy="379095"/>
              <a:chOff x="7197270" y="4078816"/>
              <a:chExt cx="255745" cy="379095"/>
            </a:xfrm>
          </p:grpSpPr>
          <p:sp>
            <p:nvSpPr>
              <p:cNvPr id="43" name="Shape 4">
                <a:extLst>
                  <a:ext uri="{FF2B5EF4-FFF2-40B4-BE49-F238E27FC236}">
                    <a16:creationId xmlns:a16="http://schemas.microsoft.com/office/drawing/2014/main" id="{AE3645BF-410D-4CE3-B333-66803A1DE1C5}"/>
                  </a:ext>
                </a:extLst>
              </p:cNvPr>
              <p:cNvSpPr/>
              <p:nvPr/>
            </p:nvSpPr>
            <p:spPr>
              <a:xfrm>
                <a:off x="7197270" y="4078816"/>
                <a:ext cx="252770" cy="379095"/>
              </a:xfrm>
              <a:prstGeom prst="roundRect">
                <a:avLst>
                  <a:gd name="adj" fmla="val 6668"/>
                </a:avLst>
              </a:prstGeom>
              <a:solidFill>
                <a:srgbClr val="FFCC00"/>
              </a:solidFill>
              <a:ln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4" name="Text 5">
                <a:extLst>
                  <a:ext uri="{FF2B5EF4-FFF2-40B4-BE49-F238E27FC236}">
                    <a16:creationId xmlns:a16="http://schemas.microsoft.com/office/drawing/2014/main" id="{8D6299F7-ED0F-44D1-BE1C-58B343E4EDEA}"/>
                  </a:ext>
                </a:extLst>
              </p:cNvPr>
              <p:cNvSpPr/>
              <p:nvPr/>
            </p:nvSpPr>
            <p:spPr>
              <a:xfrm>
                <a:off x="7200245" y="4110427"/>
                <a:ext cx="252770" cy="31587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b"/>
              <a:lstStyle/>
              <a:p>
                <a:pPr marL="0" indent="0" algn="ctr">
                  <a:lnSpc>
                    <a:spcPts val="1950"/>
                  </a:lnSpc>
                  <a:buNone/>
                </a:pPr>
                <a:r>
                  <a:rPr lang="en-US" sz="1950" b="1" dirty="0">
                    <a:solidFill>
                      <a:srgbClr val="504C49"/>
                    </a:solidFill>
                    <a:latin typeface="Freesentation 7 Bold" pitchFamily="2" charset="-127"/>
                    <a:ea typeface="Freesentation 7 Bold" pitchFamily="2" charset="-127"/>
                    <a:cs typeface="Freesentation Bold" pitchFamily="34" charset="-120"/>
                  </a:rPr>
                  <a:t>1</a:t>
                </a:r>
                <a:endParaRPr lang="en-US" sz="1950" dirty="0"/>
              </a:p>
            </p:txBody>
          </p:sp>
        </p:grpSp>
        <p:sp>
          <p:nvSpPr>
            <p:cNvPr id="29" name="Text 6">
              <a:extLst>
                <a:ext uri="{FF2B5EF4-FFF2-40B4-BE49-F238E27FC236}">
                  <a16:creationId xmlns:a16="http://schemas.microsoft.com/office/drawing/2014/main" id="{1CC59B1C-A303-4142-9526-44E3C284BCDE}"/>
                </a:ext>
              </a:extLst>
            </p:cNvPr>
            <p:cNvSpPr/>
            <p:nvPr/>
          </p:nvSpPr>
          <p:spPr>
            <a:xfrm>
              <a:off x="332909" y="5600171"/>
              <a:ext cx="2106335" cy="2632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050"/>
                </a:lnSpc>
                <a:buNone/>
              </a:pPr>
              <a:r>
                <a:rPr lang="en-US" b="1" dirty="0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RDB + RAG의 한계</a:t>
              </a:r>
              <a:endParaRPr lang="en-US" dirty="0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0" name="Text 7">
              <a:extLst>
                <a:ext uri="{FF2B5EF4-FFF2-40B4-BE49-F238E27FC236}">
                  <a16:creationId xmlns:a16="http://schemas.microsoft.com/office/drawing/2014/main" id="{CC9BC68A-8851-4896-8FC2-66A7F67FC98B}"/>
                </a:ext>
              </a:extLst>
            </p:cNvPr>
            <p:cNvSpPr/>
            <p:nvPr/>
          </p:nvSpPr>
          <p:spPr>
            <a:xfrm>
              <a:off x="302302" y="6030871"/>
              <a:ext cx="3372202" cy="5391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"이 펀드 수익률은?" "이 리포트 내용은?"에는 잘 답하지만, 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"이 펀드와 성격이 비슷한 다른 </a:t>
              </a:r>
              <a:r>
                <a:rPr lang="en-US" sz="11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펀드는</a:t>
              </a: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?“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"내가 자주 보는 테마와 관련된 좋은 리포트는?" 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sz="11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같은</a:t>
              </a: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관계 기반 </a:t>
              </a:r>
              <a:r>
                <a:rPr lang="en-US" sz="11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질문에는</a:t>
              </a: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sz="11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취약</a:t>
              </a: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.</a:t>
              </a:r>
              <a:endParaRPr lang="en-US" sz="1100" dirty="0">
                <a:latin typeface="+mn-ea"/>
              </a:endParaRPr>
            </a:p>
          </p:txBody>
        </p:sp>
        <p:sp>
          <p:nvSpPr>
            <p:cNvPr id="31" name="Text 11">
              <a:extLst>
                <a:ext uri="{FF2B5EF4-FFF2-40B4-BE49-F238E27FC236}">
                  <a16:creationId xmlns:a16="http://schemas.microsoft.com/office/drawing/2014/main" id="{9402D00D-80CF-41B4-91EA-C8D4C87FBD26}"/>
                </a:ext>
              </a:extLst>
            </p:cNvPr>
            <p:cNvSpPr/>
            <p:nvPr/>
          </p:nvSpPr>
          <p:spPr>
            <a:xfrm>
              <a:off x="5086927" y="5624152"/>
              <a:ext cx="2106335" cy="2632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50"/>
                </a:lnSpc>
                <a:buNone/>
              </a:pPr>
              <a:r>
                <a:rPr lang="en-US" b="1" dirty="0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그래프 DB의 역할</a:t>
              </a:r>
              <a:endParaRPr lang="en-US" dirty="0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2" name="Text 12">
              <a:extLst>
                <a:ext uri="{FF2B5EF4-FFF2-40B4-BE49-F238E27FC236}">
                  <a16:creationId xmlns:a16="http://schemas.microsoft.com/office/drawing/2014/main" id="{833FDEC9-415F-43E6-A28C-6224E5B38F0F}"/>
                </a:ext>
              </a:extLst>
            </p:cNvPr>
            <p:cNvSpPr/>
            <p:nvPr/>
          </p:nvSpPr>
          <p:spPr>
            <a:xfrm>
              <a:off x="3952110" y="6060242"/>
              <a:ext cx="4365132" cy="5391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펀드/ETF </a:t>
              </a:r>
              <a:r>
                <a:rPr lang="en-US" sz="1200" dirty="0">
                  <a:solidFill>
                    <a:srgbClr val="000000"/>
                  </a:solidFill>
                  <a:latin typeface="+mn-ea"/>
                  <a:cs typeface="Freesentation" pitchFamily="34" charset="-120"/>
                </a:rPr>
                <a:t>↔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테마 </a:t>
              </a:r>
              <a:r>
                <a:rPr lang="en-US" sz="1200" dirty="0">
                  <a:solidFill>
                    <a:srgbClr val="000000"/>
                  </a:solidFill>
                  <a:latin typeface="+mn-ea"/>
                  <a:cs typeface="Freesentation" pitchFamily="34" charset="-120"/>
                </a:rPr>
                <a:t>↔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지역 </a:t>
              </a:r>
              <a:r>
                <a:rPr lang="en-US" sz="1200" dirty="0">
                  <a:solidFill>
                    <a:srgbClr val="000000"/>
                  </a:solidFill>
                  <a:latin typeface="+mn-ea"/>
                  <a:cs typeface="Freesentation" pitchFamily="34" charset="-120"/>
                </a:rPr>
                <a:t>↔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위험 </a:t>
              </a:r>
              <a:r>
                <a:rPr lang="en-US" sz="1200" dirty="0">
                  <a:solidFill>
                    <a:srgbClr val="000000"/>
                  </a:solidFill>
                  <a:latin typeface="+mn-ea"/>
                  <a:cs typeface="Freesentation" pitchFamily="34" charset="-120"/>
                </a:rPr>
                <a:t>↔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리포트 </a:t>
              </a:r>
              <a:r>
                <a:rPr lang="en-US" sz="1200" dirty="0">
                  <a:solidFill>
                    <a:srgbClr val="000000"/>
                  </a:solidFill>
                  <a:latin typeface="+mn-ea"/>
                  <a:cs typeface="Freesentation" pitchFamily="34" charset="-120"/>
                </a:rPr>
                <a:t>↔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고객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행동을</a:t>
              </a:r>
              <a:endParaRPr lang="en-US" sz="1200" dirty="0">
                <a:solidFill>
                  <a:srgbClr val="504C49"/>
                </a:solidFill>
                <a:latin typeface="+mn-ea"/>
                <a:cs typeface="Freesentation" pitchFamily="34" charset="-120"/>
              </a:endParaRPr>
            </a:p>
            <a:p>
              <a:pPr marL="0" indent="0" algn="ctr">
                <a:lnSpc>
                  <a:spcPts val="2100"/>
                </a:lnSpc>
                <a:buNone/>
              </a:pP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하나의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 연결된 </a:t>
              </a: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관계망으로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 </a:t>
              </a: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표현하여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 </a:t>
              </a: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복잡한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 </a:t>
              </a: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패턴을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 </a:t>
              </a: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이해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.</a:t>
              </a:r>
              <a:endParaRPr lang="en-US" sz="140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33" name="Text 16">
              <a:extLst>
                <a:ext uri="{FF2B5EF4-FFF2-40B4-BE49-F238E27FC236}">
                  <a16:creationId xmlns:a16="http://schemas.microsoft.com/office/drawing/2014/main" id="{3194A468-AD4C-44D4-B1D9-E5B70857EA5C}"/>
                </a:ext>
              </a:extLst>
            </p:cNvPr>
            <p:cNvSpPr/>
            <p:nvPr/>
          </p:nvSpPr>
          <p:spPr>
            <a:xfrm>
              <a:off x="9710714" y="5604683"/>
              <a:ext cx="2106335" cy="2632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050"/>
                </a:lnSpc>
                <a:buNone/>
              </a:pPr>
              <a:r>
                <a:rPr lang="en-US" b="1" dirty="0" err="1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가능</a:t>
              </a:r>
              <a:r>
                <a:rPr lang="en-US" b="1" dirty="0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 </a:t>
              </a:r>
              <a:r>
                <a:rPr lang="en-US" b="1" dirty="0" err="1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해지는</a:t>
              </a:r>
              <a:r>
                <a:rPr lang="en-US" b="1" dirty="0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 </a:t>
              </a:r>
              <a:r>
                <a:rPr lang="en-US" b="1" dirty="0" err="1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기능</a:t>
              </a:r>
              <a:endParaRPr lang="en-US" dirty="0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4" name="Text 17">
              <a:extLst>
                <a:ext uri="{FF2B5EF4-FFF2-40B4-BE49-F238E27FC236}">
                  <a16:creationId xmlns:a16="http://schemas.microsoft.com/office/drawing/2014/main" id="{3386525F-500F-46CA-A799-B03C4354F90A}"/>
                </a:ext>
              </a:extLst>
            </p:cNvPr>
            <p:cNvSpPr/>
            <p:nvPr/>
          </p:nvSpPr>
          <p:spPr>
            <a:xfrm>
              <a:off x="9092797" y="6006217"/>
              <a:ext cx="2743201" cy="6036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r">
                <a:lnSpc>
                  <a:spcPts val="2100"/>
                </a:lnSpc>
              </a:pP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유사 펀드 </a:t>
              </a:r>
              <a:r>
                <a:rPr lang="en-US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자동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추천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/ </a:t>
              </a:r>
              <a:r>
                <a:rPr lang="en-US" altLang="ko-KR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테마</a:t>
              </a:r>
              <a:r>
                <a:rPr lang="en-US" altLang="ko-KR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기반</a:t>
              </a:r>
              <a:r>
                <a:rPr lang="en-US" altLang="ko-KR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탐색</a:t>
              </a:r>
              <a:r>
                <a:rPr lang="en-US" altLang="ko-KR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경로</a:t>
              </a:r>
              <a:r>
                <a:rPr lang="en-US" altLang="ko-KR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제시</a:t>
              </a:r>
              <a:endParaRPr lang="en-US" altLang="ko-KR" sz="1200" dirty="0">
                <a:solidFill>
                  <a:srgbClr val="504C49"/>
                </a:solidFill>
                <a:latin typeface="+mn-ea"/>
                <a:cs typeface="Freesentation" pitchFamily="34" charset="-120"/>
              </a:endParaRPr>
            </a:p>
            <a:p>
              <a:pPr algn="r">
                <a:lnSpc>
                  <a:spcPts val="2100"/>
                </a:lnSpc>
              </a:pP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개인별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맞춤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리포트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생성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/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행동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패턴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기반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상품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추천</a:t>
              </a:r>
              <a:endPara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endParaRPr>
            </a:p>
            <a:p>
              <a:pPr algn="r">
                <a:lnSpc>
                  <a:spcPts val="2100"/>
                </a:lnSpc>
              </a:pPr>
              <a:endParaRPr lang="en-US" altLang="ko-KR" sz="1200" dirty="0">
                <a:latin typeface="+mn-ea"/>
              </a:endParaRPr>
            </a:p>
            <a:p>
              <a:pPr marL="0" indent="0" algn="r">
                <a:lnSpc>
                  <a:spcPts val="2100"/>
                </a:lnSpc>
                <a:buNone/>
              </a:pPr>
              <a:endParaRPr lang="en-US" sz="1200" dirty="0">
                <a:latin typeface="+mn-ea"/>
              </a:endParaRPr>
            </a:p>
          </p:txBody>
        </p:sp>
        <p:sp>
          <p:nvSpPr>
            <p:cNvPr id="35" name="Shape 3">
              <a:extLst>
                <a:ext uri="{FF2B5EF4-FFF2-40B4-BE49-F238E27FC236}">
                  <a16:creationId xmlns:a16="http://schemas.microsoft.com/office/drawing/2014/main" id="{1816E947-BA69-4726-A099-8AFFE2BF1895}"/>
                </a:ext>
              </a:extLst>
            </p:cNvPr>
            <p:cNvSpPr/>
            <p:nvPr/>
          </p:nvSpPr>
          <p:spPr>
            <a:xfrm rot="16200000">
              <a:off x="5930134" y="5324805"/>
              <a:ext cx="345290" cy="22860"/>
            </a:xfrm>
            <a:prstGeom prst="roundRect">
              <a:avLst>
                <a:gd name="adj" fmla="val 110575"/>
              </a:avLst>
            </a:prstGeom>
            <a:solidFill>
              <a:srgbClr val="D8D4D4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28E76AC-9E3B-4A57-B207-08EC02B8C872}"/>
                </a:ext>
              </a:extLst>
            </p:cNvPr>
            <p:cNvGrpSpPr/>
            <p:nvPr/>
          </p:nvGrpSpPr>
          <p:grpSpPr>
            <a:xfrm>
              <a:off x="5906451" y="4802656"/>
              <a:ext cx="379095" cy="379095"/>
              <a:chOff x="7137083" y="4078816"/>
              <a:chExt cx="379095" cy="379095"/>
            </a:xfrm>
          </p:grpSpPr>
          <p:sp>
            <p:nvSpPr>
              <p:cNvPr id="41" name="Shape 4">
                <a:extLst>
                  <a:ext uri="{FF2B5EF4-FFF2-40B4-BE49-F238E27FC236}">
                    <a16:creationId xmlns:a16="http://schemas.microsoft.com/office/drawing/2014/main" id="{AD3A7B56-D8B6-4C28-83A3-635E25578DD9}"/>
                  </a:ext>
                </a:extLst>
              </p:cNvPr>
              <p:cNvSpPr/>
              <p:nvPr/>
            </p:nvSpPr>
            <p:spPr>
              <a:xfrm>
                <a:off x="7137083" y="4078816"/>
                <a:ext cx="379095" cy="379095"/>
              </a:xfrm>
              <a:prstGeom prst="roundRect">
                <a:avLst>
                  <a:gd name="adj" fmla="val 6668"/>
                </a:avLst>
              </a:prstGeom>
              <a:solidFill>
                <a:srgbClr val="F9F7F7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Text 5">
                <a:extLst>
                  <a:ext uri="{FF2B5EF4-FFF2-40B4-BE49-F238E27FC236}">
                    <a16:creationId xmlns:a16="http://schemas.microsoft.com/office/drawing/2014/main" id="{D65CABAE-CEC6-4F17-9259-A46BF8ACB3D2}"/>
                  </a:ext>
                </a:extLst>
              </p:cNvPr>
              <p:cNvSpPr/>
              <p:nvPr/>
            </p:nvSpPr>
            <p:spPr>
              <a:xfrm>
                <a:off x="7200245" y="4110427"/>
                <a:ext cx="252770" cy="315873"/>
              </a:xfrm>
              <a:prstGeom prst="rect">
                <a:avLst/>
              </a:prstGeom>
              <a:solidFill>
                <a:srgbClr val="FFCC00"/>
              </a:solidFill>
              <a:ln/>
            </p:spPr>
            <p:txBody>
              <a:bodyPr wrap="none" lIns="0" tIns="0" rIns="0" bIns="0" rtlCol="0" anchor="b"/>
              <a:lstStyle/>
              <a:p>
                <a:pPr marL="0" indent="0" algn="ctr">
                  <a:lnSpc>
                    <a:spcPts val="1950"/>
                  </a:lnSpc>
                  <a:buNone/>
                </a:pPr>
                <a:r>
                  <a:rPr lang="en-US" sz="1950" b="1" dirty="0">
                    <a:solidFill>
                      <a:srgbClr val="504C49"/>
                    </a:solidFill>
                    <a:latin typeface="Freesentation 7 Bold" pitchFamily="2" charset="-127"/>
                    <a:ea typeface="Freesentation 7 Bold" pitchFamily="2" charset="-127"/>
                    <a:cs typeface="Freesentation Bold" pitchFamily="34" charset="-120"/>
                  </a:rPr>
                  <a:t>2</a:t>
                </a:r>
                <a:endParaRPr lang="en-US" sz="1950" dirty="0"/>
              </a:p>
            </p:txBody>
          </p:sp>
        </p:grpSp>
        <p:sp>
          <p:nvSpPr>
            <p:cNvPr id="37" name="Shape 3">
              <a:extLst>
                <a:ext uri="{FF2B5EF4-FFF2-40B4-BE49-F238E27FC236}">
                  <a16:creationId xmlns:a16="http://schemas.microsoft.com/office/drawing/2014/main" id="{609749CC-DB57-413E-8431-3541C60E4C03}"/>
                </a:ext>
              </a:extLst>
            </p:cNvPr>
            <p:cNvSpPr/>
            <p:nvPr/>
          </p:nvSpPr>
          <p:spPr>
            <a:xfrm rot="16200000">
              <a:off x="11529449" y="5324806"/>
              <a:ext cx="345290" cy="22860"/>
            </a:xfrm>
            <a:prstGeom prst="roundRect">
              <a:avLst>
                <a:gd name="adj" fmla="val 110575"/>
              </a:avLst>
            </a:prstGeom>
            <a:solidFill>
              <a:srgbClr val="D8D4D4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397E3B7-1113-4660-A6A3-B956934C3364}"/>
                </a:ext>
              </a:extLst>
            </p:cNvPr>
            <p:cNvGrpSpPr/>
            <p:nvPr/>
          </p:nvGrpSpPr>
          <p:grpSpPr>
            <a:xfrm>
              <a:off x="11501117" y="4802656"/>
              <a:ext cx="379095" cy="379095"/>
              <a:chOff x="7137083" y="4078816"/>
              <a:chExt cx="379095" cy="379095"/>
            </a:xfrm>
          </p:grpSpPr>
          <p:sp>
            <p:nvSpPr>
              <p:cNvPr id="39" name="Shape 4">
                <a:extLst>
                  <a:ext uri="{FF2B5EF4-FFF2-40B4-BE49-F238E27FC236}">
                    <a16:creationId xmlns:a16="http://schemas.microsoft.com/office/drawing/2014/main" id="{797D16D9-DB3C-43C9-BCE7-2599C1D0BC72}"/>
                  </a:ext>
                </a:extLst>
              </p:cNvPr>
              <p:cNvSpPr/>
              <p:nvPr/>
            </p:nvSpPr>
            <p:spPr>
              <a:xfrm>
                <a:off x="7137083" y="4078816"/>
                <a:ext cx="379095" cy="379095"/>
              </a:xfrm>
              <a:prstGeom prst="roundRect">
                <a:avLst>
                  <a:gd name="adj" fmla="val 6668"/>
                </a:avLst>
              </a:prstGeom>
              <a:solidFill>
                <a:srgbClr val="F9F7F7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 5">
                <a:extLst>
                  <a:ext uri="{FF2B5EF4-FFF2-40B4-BE49-F238E27FC236}">
                    <a16:creationId xmlns:a16="http://schemas.microsoft.com/office/drawing/2014/main" id="{26F85A52-457A-4734-8671-7371337CF8DD}"/>
                  </a:ext>
                </a:extLst>
              </p:cNvPr>
              <p:cNvSpPr/>
              <p:nvPr/>
            </p:nvSpPr>
            <p:spPr>
              <a:xfrm>
                <a:off x="7200245" y="4110427"/>
                <a:ext cx="252770" cy="315873"/>
              </a:xfrm>
              <a:prstGeom prst="rect">
                <a:avLst/>
              </a:prstGeom>
              <a:solidFill>
                <a:srgbClr val="FFCC00"/>
              </a:solidFill>
              <a:ln/>
            </p:spPr>
            <p:txBody>
              <a:bodyPr wrap="none" lIns="0" tIns="0" rIns="0" bIns="0" rtlCol="0" anchor="b"/>
              <a:lstStyle/>
              <a:p>
                <a:pPr marL="0" indent="0" algn="ctr">
                  <a:lnSpc>
                    <a:spcPts val="1950"/>
                  </a:lnSpc>
                  <a:buNone/>
                </a:pPr>
                <a:r>
                  <a:rPr lang="en-US" sz="1950" b="1" dirty="0">
                    <a:solidFill>
                      <a:srgbClr val="504C49"/>
                    </a:solidFill>
                    <a:latin typeface="Freesentation 7 Bold" pitchFamily="2" charset="-127"/>
                    <a:ea typeface="Freesentation 7 Bold" pitchFamily="2" charset="-127"/>
                    <a:cs typeface="Freesentation Bold" pitchFamily="34" charset="-120"/>
                  </a:rPr>
                  <a:t>3</a:t>
                </a:r>
                <a:endParaRPr lang="en-US" sz="1950" dirty="0"/>
              </a:p>
            </p:txBody>
          </p:sp>
        </p:grp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E3061B0-3D8D-419F-BE0D-56E367894CEF}"/>
              </a:ext>
            </a:extLst>
          </p:cNvPr>
          <p:cNvSpPr/>
          <p:nvPr/>
        </p:nvSpPr>
        <p:spPr>
          <a:xfrm>
            <a:off x="350159" y="1249917"/>
            <a:ext cx="189774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관계를 이해하는 두 번째 뇌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631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3680460" y="535831"/>
            <a:ext cx="8132410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로그인한 고객의 모든 행동을 그래프 위에 연결하여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개인별 관심사와 투자 성향을 정교하게 파악하고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맞춤형 리포트를 자동 생성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그래프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DB + AI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로 만드는 맞춤형 투자전략 리포트</a:t>
            </a:r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6740F81D-60A3-4E7C-AFE8-A2FF2D4FE8D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3B4834-058D-4BCE-9608-9B2764E52424}"/>
              </a:ext>
            </a:extLst>
          </p:cNvPr>
          <p:cNvGrpSpPr/>
          <p:nvPr/>
        </p:nvGrpSpPr>
        <p:grpSpPr>
          <a:xfrm>
            <a:off x="803910" y="2030658"/>
            <a:ext cx="10584180" cy="4224297"/>
            <a:chOff x="341085" y="2201968"/>
            <a:chExt cx="11509829" cy="428478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CAA3318-A410-466F-BE0C-738899DA7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13855" y="2201968"/>
              <a:ext cx="10164290" cy="1776875"/>
            </a:xfrm>
            <a:prstGeom prst="rect">
              <a:avLst/>
            </a:prstGeom>
          </p:spPr>
        </p:pic>
        <p:sp>
          <p:nvSpPr>
            <p:cNvPr id="47" name="Text 19">
              <a:extLst>
                <a:ext uri="{FF2B5EF4-FFF2-40B4-BE49-F238E27FC236}">
                  <a16:creationId xmlns:a16="http://schemas.microsoft.com/office/drawing/2014/main" id="{048FD0F7-7353-4016-A448-5B98075687E7}"/>
                </a:ext>
              </a:extLst>
            </p:cNvPr>
            <p:cNvSpPr/>
            <p:nvPr/>
          </p:nvSpPr>
          <p:spPr>
            <a:xfrm>
              <a:off x="341085" y="4262034"/>
              <a:ext cx="6128345" cy="34150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00"/>
                </a:lnSpc>
              </a:pPr>
              <a:r>
                <a:rPr 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그래프 위에 고객 행동을 계속 연결하면서 패턴을 분석합니다: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Text 20">
              <a:extLst>
                <a:ext uri="{FF2B5EF4-FFF2-40B4-BE49-F238E27FC236}">
                  <a16:creationId xmlns:a16="http://schemas.microsoft.com/office/drawing/2014/main" id="{E6E9E343-F9C9-4AA4-BF49-6A3C6E2D56FC}"/>
                </a:ext>
              </a:extLst>
            </p:cNvPr>
            <p:cNvSpPr/>
            <p:nvPr/>
          </p:nvSpPr>
          <p:spPr>
            <a:xfrm>
              <a:off x="341085" y="4652869"/>
              <a:ext cx="6396157" cy="6761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고객</a:t>
              </a:r>
              <a:r>
                <a:rPr 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A </a:t>
              </a:r>
              <a:r>
                <a:rPr lang="en-US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패턴</a:t>
              </a:r>
              <a:r>
                <a:rPr 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: 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연금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+ 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글로벌 채권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+ </a:t>
              </a:r>
              <a:r>
                <a:rPr lang="ko-KR" altLang="en-US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인컴에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집중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→ </a:t>
              </a:r>
              <a:r>
                <a:rPr lang="en-US" altLang="ko-KR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안정적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</a:t>
              </a:r>
              <a:r>
                <a:rPr lang="en-US" altLang="ko-KR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장기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</a:t>
              </a:r>
              <a:r>
                <a:rPr lang="en-US" altLang="ko-KR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투자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</a:t>
              </a:r>
              <a:r>
                <a:rPr lang="en-US" altLang="ko-KR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성향</a:t>
              </a:r>
              <a:endParaRPr lang="en-US" altLang="ko-KR" sz="1350" dirty="0">
                <a:solidFill>
                  <a:srgbClr val="504C49"/>
                </a:solidFill>
                <a:latin typeface="Freesentation 4 Regular" pitchFamily="2" charset="-127"/>
                <a:ea typeface="Freesentation 4 Regular" pitchFamily="2" charset="-127"/>
              </a:endParaRPr>
            </a:p>
            <a:p>
              <a:pPr marL="285750" indent="-2857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고객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B 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패턴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: 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미국 성장주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+ AI + IT 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섹터에 집중 → 성장형 공격적 투자 성향</a:t>
              </a:r>
              <a:endParaRPr lang="en-US" sz="1350" dirty="0">
                <a:solidFill>
                  <a:srgbClr val="504C49"/>
                </a:solidFill>
                <a:latin typeface="Freesentation 4 Regular" pitchFamily="2" charset="-127"/>
                <a:ea typeface="Freesentation 4 Regular" pitchFamily="2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97FA448-C73D-4322-9214-643E4C9C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085" y="5493441"/>
              <a:ext cx="11509829" cy="993314"/>
            </a:xfrm>
            <a:prstGeom prst="rect">
              <a:avLst/>
            </a:prstGeom>
          </p:spPr>
        </p:pic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81826B-2FDF-48FC-A6FC-1843DD7774C1}"/>
              </a:ext>
            </a:extLst>
          </p:cNvPr>
          <p:cNvCxnSpPr>
            <a:cxnSpLocks/>
          </p:cNvCxnSpPr>
          <p:nvPr/>
        </p:nvCxnSpPr>
        <p:spPr>
          <a:xfrm>
            <a:off x="899160" y="5524500"/>
            <a:ext cx="341376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E7AA9F2-3922-4C4E-A2BC-47F80341A6E7}"/>
              </a:ext>
            </a:extLst>
          </p:cNvPr>
          <p:cNvCxnSpPr>
            <a:cxnSpLocks/>
          </p:cNvCxnSpPr>
          <p:nvPr/>
        </p:nvCxnSpPr>
        <p:spPr>
          <a:xfrm>
            <a:off x="4447205" y="5524500"/>
            <a:ext cx="341376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C1A2142-88B0-477A-B472-7BA2163368A9}"/>
              </a:ext>
            </a:extLst>
          </p:cNvPr>
          <p:cNvCxnSpPr>
            <a:cxnSpLocks/>
          </p:cNvCxnSpPr>
          <p:nvPr/>
        </p:nvCxnSpPr>
        <p:spPr>
          <a:xfrm>
            <a:off x="7995747" y="5524500"/>
            <a:ext cx="341376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A098F9-F6D8-42A5-A15D-EFE41A306693}"/>
              </a:ext>
            </a:extLst>
          </p:cNvPr>
          <p:cNvCxnSpPr/>
          <p:nvPr/>
        </p:nvCxnSpPr>
        <p:spPr>
          <a:xfrm>
            <a:off x="1691640" y="2903220"/>
            <a:ext cx="907778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Shape 5">
            <a:extLst>
              <a:ext uri="{FF2B5EF4-FFF2-40B4-BE49-F238E27FC236}">
                <a16:creationId xmlns:a16="http://schemas.microsoft.com/office/drawing/2014/main" id="{6F92F867-39D5-4D0A-A26C-D012F6D69AD3}"/>
              </a:ext>
            </a:extLst>
          </p:cNvPr>
          <p:cNvSpPr/>
          <p:nvPr/>
        </p:nvSpPr>
        <p:spPr>
          <a:xfrm>
            <a:off x="3185459" y="2832139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5">
            <a:extLst>
              <a:ext uri="{FF2B5EF4-FFF2-40B4-BE49-F238E27FC236}">
                <a16:creationId xmlns:a16="http://schemas.microsoft.com/office/drawing/2014/main" id="{E99BCEF4-1FEF-4B2C-97D9-1EA5B6E0D57F}"/>
              </a:ext>
            </a:extLst>
          </p:cNvPr>
          <p:cNvSpPr/>
          <p:nvPr/>
        </p:nvSpPr>
        <p:spPr>
          <a:xfrm>
            <a:off x="5097172" y="2832379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" name="Shape 5">
            <a:extLst>
              <a:ext uri="{FF2B5EF4-FFF2-40B4-BE49-F238E27FC236}">
                <a16:creationId xmlns:a16="http://schemas.microsoft.com/office/drawing/2014/main" id="{A0011446-0627-4A58-9308-422141F1AC27}"/>
              </a:ext>
            </a:extLst>
          </p:cNvPr>
          <p:cNvSpPr/>
          <p:nvPr/>
        </p:nvSpPr>
        <p:spPr>
          <a:xfrm>
            <a:off x="6977443" y="2832139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6" name="Shape 5">
            <a:extLst>
              <a:ext uri="{FF2B5EF4-FFF2-40B4-BE49-F238E27FC236}">
                <a16:creationId xmlns:a16="http://schemas.microsoft.com/office/drawing/2014/main" id="{CEF82D17-4301-4CD4-B2C8-3C28A232ED86}"/>
              </a:ext>
            </a:extLst>
          </p:cNvPr>
          <p:cNvSpPr/>
          <p:nvPr/>
        </p:nvSpPr>
        <p:spPr>
          <a:xfrm>
            <a:off x="8857714" y="2832139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20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57722" y="168258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3680460" y="528211"/>
            <a:ext cx="8132410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고객의 자연어 질문이 화면에 표시되기까지의 전체 프로세스를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단계별로 분석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각 단계는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유기적으로 연결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되어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빠르고 정확한 통합검색 경험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제공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LLM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기반 검색 서비스</a:t>
            </a:r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6740F81D-60A3-4E7C-AFE8-A2FF2D4FE8D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69F5F4-D0A0-4D65-97A3-4A0B7F93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873928"/>
            <a:ext cx="10530840" cy="4664031"/>
          </a:xfrm>
          <a:prstGeom prst="rect">
            <a:avLst/>
          </a:prstGeom>
        </p:spPr>
      </p:pic>
      <p:sp>
        <p:nvSpPr>
          <p:cNvPr id="20" name="Shape 5">
            <a:extLst>
              <a:ext uri="{FF2B5EF4-FFF2-40B4-BE49-F238E27FC236}">
                <a16:creationId xmlns:a16="http://schemas.microsoft.com/office/drawing/2014/main" id="{762D70E8-03E8-4BCF-BCC7-F9E0AEA2AC60}"/>
              </a:ext>
            </a:extLst>
          </p:cNvPr>
          <p:cNvSpPr/>
          <p:nvPr/>
        </p:nvSpPr>
        <p:spPr>
          <a:xfrm>
            <a:off x="6021586" y="2342134"/>
            <a:ext cx="148828" cy="12299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6F983D87-F350-4E4A-800D-605DD854B2EF}"/>
              </a:ext>
            </a:extLst>
          </p:cNvPr>
          <p:cNvSpPr/>
          <p:nvPr/>
        </p:nvSpPr>
        <p:spPr>
          <a:xfrm>
            <a:off x="6021586" y="3167419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5D061BEC-C8BC-4022-BA20-FED5A28CD9F8}"/>
              </a:ext>
            </a:extLst>
          </p:cNvPr>
          <p:cNvSpPr/>
          <p:nvPr/>
        </p:nvSpPr>
        <p:spPr>
          <a:xfrm>
            <a:off x="6013966" y="3852746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90800AAA-5756-4E46-BE87-1D22DC194A4B}"/>
              </a:ext>
            </a:extLst>
          </p:cNvPr>
          <p:cNvSpPr/>
          <p:nvPr/>
        </p:nvSpPr>
        <p:spPr>
          <a:xfrm>
            <a:off x="6021586" y="4510025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A15129D-1877-4765-8E11-EB391824BDBF}"/>
              </a:ext>
            </a:extLst>
          </p:cNvPr>
          <p:cNvSpPr/>
          <p:nvPr/>
        </p:nvSpPr>
        <p:spPr>
          <a:xfrm>
            <a:off x="6013966" y="5236952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0CE9FC33-A15F-42B5-A202-0B6F01A78B53}"/>
              </a:ext>
            </a:extLst>
          </p:cNvPr>
          <p:cNvSpPr/>
          <p:nvPr/>
        </p:nvSpPr>
        <p:spPr>
          <a:xfrm>
            <a:off x="6021586" y="5905978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ADDF9D5-57CC-4B81-B79B-F757DC92D957}"/>
              </a:ext>
            </a:extLst>
          </p:cNvPr>
          <p:cNvSpPr/>
          <p:nvPr/>
        </p:nvSpPr>
        <p:spPr>
          <a:xfrm>
            <a:off x="350159" y="1249917"/>
            <a:ext cx="1646281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실제 동작 흐름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54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57722" y="168258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3680460" y="543451"/>
            <a:ext cx="8132410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는 한 번 구축하고 끝나는 것이 아니라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지속적으로 모니터링하고 개선해야 하는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살아있는 시스템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운영자가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품질을 함께 튜닝할 수 있는 관리 체계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구축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AI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관리자 페이지</a:t>
            </a:r>
            <a:endParaRPr lang="en-US" altLang="ko-KR" sz="1600" dirty="0">
              <a:solidFill>
                <a:prstClr val="black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6B6173-B8B7-4BAB-A312-16E363E0297D}"/>
              </a:ext>
            </a:extLst>
          </p:cNvPr>
          <p:cNvSpPr/>
          <p:nvPr/>
        </p:nvSpPr>
        <p:spPr>
          <a:xfrm>
            <a:off x="350159" y="1249917"/>
            <a:ext cx="1280521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함께 키워가는 </a:t>
            </a:r>
            <a:r>
              <a:rPr lang="en-US" altLang="ko-KR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AI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CC5FEC7F-BAEA-4852-B899-B4EAB44D188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E39E6A-1CE9-41A4-9141-468E20C2B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2553" y="2332531"/>
            <a:ext cx="6609587" cy="2702233"/>
          </a:xfrm>
          <a:prstGeom prst="rect">
            <a:avLst/>
          </a:prstGeom>
        </p:spPr>
      </p:pic>
      <p:sp>
        <p:nvSpPr>
          <p:cNvPr id="26" name="사각형: 둥근 모서리 42">
            <a:extLst>
              <a:ext uri="{FF2B5EF4-FFF2-40B4-BE49-F238E27FC236}">
                <a16:creationId xmlns:a16="http://schemas.microsoft.com/office/drawing/2014/main" id="{30DD61EB-4FC7-4C94-8C53-9FB69557306D}"/>
              </a:ext>
            </a:extLst>
          </p:cNvPr>
          <p:cNvSpPr/>
          <p:nvPr/>
        </p:nvSpPr>
        <p:spPr>
          <a:xfrm>
            <a:off x="1379538" y="5605006"/>
            <a:ext cx="9864725" cy="74858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80196F3-0B21-4679-8318-6A2537CF9985}"/>
              </a:ext>
            </a:extLst>
          </p:cNvPr>
          <p:cNvSpPr/>
          <p:nvPr/>
        </p:nvSpPr>
        <p:spPr>
          <a:xfrm>
            <a:off x="1668781" y="5443189"/>
            <a:ext cx="1280160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구현방안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F74A3B16-3EB1-4E51-9B9E-98FE14C28113}"/>
              </a:ext>
            </a:extLst>
          </p:cNvPr>
          <p:cNvSpPr/>
          <p:nvPr/>
        </p:nvSpPr>
        <p:spPr>
          <a:xfrm>
            <a:off x="1379539" y="5798820"/>
            <a:ext cx="9864724" cy="425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AI 품질을 "켜놓고 방치"가 아니라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운영자가 함께 튜닝하는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구조로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설계</a:t>
            </a:r>
            <a:r>
              <a:rPr lang="en-US" sz="1600" dirty="0">
                <a:solidFill>
                  <a:srgbClr val="504C49"/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.</a:t>
            </a:r>
            <a:endParaRPr lang="en-US" sz="16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033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57722" y="168258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3680460" y="543451"/>
            <a:ext cx="8132410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금융 서비스에서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운영할 때는 기술적 완성도 만큼이나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보안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규제 준수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소비자 보호가 중요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체계적인 관리 프로세스를 통해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신뢰할 수 있는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서비스를 구축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안전한 금융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AI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운영을 위한 관리 체계</a:t>
            </a: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CC5FEC7F-BAEA-4852-B899-B4EAB44D188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26" name="사각형: 둥근 모서리 42">
            <a:extLst>
              <a:ext uri="{FF2B5EF4-FFF2-40B4-BE49-F238E27FC236}">
                <a16:creationId xmlns:a16="http://schemas.microsoft.com/office/drawing/2014/main" id="{30DD61EB-4FC7-4C94-8C53-9FB69557306D}"/>
              </a:ext>
            </a:extLst>
          </p:cNvPr>
          <p:cNvSpPr/>
          <p:nvPr/>
        </p:nvSpPr>
        <p:spPr>
          <a:xfrm>
            <a:off x="1379538" y="5871706"/>
            <a:ext cx="9864725" cy="74858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80196F3-0B21-4679-8318-6A2537CF9985}"/>
              </a:ext>
            </a:extLst>
          </p:cNvPr>
          <p:cNvSpPr/>
          <p:nvPr/>
        </p:nvSpPr>
        <p:spPr>
          <a:xfrm>
            <a:off x="1668781" y="5709889"/>
            <a:ext cx="1280160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구현방안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F74A3B16-3EB1-4E51-9B9E-98FE14C28113}"/>
              </a:ext>
            </a:extLst>
          </p:cNvPr>
          <p:cNvSpPr/>
          <p:nvPr/>
        </p:nvSpPr>
        <p:spPr>
          <a:xfrm>
            <a:off x="1379539" y="6096000"/>
            <a:ext cx="9864724" cy="425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지속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가능하고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신뢰할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수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있는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AI 서비스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운영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체계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를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통해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KB자산운용의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디지털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혁신을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안전하게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실현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.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439A9B-36D9-4489-9443-D98B0B6C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38" y="1731224"/>
            <a:ext cx="9864725" cy="387748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6FEEAD-CC5A-48D5-94E3-5C6D87E61E6C}"/>
              </a:ext>
            </a:extLst>
          </p:cNvPr>
          <p:cNvCxnSpPr>
            <a:cxnSpLocks/>
          </p:cNvCxnSpPr>
          <p:nvPr/>
        </p:nvCxnSpPr>
        <p:spPr>
          <a:xfrm>
            <a:off x="1379538" y="1933532"/>
            <a:ext cx="4868862" cy="910"/>
          </a:xfrm>
          <a:prstGeom prst="line">
            <a:avLst/>
          </a:prstGeom>
          <a:ln w="69850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94E615E-621E-45B1-A79F-A7BF3C71A278}"/>
              </a:ext>
            </a:extLst>
          </p:cNvPr>
          <p:cNvSpPr/>
          <p:nvPr/>
        </p:nvSpPr>
        <p:spPr>
          <a:xfrm>
            <a:off x="3573343" y="1703981"/>
            <a:ext cx="434338" cy="434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2EDBD2B-5043-45CF-94D0-9D5E01EDF588}"/>
              </a:ext>
            </a:extLst>
          </p:cNvPr>
          <p:cNvCxnSpPr>
            <a:cxnSpLocks/>
          </p:cNvCxnSpPr>
          <p:nvPr/>
        </p:nvCxnSpPr>
        <p:spPr>
          <a:xfrm>
            <a:off x="6362700" y="1933533"/>
            <a:ext cx="4881563" cy="910"/>
          </a:xfrm>
          <a:prstGeom prst="line">
            <a:avLst/>
          </a:prstGeom>
          <a:ln w="69850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25C431B2-8D43-441F-AC5A-BE06F654D53F}"/>
              </a:ext>
            </a:extLst>
          </p:cNvPr>
          <p:cNvSpPr/>
          <p:nvPr/>
        </p:nvSpPr>
        <p:spPr>
          <a:xfrm>
            <a:off x="8617783" y="1696361"/>
            <a:ext cx="434338" cy="434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35E4417-62FE-4651-8C3C-D466531646CB}"/>
              </a:ext>
            </a:extLst>
          </p:cNvPr>
          <p:cNvCxnSpPr>
            <a:cxnSpLocks/>
          </p:cNvCxnSpPr>
          <p:nvPr/>
        </p:nvCxnSpPr>
        <p:spPr>
          <a:xfrm>
            <a:off x="1379538" y="3941360"/>
            <a:ext cx="4884102" cy="0"/>
          </a:xfrm>
          <a:prstGeom prst="line">
            <a:avLst/>
          </a:prstGeom>
          <a:ln w="69850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AD4FB0-7A9F-4270-8E13-BC81C6DB0D2B}"/>
              </a:ext>
            </a:extLst>
          </p:cNvPr>
          <p:cNvCxnSpPr>
            <a:cxnSpLocks/>
          </p:cNvCxnSpPr>
          <p:nvPr/>
        </p:nvCxnSpPr>
        <p:spPr>
          <a:xfrm>
            <a:off x="6377940" y="3940450"/>
            <a:ext cx="4881563" cy="910"/>
          </a:xfrm>
          <a:prstGeom prst="line">
            <a:avLst/>
          </a:prstGeom>
          <a:ln w="69850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51032F0-8CEF-45FA-B11B-52A3214084A5}"/>
              </a:ext>
            </a:extLst>
          </p:cNvPr>
          <p:cNvSpPr/>
          <p:nvPr/>
        </p:nvSpPr>
        <p:spPr>
          <a:xfrm>
            <a:off x="3573343" y="3700421"/>
            <a:ext cx="434338" cy="434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2D74A3-E7BA-4BB4-95E9-096ABA0F4AF8}"/>
              </a:ext>
            </a:extLst>
          </p:cNvPr>
          <p:cNvSpPr/>
          <p:nvPr/>
        </p:nvSpPr>
        <p:spPr>
          <a:xfrm>
            <a:off x="8613434" y="3715661"/>
            <a:ext cx="434338" cy="434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194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4C4FA13-0979-4393-B744-BE7D72F38943}"/>
              </a:ext>
            </a:extLst>
          </p:cNvPr>
          <p:cNvSpPr/>
          <p:nvPr/>
        </p:nvSpPr>
        <p:spPr>
          <a:xfrm>
            <a:off x="445255" y="2050474"/>
            <a:ext cx="11267320" cy="3903036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50C0B4A-8609-4A53-8C36-DAEDAF230F83}"/>
              </a:ext>
            </a:extLst>
          </p:cNvPr>
          <p:cNvCxnSpPr>
            <a:cxnSpLocks/>
          </p:cNvCxnSpPr>
          <p:nvPr/>
        </p:nvCxnSpPr>
        <p:spPr>
          <a:xfrm>
            <a:off x="2207491" y="1191490"/>
            <a:ext cx="954849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4E45A8-493E-434C-AB5A-5F875FE9C422}"/>
              </a:ext>
            </a:extLst>
          </p:cNvPr>
          <p:cNvSpPr/>
          <p:nvPr/>
        </p:nvSpPr>
        <p:spPr>
          <a:xfrm>
            <a:off x="402806" y="977711"/>
            <a:ext cx="2044835" cy="50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PLAN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FC7912-1F4A-4FB9-8001-D069B4757CA6}"/>
              </a:ext>
            </a:extLst>
          </p:cNvPr>
          <p:cNvSpPr/>
          <p:nvPr/>
        </p:nvSpPr>
        <p:spPr>
          <a:xfrm>
            <a:off x="924978" y="2522305"/>
            <a:ext cx="65392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07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637262-DB68-4E80-B1CB-94692FD0EDB5}"/>
              </a:ext>
            </a:extLst>
          </p:cNvPr>
          <p:cNvSpPr/>
          <p:nvPr/>
        </p:nvSpPr>
        <p:spPr>
          <a:xfrm>
            <a:off x="1400360" y="2522304"/>
            <a:ext cx="213473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수행 계획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432ACF-1D6D-424F-8AB1-D5C0A36901E7}"/>
              </a:ext>
            </a:extLst>
          </p:cNvPr>
          <p:cNvSpPr/>
          <p:nvPr/>
        </p:nvSpPr>
        <p:spPr>
          <a:xfrm>
            <a:off x="1380972" y="3136294"/>
            <a:ext cx="2154118" cy="816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추진 조직 및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R&amp;R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프로젝트 수행일정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인원투입 계획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프로젝트　투입인원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운영 및 유지보수　계획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6CA341-55B3-4A44-A1BD-4C257632D9D0}"/>
              </a:ext>
            </a:extLst>
          </p:cNvPr>
          <p:cNvSpPr/>
          <p:nvPr/>
        </p:nvSpPr>
        <p:spPr>
          <a:xfrm>
            <a:off x="4285595" y="2522305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08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10B49F-C6ED-4D7C-8272-F18C8033A66A}"/>
              </a:ext>
            </a:extLst>
          </p:cNvPr>
          <p:cNvSpPr/>
          <p:nvPr/>
        </p:nvSpPr>
        <p:spPr>
          <a:xfrm>
            <a:off x="4841722" y="2522304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품질 및 성과관리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46248A-D46A-4758-A962-81F2594DDEBC}"/>
              </a:ext>
            </a:extLst>
          </p:cNvPr>
          <p:cNvSpPr txBox="1"/>
          <p:nvPr/>
        </p:nvSpPr>
        <p:spPr>
          <a:xfrm>
            <a:off x="4856070" y="3139747"/>
            <a:ext cx="1920719" cy="1993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사업 관리 방안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산출물 표준화</a:t>
            </a:r>
            <a:endParaRPr lang="en-US" altLang="ko-KR" sz="14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산출물 품질관리 </a:t>
            </a:r>
            <a:endParaRPr lang="en-US" altLang="ko-KR" sz="14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업무보고 방안</a:t>
            </a:r>
            <a:endParaRPr lang="en-US" altLang="ko-KR" sz="14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긴급이슈 대응 프로세스 </a:t>
            </a:r>
            <a:endParaRPr lang="en-US" altLang="ko-KR" sz="14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품질관리 자동화 방안</a:t>
            </a:r>
            <a:endParaRPr lang="en-US" altLang="ko-KR" sz="14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321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3E8ED66-CD5D-4CE3-B8AF-CD83355C5FFC}"/>
              </a:ext>
            </a:extLst>
          </p:cNvPr>
          <p:cNvSpPr/>
          <p:nvPr/>
        </p:nvSpPr>
        <p:spPr>
          <a:xfrm>
            <a:off x="543642" y="1634270"/>
            <a:ext cx="5460610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AE4E7622-43D7-40C2-96D3-6E0CF65DB9CF}"/>
              </a:ext>
            </a:extLst>
          </p:cNvPr>
          <p:cNvSpPr/>
          <p:nvPr/>
        </p:nvSpPr>
        <p:spPr>
          <a:xfrm>
            <a:off x="774449" y="4324246"/>
            <a:ext cx="5131051" cy="2055866"/>
          </a:xfrm>
          <a:prstGeom prst="roundRect">
            <a:avLst>
              <a:gd name="adj" fmla="val 2863"/>
            </a:avLst>
          </a:prstGeom>
          <a:solidFill>
            <a:srgbClr val="DEEBF7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35D512F-100E-42C5-9545-B63941951F7F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F7C6952-E296-4934-A7AA-F604520D1146}"/>
              </a:ext>
            </a:extLst>
          </p:cNvPr>
          <p:cNvSpPr/>
          <p:nvPr/>
        </p:nvSpPr>
        <p:spPr>
          <a:xfrm>
            <a:off x="213868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조직 구성도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EFAB814-BBAC-45FB-844A-4B2B9E2DD9EF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투입인원 </a:t>
            </a:r>
            <a:r>
              <a:rPr lang="en-US" altLang="ko-KR" sz="12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R&amp;R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3D7536-B3ED-4805-8D36-EAD3C269DEC8}"/>
              </a:ext>
            </a:extLst>
          </p:cNvPr>
          <p:cNvSpPr/>
          <p:nvPr/>
        </p:nvSpPr>
        <p:spPr>
          <a:xfrm>
            <a:off x="4707908" y="53964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통합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PM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및 프로젝트 영역별 전문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PM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중심의 인력 구성으로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체계적인 일정 관리와 효율적인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통합 프로젝트 수행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7C8A5F9-9AA9-4EB4-99FE-E013C5E0D07B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4F4AF-A651-479C-94D5-58F452AF5D0B}"/>
              </a:ext>
            </a:extLst>
          </p:cNvPr>
          <p:cNvSpPr/>
          <p:nvPr/>
        </p:nvSpPr>
        <p:spPr>
          <a:xfrm>
            <a:off x="283618" y="78021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추진조직 및 </a:t>
            </a:r>
            <a: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R&amp;R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Project TFT</a:t>
            </a:r>
            <a:endParaRPr lang="ko-KR" altLang="en-US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aphicFrame>
        <p:nvGraphicFramePr>
          <p:cNvPr id="83" name="Group 148">
            <a:extLst>
              <a:ext uri="{FF2B5EF4-FFF2-40B4-BE49-F238E27FC236}">
                <a16:creationId xmlns:a16="http://schemas.microsoft.com/office/drawing/2014/main" id="{40E6EFAF-B011-47F4-A8B3-1AD850C10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58231"/>
              </p:ext>
            </p:extLst>
          </p:nvPr>
        </p:nvGraphicFramePr>
        <p:xfrm>
          <a:off x="6482715" y="1897071"/>
          <a:ext cx="4991735" cy="4653014"/>
        </p:xfrm>
        <a:graphic>
          <a:graphicData uri="http://schemas.openxmlformats.org/drawingml/2006/table">
            <a:tbl>
              <a:tblPr>
                <a:effectLst/>
                <a:tableStyleId>{638B1855-1B75-4FBE-930C-398BA8C253C6}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0" kern="12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담당업무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업무내용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통합</a:t>
                      </a:r>
                      <a:r>
                        <a:rPr kumimoji="1" lang="en-US" altLang="ko-KR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PM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고객 커뮤니케이션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통합일정관리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 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인력관리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위험관리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정기보고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프로젝트 통합 관리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요구사항 분석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–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업무 수행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PMO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(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부서장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임원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업무 퀄리티 및 부하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리스크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업무개선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HR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리소스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       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645795"/>
                  </a:ext>
                </a:extLst>
              </a:tr>
              <a:tr h="7743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PM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수행 팀별 총괄 커뮤니케이션 및 일정 조율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수행 업무 관리</a:t>
                      </a:r>
                      <a:endParaRPr kumimoji="1" lang="en-US" altLang="ko-KR" sz="1200" b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핵심 전문 업무 수행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/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단위 팀 매니저</a:t>
                      </a:r>
                      <a:endParaRPr kumimoji="1" lang="en-US" altLang="ko-KR" sz="1200" b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29414"/>
                  </a:ext>
                </a:extLst>
              </a:tr>
              <a:tr h="7195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UI 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756026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HTML, CSS ,JS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작업을 통한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UI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구현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웹접근성 및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SEO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형상관리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  <a:p>
                      <a:pPr marL="171450" marR="0" lvl="0" indent="-171450" algn="l" defTabSz="756026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프론트 엔드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(React/Next JS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등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프론트엔드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프레임워크 개발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86765"/>
                  </a:ext>
                </a:extLst>
              </a:tr>
              <a:tr h="4720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Front-end / Back-end </a:t>
                      </a:r>
                      <a:r>
                        <a:rPr lang="ko-KR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유관 시스템 연동 및 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I/F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3299"/>
                  </a:ext>
                </a:extLst>
              </a:tr>
              <a:tr h="390504">
                <a:tc>
                  <a:txBody>
                    <a:bodyPr/>
                    <a:lstStyle/>
                    <a:p>
                      <a:pPr algn="ctr" latinLnBrk="0">
                        <a:spcBef>
                          <a:spcPct val="20000"/>
                        </a:spcBef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AI planner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AI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기획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분석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_ AI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시나리오 기획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테스트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258900"/>
                  </a:ext>
                </a:extLst>
              </a:tr>
              <a:tr h="444639">
                <a:tc>
                  <a:txBody>
                    <a:bodyPr/>
                    <a:lstStyle/>
                    <a:p>
                      <a:pPr algn="ctr" latinLnBrk="0">
                        <a:spcBef>
                          <a:spcPct val="20000"/>
                        </a:spcBef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AI 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 Front-end / Back-end </a:t>
                      </a:r>
                      <a:r>
                        <a:rPr lang="ko-KR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유관 시스템 연동 및 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I/F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718415"/>
                  </a:ext>
                </a:extLst>
              </a:tr>
            </a:tbl>
          </a:graphicData>
        </a:graphic>
      </p:graphicFrame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2FA0A948-AFF5-42CC-8AB5-CD8864B6B64D}"/>
              </a:ext>
            </a:extLst>
          </p:cNvPr>
          <p:cNvSpPr/>
          <p:nvPr/>
        </p:nvSpPr>
        <p:spPr>
          <a:xfrm>
            <a:off x="774447" y="2528887"/>
            <a:ext cx="5131050" cy="1616799"/>
          </a:xfrm>
          <a:prstGeom prst="roundRect">
            <a:avLst>
              <a:gd name="adj" fmla="val 2863"/>
            </a:avLst>
          </a:prstGeom>
          <a:solidFill>
            <a:srgbClr val="DEEBF7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4" name="직선 연결선 58">
            <a:extLst>
              <a:ext uri="{FF2B5EF4-FFF2-40B4-BE49-F238E27FC236}">
                <a16:creationId xmlns:a16="http://schemas.microsoft.com/office/drawing/2014/main" id="{35334847-80ED-44A7-999E-0AAC04A445A5}"/>
              </a:ext>
            </a:extLst>
          </p:cNvPr>
          <p:cNvCxnSpPr>
            <a:cxnSpLocks noChangeShapeType="1"/>
            <a:stCxn id="119" idx="2"/>
          </p:cNvCxnSpPr>
          <p:nvPr/>
        </p:nvCxnSpPr>
        <p:spPr bwMode="auto">
          <a:xfrm flipV="1">
            <a:off x="1654778" y="4633317"/>
            <a:ext cx="7275" cy="1646282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604E3E0-0E1A-4F5E-87B3-47494A1F6DA9}"/>
              </a:ext>
            </a:extLst>
          </p:cNvPr>
          <p:cNvCxnSpPr>
            <a:cxnSpLocks/>
            <a:endCxn id="68" idx="0"/>
          </p:cNvCxnSpPr>
          <p:nvPr/>
        </p:nvCxnSpPr>
        <p:spPr>
          <a:xfrm rot="10800000" flipV="1">
            <a:off x="1662051" y="4254478"/>
            <a:ext cx="3403364" cy="155748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705A0A9-A655-4410-BC8E-33152FA88266}"/>
              </a:ext>
            </a:extLst>
          </p:cNvPr>
          <p:cNvCxnSpPr>
            <a:cxnSpLocks/>
          </p:cNvCxnSpPr>
          <p:nvPr/>
        </p:nvCxnSpPr>
        <p:spPr>
          <a:xfrm>
            <a:off x="2024772" y="4600986"/>
            <a:ext cx="2359686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96" descr="강-4단">
            <a:extLst>
              <a:ext uri="{FF2B5EF4-FFF2-40B4-BE49-F238E27FC236}">
                <a16:creationId xmlns:a16="http://schemas.microsoft.com/office/drawing/2014/main" id="{D130C94A-48ED-40F5-9F67-B9F93B48F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4876308"/>
            <a:ext cx="1494380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ko-KR" altLang="en-US" sz="900" b="1" dirty="0">
                <a:latin typeface="프리젠테이션 6 SemiBold" pitchFamily="2" charset="-127"/>
                <a:ea typeface="프리젠테이션 6 SemiBold" pitchFamily="2" charset="-127"/>
              </a:rPr>
              <a:t>통합 </a:t>
            </a:r>
            <a:r>
              <a:rPr lang="en-US" altLang="ko-KR" sz="900" b="1" dirty="0">
                <a:latin typeface="프리젠테이션 6 SemiBold" pitchFamily="2" charset="-127"/>
                <a:ea typeface="프리젠테이션 6 SemiBold" pitchFamily="2" charset="-127"/>
              </a:rPr>
              <a:t>PM 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/ 1 (</a:t>
            </a:r>
            <a:r>
              <a:rPr lang="ko-KR" altLang="en-US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68" name="Rectangle 11">
            <a:extLst>
              <a:ext uri="{FF2B5EF4-FFF2-40B4-BE49-F238E27FC236}">
                <a16:creationId xmlns:a16="http://schemas.microsoft.com/office/drawing/2014/main" id="{B27BB28A-123C-4DFC-BE9F-3A8052B64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4410226"/>
            <a:ext cx="1510607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UIUX Plan  /  design</a:t>
            </a:r>
          </a:p>
        </p:txBody>
      </p:sp>
      <p:cxnSp>
        <p:nvCxnSpPr>
          <p:cNvPr id="70" name="직선 연결선 58">
            <a:extLst>
              <a:ext uri="{FF2B5EF4-FFF2-40B4-BE49-F238E27FC236}">
                <a16:creationId xmlns:a16="http://schemas.microsoft.com/office/drawing/2014/main" id="{53E004F9-F845-45CF-8519-645FF000005C}"/>
              </a:ext>
            </a:extLst>
          </p:cNvPr>
          <p:cNvCxnSpPr>
            <a:cxnSpLocks noChangeShapeType="1"/>
            <a:stCxn id="121" idx="0"/>
          </p:cNvCxnSpPr>
          <p:nvPr/>
        </p:nvCxnSpPr>
        <p:spPr bwMode="auto">
          <a:xfrm flipV="1">
            <a:off x="3351655" y="4627817"/>
            <a:ext cx="22072" cy="1355460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tangle 96" descr="강-4단">
            <a:extLst>
              <a:ext uri="{FF2B5EF4-FFF2-40B4-BE49-F238E27FC236}">
                <a16:creationId xmlns:a16="http://schemas.microsoft.com/office/drawing/2014/main" id="{F5FDFF9D-74BD-46B4-8EC9-C55C053C2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567" y="5247566"/>
            <a:ext cx="1608741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latin typeface="프리젠테이션 6 SemiBold" pitchFamily="2" charset="-127"/>
                <a:ea typeface="프리젠테이션 6 SemiBold" pitchFamily="2" charset="-127"/>
              </a:rPr>
              <a:t>Front-end </a:t>
            </a:r>
            <a:r>
              <a:rPr lang="ko-KR" altLang="en-US" sz="900" dirty="0"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cxnSp>
        <p:nvCxnSpPr>
          <p:cNvPr id="73" name="직선 연결선 58">
            <a:extLst>
              <a:ext uri="{FF2B5EF4-FFF2-40B4-BE49-F238E27FC236}">
                <a16:creationId xmlns:a16="http://schemas.microsoft.com/office/drawing/2014/main" id="{4D434309-AC89-4508-BB33-4C565A6713E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65414" y="4242541"/>
            <a:ext cx="0" cy="1407689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Rectangle 11">
            <a:extLst>
              <a:ext uri="{FF2B5EF4-FFF2-40B4-BE49-F238E27FC236}">
                <a16:creationId xmlns:a16="http://schemas.microsoft.com/office/drawing/2014/main" id="{42A5615A-E469-433D-ACF0-04C42950D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99" y="4402333"/>
            <a:ext cx="1517069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AI service  </a:t>
            </a:r>
            <a:r>
              <a:rPr lang="ko-KR" altLang="en-US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endParaRPr lang="en-US" altLang="ko-KR" sz="12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6" name="Rectangle 96" descr="강-4단">
            <a:extLst>
              <a:ext uri="{FF2B5EF4-FFF2-40B4-BE49-F238E27FC236}">
                <a16:creationId xmlns:a16="http://schemas.microsoft.com/office/drawing/2014/main" id="{BA86A3C3-B250-4AC5-9557-90FEB94EC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634" y="4875931"/>
            <a:ext cx="1606936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ko-KR" altLang="en-US" sz="900" b="1" dirty="0">
                <a:latin typeface="프리젠테이션 6 SemiBold" pitchFamily="2" charset="-127"/>
                <a:ea typeface="프리젠테이션 6 SemiBold" pitchFamily="2" charset="-127"/>
              </a:rPr>
              <a:t>개발 </a:t>
            </a:r>
            <a:r>
              <a:rPr lang="en-US" altLang="ko-KR" sz="900" b="1" dirty="0">
                <a:latin typeface="프리젠테이션 6 SemiBold" pitchFamily="2" charset="-127"/>
                <a:ea typeface="프리젠테이션 6 SemiBold" pitchFamily="2" charset="-127"/>
              </a:rPr>
              <a:t>PM 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/ 1 (</a:t>
            </a:r>
            <a:r>
              <a:rPr lang="ko-KR" altLang="en-US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77" name="Rectangle 96" descr="강-4단">
            <a:extLst>
              <a:ext uri="{FF2B5EF4-FFF2-40B4-BE49-F238E27FC236}">
                <a16:creationId xmlns:a16="http://schemas.microsoft.com/office/drawing/2014/main" id="{11C8E7F7-C95F-4D84-B95D-E26E2E68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99" y="5247566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AI planner / 1(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78" name="Rectangle 96" descr="강-4단">
            <a:extLst>
              <a:ext uri="{FF2B5EF4-FFF2-40B4-BE49-F238E27FC236}">
                <a16:creationId xmlns:a16="http://schemas.microsoft.com/office/drawing/2014/main" id="{9C9C7B2C-C42F-4272-9A2C-6AAB26A12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99" y="4878973"/>
            <a:ext cx="1494380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b="1" dirty="0">
                <a:latin typeface="프리젠테이션 6 SemiBold" pitchFamily="2" charset="-127"/>
                <a:ea typeface="프리젠테이션 6 SemiBold" pitchFamily="2" charset="-127"/>
              </a:rPr>
              <a:t>AI PM 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/ 1 (</a:t>
            </a:r>
            <a:r>
              <a:rPr lang="ko-KR" altLang="en-US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79" name="Rectangle 96" descr="강-4단">
            <a:extLst>
              <a:ext uri="{FF2B5EF4-FFF2-40B4-BE49-F238E27FC236}">
                <a16:creationId xmlns:a16="http://schemas.microsoft.com/office/drawing/2014/main" id="{2915C649-4853-40C7-8AE2-F9D7E4FF9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5247566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Art  director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80" name="Rectangle 96" descr="강-4단">
            <a:extLst>
              <a:ext uri="{FF2B5EF4-FFF2-40B4-BE49-F238E27FC236}">
                <a16:creationId xmlns:a16="http://schemas.microsoft.com/office/drawing/2014/main" id="{D395D2FB-B621-4B2E-91B3-B32C7E350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5609922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UI planner / 1(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초급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81" name="Rectangle 96" descr="강-4단">
            <a:extLst>
              <a:ext uri="{FF2B5EF4-FFF2-40B4-BE49-F238E27FC236}">
                <a16:creationId xmlns:a16="http://schemas.microsoft.com/office/drawing/2014/main" id="{4BCE6713-0800-4004-9AE6-801871384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567" y="5609922"/>
            <a:ext cx="1608741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Publisher / 2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초급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71" name="Rectangle 11">
            <a:extLst>
              <a:ext uri="{FF2B5EF4-FFF2-40B4-BE49-F238E27FC236}">
                <a16:creationId xmlns:a16="http://schemas.microsoft.com/office/drawing/2014/main" id="{50A4AD7E-E453-4A3B-8080-7F281B23E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634" y="4409849"/>
            <a:ext cx="1608741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vl="0" algn="ctr" fontAlgn="ctr">
              <a:defRPr/>
            </a:pPr>
            <a:r>
              <a:rPr lang="en-US" altLang="ko-KR" sz="1200" kern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Malgun Gothic Semilight" panose="020B0502040204020203" pitchFamily="50" charset="-127"/>
              </a:rPr>
              <a:t>Front/ Back-end </a:t>
            </a:r>
            <a:r>
              <a:rPr lang="ko-KR" altLang="en-US" sz="1200" kern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Malgun Gothic Semilight" panose="020B0502040204020203" pitchFamily="50" charset="-127"/>
              </a:rPr>
              <a:t>개발</a:t>
            </a:r>
            <a:endParaRPr lang="ko-KR" altLang="en-US" sz="12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  <a:cs typeface="Malgun Gothic Semilight" panose="020B0502040204020203" pitchFamily="50" charset="-127"/>
            </a:endParaRPr>
          </a:p>
        </p:txBody>
      </p:sp>
      <p:cxnSp>
        <p:nvCxnSpPr>
          <p:cNvPr id="82" name="직선 연결선 58">
            <a:extLst>
              <a:ext uri="{FF2B5EF4-FFF2-40B4-BE49-F238E27FC236}">
                <a16:creationId xmlns:a16="http://schemas.microsoft.com/office/drawing/2014/main" id="{BC4DE8DE-8956-47FC-A7CB-D59206AF447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70535" y="1986384"/>
            <a:ext cx="0" cy="1643355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Line 125">
            <a:extLst>
              <a:ext uri="{FF2B5EF4-FFF2-40B4-BE49-F238E27FC236}">
                <a16:creationId xmlns:a16="http://schemas.microsoft.com/office/drawing/2014/main" id="{479832D0-422C-45A7-B68D-719DE4513F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6" y="2670926"/>
            <a:ext cx="3727231" cy="21322"/>
          </a:xfrm>
          <a:prstGeom prst="line">
            <a:avLst/>
          </a:prstGeom>
          <a:noFill/>
          <a:ln w="9525">
            <a:solidFill>
              <a:srgbClr val="FF9966"/>
            </a:solidFill>
            <a:prstDash val="dash"/>
            <a:round/>
            <a:headEnd/>
            <a:tailEnd type="triangle"/>
          </a:ln>
          <a:effectLst>
            <a:outerShdw dist="12700" dir="54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86" name="직선 연결선 58">
            <a:extLst>
              <a:ext uri="{FF2B5EF4-FFF2-40B4-BE49-F238E27FC236}">
                <a16:creationId xmlns:a16="http://schemas.microsoft.com/office/drawing/2014/main" id="{5CFDBAD4-4AF9-4E28-A1B2-DB61CEC01A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49519" y="2865159"/>
            <a:ext cx="2314796" cy="0"/>
          </a:xfrm>
          <a:prstGeom prst="line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tangle 96" descr="강-4단">
            <a:extLst>
              <a:ext uri="{FF2B5EF4-FFF2-40B4-BE49-F238E27FC236}">
                <a16:creationId xmlns:a16="http://schemas.microsoft.com/office/drawing/2014/main" id="{1B53CD64-B9D6-43A2-9D09-B27C19251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355" y="2738721"/>
            <a:ext cx="640564" cy="2494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95250" indent="-952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FontTx/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PMO</a:t>
            </a:r>
            <a:endParaRPr lang="ko-KR" altLang="en-US" sz="1000" b="1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8E13E07-4EA4-4F20-A18B-487B63BFBF81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3359005" y="3586862"/>
            <a:ext cx="10646" cy="8229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F95D6E7C-D812-4D8C-B6EA-0DC27BE9C90D}"/>
              </a:ext>
            </a:extLst>
          </p:cNvPr>
          <p:cNvCxnSpPr>
            <a:cxnSpLocks/>
            <a:stCxn id="85" idx="1"/>
            <a:endCxn id="98" idx="1"/>
          </p:cNvCxnSpPr>
          <p:nvPr/>
        </p:nvCxnSpPr>
        <p:spPr>
          <a:xfrm rot="10800000" flipV="1">
            <a:off x="774450" y="2124625"/>
            <a:ext cx="1743529" cy="3227554"/>
          </a:xfrm>
          <a:prstGeom prst="bentConnector3">
            <a:avLst>
              <a:gd name="adj1" fmla="val 107375"/>
            </a:avLst>
          </a:prstGeom>
          <a:ln w="15875">
            <a:solidFill>
              <a:srgbClr val="FF99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97F7455-0755-4432-9007-4A68E4E21D2B}"/>
              </a:ext>
            </a:extLst>
          </p:cNvPr>
          <p:cNvSpPr/>
          <p:nvPr/>
        </p:nvSpPr>
        <p:spPr>
          <a:xfrm>
            <a:off x="4986293" y="3325714"/>
            <a:ext cx="1024817" cy="24309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0" rIns="108000" bIns="0" rtlCol="0" anchor="ctr"/>
          <a:lstStyle/>
          <a:p>
            <a:pPr lvl="0" defTabSz="957263" eaLnBrk="0" fontAlgn="base" hangingPunct="0">
              <a:spcBef>
                <a:spcPts val="300"/>
              </a:spcBef>
              <a:spcAft>
                <a:spcPct val="0"/>
              </a:spcAft>
              <a:defRPr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Collaboration tool</a:t>
            </a:r>
            <a:b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</a:b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워크스페이스 관리</a:t>
            </a:r>
            <a:endParaRPr kumimoji="1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2C303D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B8FFAD6-09E7-430C-B823-B822917CEFBA}"/>
              </a:ext>
            </a:extLst>
          </p:cNvPr>
          <p:cNvGrpSpPr/>
          <p:nvPr/>
        </p:nvGrpSpPr>
        <p:grpSpPr>
          <a:xfrm>
            <a:off x="3243023" y="3284046"/>
            <a:ext cx="254557" cy="240226"/>
            <a:chOff x="4998149" y="2552011"/>
            <a:chExt cx="1300197" cy="108025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9C78E54-6B20-459E-BC4E-A1A1887CD616}"/>
                </a:ext>
              </a:extLst>
            </p:cNvPr>
            <p:cNvSpPr/>
            <p:nvPr/>
          </p:nvSpPr>
          <p:spPr>
            <a:xfrm>
              <a:off x="5158659" y="2595755"/>
              <a:ext cx="992766" cy="9927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93" name="Picture 2" descr="person Icon 1995118">
              <a:extLst>
                <a:ext uri="{FF2B5EF4-FFF2-40B4-BE49-F238E27FC236}">
                  <a16:creationId xmlns:a16="http://schemas.microsoft.com/office/drawing/2014/main" id="{588832EB-0FD7-4AD8-8192-0AB24BEB6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149" y="2552011"/>
              <a:ext cx="1300197" cy="1080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99BB199-5475-4F40-899D-01D8AB0919DA}"/>
              </a:ext>
            </a:extLst>
          </p:cNvPr>
          <p:cNvCxnSpPr>
            <a:cxnSpLocks/>
            <a:endCxn id="102" idx="2"/>
          </p:cNvCxnSpPr>
          <p:nvPr/>
        </p:nvCxnSpPr>
        <p:spPr>
          <a:xfrm flipV="1">
            <a:off x="4103175" y="3223036"/>
            <a:ext cx="930165" cy="539978"/>
          </a:xfrm>
          <a:prstGeom prst="bentConnector2">
            <a:avLst/>
          </a:prstGeom>
          <a:ln w="15875">
            <a:solidFill>
              <a:srgbClr val="FF996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B4E249F-C0A5-4876-BCD2-61CF9A67FBF2}"/>
              </a:ext>
            </a:extLst>
          </p:cNvPr>
          <p:cNvSpPr/>
          <p:nvPr/>
        </p:nvSpPr>
        <p:spPr>
          <a:xfrm>
            <a:off x="780592" y="3587476"/>
            <a:ext cx="1674911" cy="6480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0" rIns="108000" bIns="0" rtlCol="0" anchor="ctr"/>
          <a:lstStyle/>
          <a:p>
            <a:pPr marL="0" marR="0" lvl="0" indent="0" defTabSz="957263" eaLnBrk="0" fontAlgn="base" latinLnBrk="0" hangingPunct="0">
              <a:lnSpc>
                <a:spcPts val="1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단위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Sprint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및  각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업무 분야별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b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담당자 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Direct Communication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kumimoji="1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2C303D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3DECDFC-C582-4708-84C2-4F4F6E2F8522}"/>
              </a:ext>
            </a:extLst>
          </p:cNvPr>
          <p:cNvSpPr/>
          <p:nvPr/>
        </p:nvSpPr>
        <p:spPr>
          <a:xfrm>
            <a:off x="760789" y="2721540"/>
            <a:ext cx="704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단위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Sprint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공유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파일 및 자료 공유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ko-KR" altLang="en-US" sz="80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9" name="Rectangle 96" descr="강-4단">
            <a:extLst>
              <a:ext uri="{FF2B5EF4-FFF2-40B4-BE49-F238E27FC236}">
                <a16:creationId xmlns:a16="http://schemas.microsoft.com/office/drawing/2014/main" id="{CEBDAF1E-FA40-4FFB-9D35-68759C21F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545" y="2747899"/>
            <a:ext cx="841336" cy="249483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95250" indent="-952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FontTx/>
              <a:buNone/>
            </a:pPr>
            <a:r>
              <a:rPr lang="ko-KR" altLang="en-US" sz="1000" b="1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프로젝트 지원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5F41CC-EF6E-4E44-AE18-CEE8C5914540}"/>
              </a:ext>
            </a:extLst>
          </p:cNvPr>
          <p:cNvSpPr/>
          <p:nvPr/>
        </p:nvSpPr>
        <p:spPr>
          <a:xfrm>
            <a:off x="1641139" y="3015760"/>
            <a:ext cx="1750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🚨 프로젝트 기간 내 긴급업무 발생 시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전사 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atinLnBrk="0"/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      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자원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(HR)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을 활용한 지원 업무 수행</a:t>
            </a:r>
            <a:endParaRPr lang="ko-KR" altLang="en-US" sz="80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68E8B98D-F6D2-4636-ACEB-0FDBD21FE96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2643" y="2650506"/>
            <a:ext cx="1241394" cy="57253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03" name="Line 125">
            <a:extLst>
              <a:ext uri="{FF2B5EF4-FFF2-40B4-BE49-F238E27FC236}">
                <a16:creationId xmlns:a16="http://schemas.microsoft.com/office/drawing/2014/main" id="{222AD0C1-166E-46AE-AD05-A5118C2406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7225" y="3726711"/>
            <a:ext cx="1969925" cy="15953"/>
          </a:xfrm>
          <a:prstGeom prst="line">
            <a:avLst/>
          </a:prstGeom>
          <a:noFill/>
          <a:ln w="9525">
            <a:solidFill>
              <a:srgbClr val="FF9966"/>
            </a:solidFill>
            <a:prstDash val="dash"/>
            <a:round/>
            <a:headEnd/>
            <a:tailEnd type="triangle"/>
          </a:ln>
          <a:effectLst>
            <a:outerShdw dist="12700" dir="54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60A36688-B003-4F45-8B8F-9EF02436A720}"/>
              </a:ext>
            </a:extLst>
          </p:cNvPr>
          <p:cNvCxnSpPr>
            <a:cxnSpLocks/>
            <a:stCxn id="97" idx="3"/>
            <a:endCxn id="102" idx="0"/>
          </p:cNvCxnSpPr>
          <p:nvPr/>
        </p:nvCxnSpPr>
        <p:spPr>
          <a:xfrm>
            <a:off x="4199994" y="2129159"/>
            <a:ext cx="833346" cy="521347"/>
          </a:xfrm>
          <a:prstGeom prst="bentConnector2">
            <a:avLst/>
          </a:prstGeom>
          <a:ln w="15875">
            <a:solidFill>
              <a:srgbClr val="FF99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">
            <a:extLst>
              <a:ext uri="{FF2B5EF4-FFF2-40B4-BE49-F238E27FC236}">
                <a16:creationId xmlns:a16="http://schemas.microsoft.com/office/drawing/2014/main" id="{4E4361AF-B850-4A7C-8A2E-4055288F5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154" y="3572875"/>
            <a:ext cx="1439920" cy="3163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5875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통합 </a:t>
            </a:r>
            <a:r>
              <a:rPr lang="en-US" altLang="ko-KR" sz="12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PM </a:t>
            </a:r>
          </a:p>
        </p:txBody>
      </p:sp>
      <p:sp>
        <p:nvSpPr>
          <p:cNvPr id="119" name="Rectangle 96" descr="강-4단">
            <a:extLst>
              <a:ext uri="{FF2B5EF4-FFF2-40B4-BE49-F238E27FC236}">
                <a16:creationId xmlns:a16="http://schemas.microsoft.com/office/drawing/2014/main" id="{1EA1DF11-8EB5-4573-89D3-125698884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5978771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Designer / 2(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초급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21" name="Rectangle 96" descr="강-4단">
            <a:extLst>
              <a:ext uri="{FF2B5EF4-FFF2-40B4-BE49-F238E27FC236}">
                <a16:creationId xmlns:a16="http://schemas.microsoft.com/office/drawing/2014/main" id="{87B03A19-72F4-4338-8441-C7421EE55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284" y="5983277"/>
            <a:ext cx="1608741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latin typeface="프리젠테이션 6 SemiBold" pitchFamily="2" charset="-127"/>
                <a:ea typeface="프리젠테이션 6 SemiBold" pitchFamily="2" charset="-127"/>
              </a:rPr>
              <a:t>Developer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초급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22" name="Rectangle 96" descr="강-4단">
            <a:extLst>
              <a:ext uri="{FF2B5EF4-FFF2-40B4-BE49-F238E27FC236}">
                <a16:creationId xmlns:a16="http://schemas.microsoft.com/office/drawing/2014/main" id="{2BF52044-C375-4C48-BC2C-433E1A30A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235" y="5621912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latin typeface="프리젠테이션 6 SemiBold" pitchFamily="2" charset="-127"/>
                <a:ea typeface="프리젠테이션 6 SemiBold" pitchFamily="2" charset="-127"/>
              </a:rPr>
              <a:t>Developer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2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B1739C-1B59-4B1C-9131-D9C20E9FEA63}"/>
              </a:ext>
            </a:extLst>
          </p:cNvPr>
          <p:cNvGrpSpPr/>
          <p:nvPr/>
        </p:nvGrpSpPr>
        <p:grpSpPr>
          <a:xfrm>
            <a:off x="2517978" y="1979278"/>
            <a:ext cx="1682016" cy="295672"/>
            <a:chOff x="2517978" y="2008332"/>
            <a:chExt cx="1682016" cy="29138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7861F9-82C6-4F1D-BE46-F152BE5457DF}"/>
                </a:ext>
              </a:extLst>
            </p:cNvPr>
            <p:cNvSpPr/>
            <p:nvPr/>
          </p:nvSpPr>
          <p:spPr>
            <a:xfrm>
              <a:off x="2671999" y="2012358"/>
              <a:ext cx="1395303" cy="286478"/>
            </a:xfrm>
            <a:prstGeom prst="rect">
              <a:avLst/>
            </a:prstGeom>
            <a:solidFill>
              <a:srgbClr val="F5C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디지털마케팅본부</a:t>
              </a:r>
            </a:p>
          </p:txBody>
        </p:sp>
        <p:pic>
          <p:nvPicPr>
            <p:cNvPr id="85" name="Picture 2" descr="KB자산운용의 브런치스토리">
              <a:extLst>
                <a:ext uri="{FF2B5EF4-FFF2-40B4-BE49-F238E27FC236}">
                  <a16:creationId xmlns:a16="http://schemas.microsoft.com/office/drawing/2014/main" id="{B126DFB0-98E8-42D7-B44B-6FAF6B11A6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978" y="2008332"/>
              <a:ext cx="279214" cy="28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KB자산운용의 브런치스토리">
              <a:extLst>
                <a:ext uri="{FF2B5EF4-FFF2-40B4-BE49-F238E27FC236}">
                  <a16:creationId xmlns:a16="http://schemas.microsoft.com/office/drawing/2014/main" id="{CE22ADC7-B548-4355-9870-13FB6EE69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0780" y="2012359"/>
              <a:ext cx="279214" cy="287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7E39C8-6786-4BAA-B145-AAB0B437FF33}"/>
                </a:ext>
              </a:extLst>
            </p:cNvPr>
            <p:cNvSpPr/>
            <p:nvPr/>
          </p:nvSpPr>
          <p:spPr>
            <a:xfrm>
              <a:off x="3941289" y="2061198"/>
              <a:ext cx="222093" cy="210511"/>
            </a:xfrm>
            <a:prstGeom prst="rect">
              <a:avLst/>
            </a:prstGeom>
            <a:solidFill>
              <a:srgbClr val="F5C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87B02C53-CF74-4C3A-8968-87BC7D850969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7F712A6-99DA-417E-9C9D-6D12A3E82AD4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</p:spTree>
    <p:extLst>
      <p:ext uri="{BB962C8B-B14F-4D97-AF65-F5344CB8AC3E}">
        <p14:creationId xmlns:p14="http://schemas.microsoft.com/office/powerpoint/2010/main" val="1799610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BCE06-FE88-46F8-BFA4-63628656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1E112D-9BB6-A4D0-CB53-65D5A2C01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36434"/>
              </p:ext>
            </p:extLst>
          </p:nvPr>
        </p:nvGraphicFramePr>
        <p:xfrm>
          <a:off x="334963" y="1628775"/>
          <a:ext cx="11377610" cy="50125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123">
                  <a:extLst>
                    <a:ext uri="{9D8B030D-6E8A-4147-A177-3AD203B41FA5}">
                      <a16:colId xmlns:a16="http://schemas.microsoft.com/office/drawing/2014/main" val="343269309"/>
                    </a:ext>
                  </a:extLst>
                </a:gridCol>
                <a:gridCol w="1724361">
                  <a:extLst>
                    <a:ext uri="{9D8B030D-6E8A-4147-A177-3AD203B41FA5}">
                      <a16:colId xmlns:a16="http://schemas.microsoft.com/office/drawing/2014/main" val="1439148595"/>
                    </a:ext>
                  </a:extLst>
                </a:gridCol>
                <a:gridCol w="2159335">
                  <a:extLst>
                    <a:ext uri="{9D8B030D-6E8A-4147-A177-3AD203B41FA5}">
                      <a16:colId xmlns:a16="http://schemas.microsoft.com/office/drawing/2014/main" val="2501121635"/>
                    </a:ext>
                  </a:extLst>
                </a:gridCol>
                <a:gridCol w="1102970">
                  <a:extLst>
                    <a:ext uri="{9D8B030D-6E8A-4147-A177-3AD203B41FA5}">
                      <a16:colId xmlns:a16="http://schemas.microsoft.com/office/drawing/2014/main" val="1705968098"/>
                    </a:ext>
                  </a:extLst>
                </a:gridCol>
                <a:gridCol w="1153739">
                  <a:extLst>
                    <a:ext uri="{9D8B030D-6E8A-4147-A177-3AD203B41FA5}">
                      <a16:colId xmlns:a16="http://schemas.microsoft.com/office/drawing/2014/main" val="2093516370"/>
                    </a:ext>
                  </a:extLst>
                </a:gridCol>
                <a:gridCol w="1146806">
                  <a:extLst>
                    <a:ext uri="{9D8B030D-6E8A-4147-A177-3AD203B41FA5}">
                      <a16:colId xmlns:a16="http://schemas.microsoft.com/office/drawing/2014/main" val="3974203121"/>
                    </a:ext>
                  </a:extLst>
                </a:gridCol>
                <a:gridCol w="1146806">
                  <a:extLst>
                    <a:ext uri="{9D8B030D-6E8A-4147-A177-3AD203B41FA5}">
                      <a16:colId xmlns:a16="http://schemas.microsoft.com/office/drawing/2014/main" val="2537619748"/>
                    </a:ext>
                  </a:extLst>
                </a:gridCol>
                <a:gridCol w="995235">
                  <a:extLst>
                    <a:ext uri="{9D8B030D-6E8A-4147-A177-3AD203B41FA5}">
                      <a16:colId xmlns:a16="http://schemas.microsoft.com/office/drawing/2014/main" val="3763009492"/>
                    </a:ext>
                  </a:extLst>
                </a:gridCol>
                <a:gridCol w="995235">
                  <a:extLst>
                    <a:ext uri="{9D8B030D-6E8A-4147-A177-3AD203B41FA5}">
                      <a16:colId xmlns:a16="http://schemas.microsoft.com/office/drawing/2014/main" val="1779948972"/>
                    </a:ext>
                  </a:extLst>
                </a:gridCol>
              </a:tblGrid>
              <a:tr h="3408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단계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상세업무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주요 산출물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업무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M+02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M+03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M+04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M+06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95582"/>
                  </a:ext>
                </a:extLst>
              </a:tr>
              <a:tr h="28656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요구분석</a:t>
                      </a:r>
                      <a:r>
                        <a:rPr lang="en-US" altLang="ko-KR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정의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환경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요구사항수집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환경분석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벤치마킹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인터뷰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요구사항정의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08710"/>
                  </a:ext>
                </a:extLst>
              </a:tr>
              <a:tr h="286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일정정의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통합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상세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WBS(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기획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개발부문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22022"/>
                  </a:ext>
                </a:extLst>
              </a:tr>
              <a:tr h="286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서비스 기능정의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프론트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관리자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AI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서비스 기능정의서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28860"/>
                  </a:ext>
                </a:extLst>
              </a:tr>
              <a:tr h="264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IA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정의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IA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구조 확정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127319"/>
                  </a:ext>
                </a:extLst>
              </a:tr>
              <a:tr h="2865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프로토타입</a:t>
                      </a:r>
                      <a:endParaRPr lang="en-US" altLang="ko-KR" sz="1100" b="1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벤치마킹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 UX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디자인방향 도출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UX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 컨셉 정의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370313"/>
                  </a:ext>
                </a:extLst>
              </a:tr>
              <a:tr h="286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프로토타입 제작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중간보고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메인 및 본문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종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538257"/>
                  </a:ext>
                </a:extLst>
              </a:tr>
              <a:tr h="2865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프론트 설계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서비스 플로우</a:t>
                      </a:r>
                      <a:endParaRPr lang="ko-KR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주요 서비스 프로세스 정의서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295348"/>
                  </a:ext>
                </a:extLst>
              </a:tr>
              <a:tr h="286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스토리보드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스토리보드 </a:t>
                      </a:r>
                      <a:r>
                        <a:rPr 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FO / AI 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시나리오 설계 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629564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관리자설계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스토리보드</a:t>
                      </a:r>
                      <a:endParaRPr lang="ko-KR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스토리보드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BO (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신규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수정메뉴만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158976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전체 프론트 디자인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전체 페이지 </a:t>
                      </a:r>
                      <a:r>
                        <a:rPr lang="ko-KR" altLang="en-U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피그마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 파일 및 디자인 가이드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383702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퍼블리싱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전체 프론트 퍼블리싱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프론트 엔드 개발 및 반응형 퍼블리싱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402301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개발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관리자 개발 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AI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연동 및 개발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관리자 페이지 개발 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AI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서비스 개발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62056"/>
                  </a:ext>
                </a:extLst>
              </a:tr>
              <a:tr h="3409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개발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프론트 엔드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</a:t>
                      </a:r>
                      <a:r>
                        <a:rPr lang="ko-KR" altLang="en-U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백엔드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  개발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개발 환경 설정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전체 페이지 </a:t>
                      </a:r>
                      <a:endParaRPr lang="en-US" altLang="ko-KR" sz="110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개발 소스 제작 및 개발 가이드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717298"/>
                  </a:ext>
                </a:extLst>
              </a:tr>
              <a:tr h="3409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테스트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단위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통합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사용자테스트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기획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 유저 플로우 관련 </a:t>
                      </a:r>
                      <a:endParaRPr lang="en-US" altLang="ko-KR" sz="110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통합테스트 및 디버깅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830116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오픈 콘텐츠 제작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콘텐츠 제작 및 이관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오픈 이벤트 및 콘텐츠 제작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228989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오픈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운영서버이관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운영서버 이관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오픈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667187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1DC010-F923-2BEF-7722-0AE4842F8B46}"/>
              </a:ext>
            </a:extLst>
          </p:cNvPr>
          <p:cNvGrpSpPr/>
          <p:nvPr/>
        </p:nvGrpSpPr>
        <p:grpSpPr>
          <a:xfrm>
            <a:off x="5181601" y="2004060"/>
            <a:ext cx="6494538" cy="4567551"/>
            <a:chOff x="6397036" y="2266630"/>
            <a:chExt cx="4571079" cy="4081724"/>
          </a:xfrm>
        </p:grpSpPr>
        <p:sp>
          <p:nvSpPr>
            <p:cNvPr id="3" name="AutoShape 26" descr="80%">
              <a:extLst>
                <a:ext uri="{FF2B5EF4-FFF2-40B4-BE49-F238E27FC236}">
                  <a16:creationId xmlns:a16="http://schemas.microsoft.com/office/drawing/2014/main" id="{4D3EF4E7-F5AB-91D6-BDAF-625562A3D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5249" y="4062789"/>
              <a:ext cx="2146681" cy="15359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4" name="AutoShape 26" descr="80%">
              <a:extLst>
                <a:ext uri="{FF2B5EF4-FFF2-40B4-BE49-F238E27FC236}">
                  <a16:creationId xmlns:a16="http://schemas.microsoft.com/office/drawing/2014/main" id="{8B4BF9BA-DDF8-CD72-B832-090DB407E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036" y="2266630"/>
              <a:ext cx="651231" cy="15359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5" name="AutoShape 26" descr="80%">
              <a:extLst>
                <a:ext uri="{FF2B5EF4-FFF2-40B4-BE49-F238E27FC236}">
                  <a16:creationId xmlns:a16="http://schemas.microsoft.com/office/drawing/2014/main" id="{2ABBA3B4-3857-5A64-4DFC-FA6ABC4A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7643" y="2796917"/>
              <a:ext cx="834190" cy="15359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0" name="AutoShape 26" descr="80%">
              <a:extLst>
                <a:ext uri="{FF2B5EF4-FFF2-40B4-BE49-F238E27FC236}">
                  <a16:creationId xmlns:a16="http://schemas.microsoft.com/office/drawing/2014/main" id="{20DBDFE6-0789-B0EC-8AD1-1ACD94D92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3669" y="2541988"/>
              <a:ext cx="518165" cy="15359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1" name="AutoShape 26" descr="80%">
              <a:extLst>
                <a:ext uri="{FF2B5EF4-FFF2-40B4-BE49-F238E27FC236}">
                  <a16:creationId xmlns:a16="http://schemas.microsoft.com/office/drawing/2014/main" id="{58E2CD42-818D-33CC-90E1-73EB6BC67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1233" y="3041763"/>
              <a:ext cx="510600" cy="166524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2" name="AutoShape 26" descr="80%">
              <a:extLst>
                <a:ext uri="{FF2B5EF4-FFF2-40B4-BE49-F238E27FC236}">
                  <a16:creationId xmlns:a16="http://schemas.microsoft.com/office/drawing/2014/main" id="{F181A0ED-66E2-6C94-3E4A-1EE39B72F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3509" y="3289819"/>
              <a:ext cx="960504" cy="15359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3" name="AutoShape 26" descr="80%">
              <a:extLst>
                <a:ext uri="{FF2B5EF4-FFF2-40B4-BE49-F238E27FC236}">
                  <a16:creationId xmlns:a16="http://schemas.microsoft.com/office/drawing/2014/main" id="{F657AFEB-ADA2-1D5B-8E2B-70CB3CC01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9982" y="3581399"/>
              <a:ext cx="476783" cy="15359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0CF2A099-05BD-D140-7171-7D7D13C5FDB0}"/>
                </a:ext>
              </a:extLst>
            </p:cNvPr>
            <p:cNvSpPr/>
            <p:nvPr/>
          </p:nvSpPr>
          <p:spPr>
            <a:xfrm>
              <a:off x="7828143" y="3562088"/>
              <a:ext cx="161909" cy="172609"/>
            </a:xfrm>
            <a:prstGeom prst="star5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AutoShape 26" descr="80%">
              <a:extLst>
                <a:ext uri="{FF2B5EF4-FFF2-40B4-BE49-F238E27FC236}">
                  <a16:creationId xmlns:a16="http://schemas.microsoft.com/office/drawing/2014/main" id="{F4CB253C-87E0-6731-F5F8-A177CC3E1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99" y="4310554"/>
              <a:ext cx="2462972" cy="15359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6" name="AutoShape 26" descr="80%">
              <a:extLst>
                <a:ext uri="{FF2B5EF4-FFF2-40B4-BE49-F238E27FC236}">
                  <a16:creationId xmlns:a16="http://schemas.microsoft.com/office/drawing/2014/main" id="{4C88C7F3-9C07-E8B5-BDFD-98657F655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1709" y="4569055"/>
              <a:ext cx="2724278" cy="153591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7" name="AutoShape 26" descr="80%">
              <a:extLst>
                <a:ext uri="{FF2B5EF4-FFF2-40B4-BE49-F238E27FC236}">
                  <a16:creationId xmlns:a16="http://schemas.microsoft.com/office/drawing/2014/main" id="{0F171B30-8685-295A-DA75-43975AE56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796" y="4824604"/>
              <a:ext cx="2724278" cy="14580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8" name="AutoShape 26" descr="80%">
              <a:extLst>
                <a:ext uri="{FF2B5EF4-FFF2-40B4-BE49-F238E27FC236}">
                  <a16:creationId xmlns:a16="http://schemas.microsoft.com/office/drawing/2014/main" id="{65A660E5-22FC-1E1B-4ED2-5CF04B1BF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1709" y="5085992"/>
              <a:ext cx="3203040" cy="153591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9" name="AutoShape 26" descr="80%">
              <a:extLst>
                <a:ext uri="{FF2B5EF4-FFF2-40B4-BE49-F238E27FC236}">
                  <a16:creationId xmlns:a16="http://schemas.microsoft.com/office/drawing/2014/main" id="{CBCE7D70-3A44-7C8F-1943-9FFE64885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1709" y="5364397"/>
              <a:ext cx="3203042" cy="15359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20" name="AutoShape 26" descr="80%">
              <a:extLst>
                <a:ext uri="{FF2B5EF4-FFF2-40B4-BE49-F238E27FC236}">
                  <a16:creationId xmlns:a16="http://schemas.microsoft.com/office/drawing/2014/main" id="{2D0CF0AE-36EC-55BC-7C7A-80C6FAD13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5249" y="3816520"/>
              <a:ext cx="934776" cy="15209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21" name="AutoShape 26" descr="80%">
              <a:extLst>
                <a:ext uri="{FF2B5EF4-FFF2-40B4-BE49-F238E27FC236}">
                  <a16:creationId xmlns:a16="http://schemas.microsoft.com/office/drawing/2014/main" id="{93E12613-D2B1-7DFF-787C-336339A74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9941" y="5656605"/>
              <a:ext cx="1401326" cy="153590"/>
            </a:xfrm>
            <a:prstGeom prst="roundRect">
              <a:avLst>
                <a:gd name="adj" fmla="val 0"/>
              </a:avLst>
            </a:prstGeom>
            <a:solidFill>
              <a:srgbClr val="FFCC00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22" name="AutoShape 26" descr="80%">
              <a:extLst>
                <a:ext uri="{FF2B5EF4-FFF2-40B4-BE49-F238E27FC236}">
                  <a16:creationId xmlns:a16="http://schemas.microsoft.com/office/drawing/2014/main" id="{15EC0642-65DB-B478-B3E0-880B559E0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7447" y="5949790"/>
              <a:ext cx="487302" cy="134573"/>
            </a:xfrm>
            <a:prstGeom prst="roundRect">
              <a:avLst>
                <a:gd name="adj" fmla="val 0"/>
              </a:avLst>
            </a:prstGeom>
            <a:solidFill>
              <a:srgbClr val="FFCC00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23" name="AutoShape 26" descr="80%">
              <a:extLst>
                <a:ext uri="{FF2B5EF4-FFF2-40B4-BE49-F238E27FC236}">
                  <a16:creationId xmlns:a16="http://schemas.microsoft.com/office/drawing/2014/main" id="{38E5BB6E-7A6E-8A99-85CA-6009353A6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2592" y="6194764"/>
              <a:ext cx="567971" cy="153590"/>
            </a:xfrm>
            <a:prstGeom prst="roundRect">
              <a:avLst>
                <a:gd name="adj" fmla="val 0"/>
              </a:avLst>
            </a:prstGeom>
            <a:solidFill>
              <a:srgbClr val="FFCC00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24" name="별: 꼭짓점 5개 23">
              <a:extLst>
                <a:ext uri="{FF2B5EF4-FFF2-40B4-BE49-F238E27FC236}">
                  <a16:creationId xmlns:a16="http://schemas.microsoft.com/office/drawing/2014/main" id="{DA2F09F8-850B-A89A-91FD-F54C16EA43A0}"/>
                </a:ext>
              </a:extLst>
            </p:cNvPr>
            <p:cNvSpPr/>
            <p:nvPr/>
          </p:nvSpPr>
          <p:spPr>
            <a:xfrm>
              <a:off x="10806206" y="6172012"/>
              <a:ext cx="161909" cy="172609"/>
            </a:xfrm>
            <a:prstGeom prst="star5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슬라이드 번호 개체 틀 1">
            <a:extLst>
              <a:ext uri="{FF2B5EF4-FFF2-40B4-BE49-F238E27FC236}">
                <a16:creationId xmlns:a16="http://schemas.microsoft.com/office/drawing/2014/main" id="{E3C947B5-29CF-3D63-287B-7D5D42B3A49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54B56F-E7E8-486C-ACCC-1204FAB883F3}"/>
              </a:ext>
            </a:extLst>
          </p:cNvPr>
          <p:cNvSpPr/>
          <p:nvPr/>
        </p:nvSpPr>
        <p:spPr>
          <a:xfrm>
            <a:off x="4707908" y="52821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분석 및 설계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2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개월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개발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개월을 포함하여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총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개월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간 프로젝트가 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수행되며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2026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월 말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안정적으로 새로운 플랫폼으로 전환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오픈할 수 있도록 계획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592CB2-40D6-426B-AD84-8184F090318D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A8E4C7-F866-453A-904A-5FD24EB5D307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프로젝트 수행일정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Project milestone</a:t>
            </a:r>
            <a:endParaRPr lang="ko-KR" altLang="en-US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AC11D2-81E9-4565-AF61-AD2C0CDAE44D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56A28BE-7D5D-43E4-8614-1FBEE6DCE2E0}"/>
              </a:ext>
            </a:extLst>
          </p:cNvPr>
          <p:cNvCxnSpPr>
            <a:cxnSpLocks/>
          </p:cNvCxnSpPr>
          <p:nvPr/>
        </p:nvCxnSpPr>
        <p:spPr>
          <a:xfrm flipH="1">
            <a:off x="5120640" y="1905350"/>
            <a:ext cx="60961" cy="4735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14">
            <a:extLst>
              <a:ext uri="{FF2B5EF4-FFF2-40B4-BE49-F238E27FC236}">
                <a16:creationId xmlns:a16="http://schemas.microsoft.com/office/drawing/2014/main" id="{29138CD9-93A9-49D8-A767-E33DEEE0D93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493859" y="3443740"/>
            <a:ext cx="551014" cy="230832"/>
          </a:xfrm>
          <a:prstGeom prst="rect">
            <a:avLst/>
          </a:prstGeom>
          <a:solidFill>
            <a:srgbClr val="F5C52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 eaLnBrk="1" fontAlgn="base" latinLnBrk="1" hangingPunct="1">
              <a:lnSpc>
                <a:spcPct val="100000"/>
              </a:lnSpc>
              <a:buSzTx/>
              <a:buFontTx/>
              <a:buNone/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중간보고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29" name="Text Box 14">
            <a:extLst>
              <a:ext uri="{FF2B5EF4-FFF2-40B4-BE49-F238E27FC236}">
                <a16:creationId xmlns:a16="http://schemas.microsoft.com/office/drawing/2014/main" id="{64C24795-958A-4125-97EC-9FE920A36A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1337436" y="6089004"/>
            <a:ext cx="554528" cy="230832"/>
          </a:xfrm>
          <a:prstGeom prst="rect">
            <a:avLst/>
          </a:prstGeom>
          <a:solidFill>
            <a:srgbClr val="F5C52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 eaLnBrk="1" fontAlgn="base" latinLnBrk="1" hangingPunct="1">
              <a:lnSpc>
                <a:spcPct val="100000"/>
              </a:lnSpc>
              <a:buSzTx/>
              <a:buFontTx/>
              <a:buNone/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완료보고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2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AFE694-3528-1015-FE62-8E01C82F0C8D}"/>
              </a:ext>
            </a:extLst>
          </p:cNvPr>
          <p:cNvSpPr/>
          <p:nvPr/>
        </p:nvSpPr>
        <p:spPr>
          <a:xfrm>
            <a:off x="283619" y="46969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프로젝트 목표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A090B-E25E-A626-E829-8C8470F575B2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01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프로젝트 개요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355693-CDE2-EE22-604B-C99480294F04}"/>
              </a:ext>
            </a:extLst>
          </p:cNvPr>
          <p:cNvSpPr/>
          <p:nvPr/>
        </p:nvSpPr>
        <p:spPr>
          <a:xfrm>
            <a:off x="4050360" y="578166"/>
            <a:ext cx="7770166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 운용 채널을 이용하는 유저들에게 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일관된 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사용자 경험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제공하고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‘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모바일 퍼스트’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전략에 기반한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최적화된 웹 플랫폼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구축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spcBef>
                <a:spcPct val="0"/>
              </a:spcBef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 중심을 넘어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재방문을 유도하는 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UX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구조와 커뮤니케이션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기능을 강화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</a:p>
          <a:p>
            <a:pPr lvl="0" algn="r">
              <a:spcBef>
                <a:spcPct val="0"/>
              </a:spcBef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데이터 분석이 가능한 관리자 시스템을 통해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정밀한 마케팅 전략 수립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지원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D95A73-5B54-A2C8-705E-8037E527C32C}"/>
              </a:ext>
            </a:extLst>
          </p:cNvPr>
          <p:cNvSpPr/>
          <p:nvPr/>
        </p:nvSpPr>
        <p:spPr>
          <a:xfrm>
            <a:off x="303260" y="1841740"/>
            <a:ext cx="12754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사업목표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D660087-C24B-5670-359C-9BC4824EFCAA}"/>
              </a:ext>
            </a:extLst>
          </p:cNvPr>
          <p:cNvCxnSpPr>
            <a:cxnSpLocks/>
          </p:cNvCxnSpPr>
          <p:nvPr/>
        </p:nvCxnSpPr>
        <p:spPr>
          <a:xfrm>
            <a:off x="392393" y="1816983"/>
            <a:ext cx="89073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2A566C-F8FF-F631-8294-A8B675795CCA}"/>
              </a:ext>
            </a:extLst>
          </p:cNvPr>
          <p:cNvSpPr/>
          <p:nvPr/>
        </p:nvSpPr>
        <p:spPr>
          <a:xfrm>
            <a:off x="303260" y="3514443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주요 </a:t>
            </a:r>
            <a:r>
              <a:rPr lang="en-US" altLang="ko-KR" sz="1050" dirty="0">
                <a:latin typeface="프리젠테이션 6 SemiBold" pitchFamily="2" charset="-127"/>
                <a:ea typeface="프리젠테이션 6 SemiBold" pitchFamily="2" charset="-127"/>
              </a:rPr>
              <a:t>Agenda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7BD2D1-E63C-9A4A-3303-3E8AA6E74E86}"/>
              </a:ext>
            </a:extLst>
          </p:cNvPr>
          <p:cNvCxnSpPr>
            <a:cxnSpLocks/>
          </p:cNvCxnSpPr>
          <p:nvPr/>
        </p:nvCxnSpPr>
        <p:spPr>
          <a:xfrm>
            <a:off x="392393" y="3489686"/>
            <a:ext cx="85104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00F712E-4B75-345C-1C53-030DE913DCE5}"/>
              </a:ext>
            </a:extLst>
          </p:cNvPr>
          <p:cNvCxnSpPr>
            <a:cxnSpLocks/>
          </p:cNvCxnSpPr>
          <p:nvPr/>
        </p:nvCxnSpPr>
        <p:spPr>
          <a:xfrm>
            <a:off x="392393" y="4101577"/>
            <a:ext cx="8224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0CE8758-3747-77CC-AB21-0F31607F211B}"/>
              </a:ext>
            </a:extLst>
          </p:cNvPr>
          <p:cNvSpPr/>
          <p:nvPr/>
        </p:nvSpPr>
        <p:spPr>
          <a:xfrm>
            <a:off x="303260" y="4130142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세부 내역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6773837-8F55-2832-A72A-3404A7EA0607}"/>
              </a:ext>
            </a:extLst>
          </p:cNvPr>
          <p:cNvCxnSpPr>
            <a:cxnSpLocks/>
          </p:cNvCxnSpPr>
          <p:nvPr/>
        </p:nvCxnSpPr>
        <p:spPr>
          <a:xfrm>
            <a:off x="392393" y="4862286"/>
            <a:ext cx="8224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61061C-E000-EC78-7388-7581C041CA1D}"/>
              </a:ext>
            </a:extLst>
          </p:cNvPr>
          <p:cNvSpPr/>
          <p:nvPr/>
        </p:nvSpPr>
        <p:spPr>
          <a:xfrm>
            <a:off x="303260" y="4890851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인사이트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B48CFE2-674C-A649-0D56-589927EB3218}"/>
              </a:ext>
            </a:extLst>
          </p:cNvPr>
          <p:cNvCxnSpPr>
            <a:cxnSpLocks/>
            <a:endCxn id="50" idx="0"/>
          </p:cNvCxnSpPr>
          <p:nvPr/>
        </p:nvCxnSpPr>
        <p:spPr>
          <a:xfrm rot="10800000" flipV="1">
            <a:off x="3049187" y="3216280"/>
            <a:ext cx="5713965" cy="281784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0F771A9-6D23-2DA8-FAB9-AB36514E05F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321904" y="3216279"/>
            <a:ext cx="1813063" cy="288639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1D66DC7-F168-3141-F035-4D056241926F}"/>
              </a:ext>
            </a:extLst>
          </p:cNvPr>
          <p:cNvSpPr/>
          <p:nvPr/>
        </p:nvSpPr>
        <p:spPr>
          <a:xfrm>
            <a:off x="1415972" y="3498064"/>
            <a:ext cx="3266427" cy="480381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콘텐츠 개선</a:t>
            </a:r>
            <a:endParaRPr lang="en-US" altLang="ko-KR" sz="1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0586531-2822-B9B7-4490-3166FE8D3608}"/>
              </a:ext>
            </a:extLst>
          </p:cNvPr>
          <p:cNvSpPr/>
          <p:nvPr/>
        </p:nvSpPr>
        <p:spPr>
          <a:xfrm>
            <a:off x="4969866" y="3504918"/>
            <a:ext cx="3266424" cy="480381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UX/UI</a:t>
            </a:r>
            <a:r>
              <a:rPr lang="ko-KR" altLang="en-US" sz="1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개선</a:t>
            </a:r>
            <a:endParaRPr lang="en-US" altLang="ko-KR" sz="1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75912C-742D-E7AA-D5F3-163E384DD0D0}"/>
              </a:ext>
            </a:extLst>
          </p:cNvPr>
          <p:cNvSpPr/>
          <p:nvPr/>
        </p:nvSpPr>
        <p:spPr>
          <a:xfrm>
            <a:off x="2009472" y="5524399"/>
            <a:ext cx="3266424" cy="783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marR="0" lvl="0" indent="-8731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Wanted Sans" panose="020B0504000000000000" pitchFamily="50" charset="-127"/>
              <a:ea typeface="Wanted Sans" panose="020B0504000000000000" pitchFamily="50" charset="-127"/>
              <a:cs typeface="+mn-cs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9AA09EE-C92E-D1C6-4185-4C79D99AC4F3}"/>
              </a:ext>
            </a:extLst>
          </p:cNvPr>
          <p:cNvSpPr/>
          <p:nvPr/>
        </p:nvSpPr>
        <p:spPr>
          <a:xfrm>
            <a:off x="8511440" y="3504918"/>
            <a:ext cx="3247053" cy="480382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인프라 및 관리 시스템 효율화</a:t>
            </a:r>
            <a:endParaRPr lang="en-US" altLang="ko-KR" sz="1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CD74A6D-A8D9-96C5-932B-A5246474F921}"/>
              </a:ext>
            </a:extLst>
          </p:cNvPr>
          <p:cNvSpPr/>
          <p:nvPr/>
        </p:nvSpPr>
        <p:spPr>
          <a:xfrm>
            <a:off x="1416050" y="4873659"/>
            <a:ext cx="3302878" cy="934473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lvl="0" indent="-87313" latinLnBrk="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핵심 데이터 요약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·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시각화로 고객이 펀드 특장점과 수익률을 빠르게 파악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,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 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신속한 투자 결정 유도</a:t>
            </a:r>
            <a:br>
              <a:rPr lang="en-US" altLang="ko-KR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</a:br>
            <a:endParaRPr lang="en-US" altLang="ko-KR" sz="1050" u="sng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/>
            </a:endParaRPr>
          </a:p>
          <a:p>
            <a:pPr marL="87313" lvl="0" indent="-87313" latinLnBrk="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‘오랜 운영 노하우’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, ‘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안정적 장기 수익률’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, ‘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가입 절차의 간소함’ 등 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실질적 고객 혜택을 강조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할 수 있도록 콘텐츠 설계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0D18-2829-36C7-8020-B46C1465BBD1}"/>
              </a:ext>
            </a:extLst>
          </p:cNvPr>
          <p:cNvSpPr/>
          <p:nvPr/>
        </p:nvSpPr>
        <p:spPr>
          <a:xfrm>
            <a:off x="4994164" y="4873659"/>
            <a:ext cx="3254416" cy="934473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lvl="0" indent="-87313" latinLnBrk="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정보 탐색 시간 감소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투자 결정 편의성 향상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/>
            </a:endParaRPr>
          </a:p>
          <a:p>
            <a:pPr marL="87313" lvl="0" indent="-87313" latinLnBrk="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주요 콘텐츠 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접근 시간 단축 및 가독성</a:t>
            </a:r>
            <a:r>
              <a:rPr lang="en-US" altLang="ko-KR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증대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/>
            </a:endParaRPr>
          </a:p>
          <a:p>
            <a:pPr marL="87313" lvl="0" indent="-87313" latinLnBrk="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일관된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UI/UX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및 접근성 개선으로 디지털 자산운용업체 로서의 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현대적</a:t>
            </a:r>
            <a:r>
              <a:rPr lang="en-US" altLang="ko-KR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·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전문적 이미지 전달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4DF17CA-3456-5C01-F103-8D51E842C844}"/>
              </a:ext>
            </a:extLst>
          </p:cNvPr>
          <p:cNvSpPr/>
          <p:nvPr/>
        </p:nvSpPr>
        <p:spPr>
          <a:xfrm>
            <a:off x="8484518" y="4872994"/>
            <a:ext cx="3228057" cy="934473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lvl="0" indent="-87313" latinLnBrk="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관리자가 직접 콘텐츠 업데이트 가능한 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유연한 시스템 구축</a:t>
            </a:r>
            <a:endParaRPr lang="en-US" altLang="ko-KR" sz="1050" u="sng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/>
            </a:endParaRPr>
          </a:p>
          <a:p>
            <a:pPr marL="87313" lvl="0" indent="-87313" latinLnBrk="0">
              <a:buFont typeface="Arial" panose="020B0604020202020204" pitchFamily="34" charset="0"/>
              <a:buChar char="•"/>
              <a:defRPr/>
            </a:pPr>
            <a:endParaRPr lang="en-US" altLang="ko-KR" sz="1050" u="sng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/>
            </a:endParaRPr>
          </a:p>
          <a:p>
            <a:pPr marL="87313" lvl="0" indent="-87313" latinLnBrk="0">
              <a:buFont typeface="Arial" panose="020B0604020202020204" pitchFamily="34" charset="0"/>
              <a:buChar char="•"/>
              <a:defRPr/>
            </a:pP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플랫폼 고도화로 운영 안정성 및 속도 개선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654F3C-FD25-44E5-A3EE-8D2C84650B70}"/>
              </a:ext>
            </a:extLst>
          </p:cNvPr>
          <p:cNvGrpSpPr/>
          <p:nvPr/>
        </p:nvGrpSpPr>
        <p:grpSpPr>
          <a:xfrm>
            <a:off x="1415922" y="4102414"/>
            <a:ext cx="10342571" cy="655371"/>
            <a:chOff x="1428292" y="4183518"/>
            <a:chExt cx="10392233" cy="556483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90A4921-83AB-8A39-3F2C-E40325B9A5A7}"/>
                </a:ext>
              </a:extLst>
            </p:cNvPr>
            <p:cNvSpPr/>
            <p:nvPr/>
          </p:nvSpPr>
          <p:spPr>
            <a:xfrm>
              <a:off x="4975870" y="4196046"/>
              <a:ext cx="3260420" cy="242019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네비게이션 최적화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CAAD66D-55E9-49A7-A7DA-1BF67C3DE6F2}"/>
                </a:ext>
              </a:extLst>
            </p:cNvPr>
            <p:cNvSpPr/>
            <p:nvPr/>
          </p:nvSpPr>
          <p:spPr>
            <a:xfrm>
              <a:off x="4969865" y="4472435"/>
              <a:ext cx="3260420" cy="242019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시각적요소</a:t>
              </a:r>
              <a:r>
                <a:rPr lang="en-US" altLang="ko-KR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/</a:t>
              </a: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가독성</a:t>
              </a:r>
              <a:r>
                <a:rPr lang="en-US" altLang="ko-KR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강화</a:t>
              </a:r>
              <a:r>
                <a:rPr lang="en-US" altLang="ko-KR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/ AI </a:t>
              </a: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기반 맞춤 서비스 제공 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CE258556-4D21-4362-A158-1C55CBDE23A2}"/>
                </a:ext>
              </a:extLst>
            </p:cNvPr>
            <p:cNvSpPr/>
            <p:nvPr/>
          </p:nvSpPr>
          <p:spPr>
            <a:xfrm>
              <a:off x="8548088" y="4183518"/>
              <a:ext cx="3272437" cy="242019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콘텐츠 및 상품 관리기능 강화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D5075475-AA4B-4030-AEB5-CA88D9D6FE0E}"/>
                </a:ext>
              </a:extLst>
            </p:cNvPr>
            <p:cNvSpPr/>
            <p:nvPr/>
          </p:nvSpPr>
          <p:spPr>
            <a:xfrm>
              <a:off x="8542083" y="4459907"/>
              <a:ext cx="3278442" cy="242019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인프라 및 플랫폼 고도화</a:t>
              </a:r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3094073-ADA9-4655-AA4D-D6D70D55518D}"/>
                </a:ext>
              </a:extLst>
            </p:cNvPr>
            <p:cNvSpPr/>
            <p:nvPr/>
          </p:nvSpPr>
          <p:spPr>
            <a:xfrm>
              <a:off x="1434298" y="4188657"/>
              <a:ext cx="3260420" cy="242019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정보통합 및 구조개선</a:t>
              </a: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E3F54BC5-2FD2-46A9-88AD-BBA0A3326D99}"/>
                </a:ext>
              </a:extLst>
            </p:cNvPr>
            <p:cNvSpPr/>
            <p:nvPr/>
          </p:nvSpPr>
          <p:spPr>
            <a:xfrm>
              <a:off x="1428292" y="4471455"/>
              <a:ext cx="3260420" cy="268546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고객관점의 친절한 상품설명 제시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BE7758-3A8D-4D53-A0CB-73E8DBF46E13}"/>
              </a:ext>
            </a:extLst>
          </p:cNvPr>
          <p:cNvGrpSpPr/>
          <p:nvPr/>
        </p:nvGrpSpPr>
        <p:grpSpPr>
          <a:xfrm>
            <a:off x="1415924" y="1793704"/>
            <a:ext cx="10342572" cy="975092"/>
            <a:chOff x="1396617" y="1727029"/>
            <a:chExt cx="9484539" cy="81016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088A2B2-3694-4B4C-99C2-C60D8BC4D02E}"/>
                </a:ext>
              </a:extLst>
            </p:cNvPr>
            <p:cNvGrpSpPr/>
            <p:nvPr/>
          </p:nvGrpSpPr>
          <p:grpSpPr>
            <a:xfrm>
              <a:off x="1396617" y="1733529"/>
              <a:ext cx="7094550" cy="803669"/>
              <a:chOff x="1260712" y="3730534"/>
              <a:chExt cx="10496354" cy="939744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7DB7A666-5774-49E2-AC75-BFB2220BD503}"/>
                  </a:ext>
                </a:extLst>
              </p:cNvPr>
              <p:cNvSpPr/>
              <p:nvPr/>
            </p:nvSpPr>
            <p:spPr>
              <a:xfrm>
                <a:off x="1260712" y="3730534"/>
                <a:ext cx="3407397" cy="310082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latinLnBrk="0">
                  <a:defRPr/>
                </a:pPr>
                <a:r>
                  <a:rPr lang="ko-KR" altLang="en-US" sz="1400" kern="0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기업의 비전 공유 및 신뢰  구축 </a:t>
                </a:r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E8FFED23-AFA5-45FA-BD82-599C2D93CC9C}"/>
                  </a:ext>
                </a:extLst>
              </p:cNvPr>
              <p:cNvSpPr/>
              <p:nvPr/>
            </p:nvSpPr>
            <p:spPr>
              <a:xfrm>
                <a:off x="1260712" y="4100508"/>
                <a:ext cx="3424391" cy="569770"/>
              </a:xfrm>
              <a:prstGeom prst="roundRect">
                <a:avLst>
                  <a:gd name="adj" fmla="val 14341"/>
                </a:avLst>
              </a:prstGeom>
              <a:solidFill>
                <a:srgbClr val="FFCC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→ 신뢰할 수 있는 파트너 로서의 </a:t>
                </a:r>
                <a:b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</a:br>
                <a: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     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정보 공유 및 제공 </a:t>
                </a:r>
                <a:endPara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4ABFC32B-574D-4E22-91B0-CE50B92BE3B1}"/>
                  </a:ext>
                </a:extLst>
              </p:cNvPr>
              <p:cNvSpPr/>
              <p:nvPr/>
            </p:nvSpPr>
            <p:spPr>
              <a:xfrm>
                <a:off x="8349669" y="3730534"/>
                <a:ext cx="3407397" cy="310082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latinLnBrk="0">
                  <a:defRPr/>
                </a:pPr>
                <a:r>
                  <a:rPr lang="ko-KR" altLang="en-US" sz="1400" kern="0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개인화된 경험 및 편의성</a:t>
                </a: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FEA27C40-CCE1-49CE-8F12-F8CC1C835428}"/>
                  </a:ext>
                </a:extLst>
              </p:cNvPr>
              <p:cNvSpPr/>
              <p:nvPr/>
            </p:nvSpPr>
            <p:spPr>
              <a:xfrm>
                <a:off x="8349669" y="4100508"/>
                <a:ext cx="3407395" cy="569770"/>
              </a:xfrm>
              <a:prstGeom prst="roundRect">
                <a:avLst>
                  <a:gd name="adj" fmla="val 14341"/>
                </a:avLst>
              </a:prstGeom>
              <a:solidFill>
                <a:srgbClr val="FFCC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→ 투자 목적이나 성향에 따라 원하는  정보</a:t>
                </a:r>
                <a:endPara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pPr lvl="0">
                  <a:lnSpc>
                    <a:spcPct val="120000"/>
                  </a:lnSpc>
                  <a:defRPr/>
                </a:pPr>
                <a: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    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를  쉽게 찾을 수 있는 개인화 서비스 제공 </a:t>
                </a:r>
                <a:endPara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E486A97B-C589-475A-AC48-1CE2B68C0619}"/>
                  </a:ext>
                </a:extLst>
              </p:cNvPr>
              <p:cNvSpPr/>
              <p:nvPr/>
            </p:nvSpPr>
            <p:spPr>
              <a:xfrm>
                <a:off x="4813687" y="3730534"/>
                <a:ext cx="3407397" cy="310082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latinLnBrk="0">
                  <a:defRPr/>
                </a:pPr>
                <a:r>
                  <a:rPr lang="ko-KR" altLang="en-US" sz="1400" kern="0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디지털</a:t>
                </a:r>
                <a:r>
                  <a:rPr lang="en-US" altLang="ko-KR" sz="1400" kern="0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/</a:t>
                </a:r>
                <a:r>
                  <a:rPr lang="ko-KR" altLang="en-US" sz="1400" kern="0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모바일 최적화 경험</a:t>
                </a:r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31B85E00-160F-4BA8-B25F-5A834F69AA60}"/>
                  </a:ext>
                </a:extLst>
              </p:cNvPr>
              <p:cNvSpPr/>
              <p:nvPr/>
            </p:nvSpPr>
            <p:spPr>
              <a:xfrm>
                <a:off x="4813687" y="4100508"/>
                <a:ext cx="3407397" cy="569770"/>
              </a:xfrm>
              <a:prstGeom prst="roundRect">
                <a:avLst>
                  <a:gd name="adj" fmla="val 14341"/>
                </a:avLst>
              </a:prstGeom>
              <a:solidFill>
                <a:srgbClr val="FFCC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→ 모바일 최적화된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UI/UX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제공으로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다양한   </a:t>
                </a:r>
                <a:endPara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pPr lvl="0">
                  <a:lnSpc>
                    <a:spcPct val="120000"/>
                  </a:lnSpc>
                  <a:defRPr/>
                </a:pPr>
                <a: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     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디바이스에서 이용할 수 있도록 구축 </a:t>
                </a:r>
                <a:endPara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</p:grp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885FF713-0B7E-4E57-905B-D7A9F72A39B6}"/>
                </a:ext>
              </a:extLst>
            </p:cNvPr>
            <p:cNvSpPr/>
            <p:nvPr/>
          </p:nvSpPr>
          <p:spPr>
            <a:xfrm>
              <a:off x="8578075" y="1727029"/>
              <a:ext cx="2303081" cy="2651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r>
                <a:rPr lang="ko-KR" altLang="en-US" sz="1400" kern="0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유연한 소통 및 고객 참여 유도  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F0BFE39F-5582-4139-A35E-DF57E29B0069}"/>
                </a:ext>
              </a:extLst>
            </p:cNvPr>
            <p:cNvSpPr/>
            <p:nvPr/>
          </p:nvSpPr>
          <p:spPr>
            <a:xfrm>
              <a:off x="8578075" y="2043431"/>
              <a:ext cx="2303079" cy="487267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→ 고객의 행동에 따른 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(ex. </a:t>
              </a:r>
              <a:r>
                <a:rPr lang="ko-KR" altLang="en-US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질의응답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/CTA 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     </a:t>
              </a:r>
              <a:r>
                <a:rPr lang="ko-KR" altLang="en-US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요소 적용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)  </a:t>
              </a:r>
              <a:r>
                <a:rPr lang="ko-KR" altLang="en-US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양방향 소통 기능 강화</a:t>
              </a:r>
              <a:endParaRPr lang="en-US" altLang="ko-KR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26E1C0-D92F-49F3-9EF7-41F135B01591}"/>
              </a:ext>
            </a:extLst>
          </p:cNvPr>
          <p:cNvCxnSpPr>
            <a:stCxn id="58" idx="2"/>
            <a:endCxn id="66" idx="2"/>
          </p:cNvCxnSpPr>
          <p:nvPr/>
        </p:nvCxnSpPr>
        <p:spPr>
          <a:xfrm rot="5400000" flipH="1" flipV="1">
            <a:off x="6586428" y="-1147553"/>
            <a:ext cx="7823" cy="7824875"/>
          </a:xfrm>
          <a:prstGeom prst="bentConnector3">
            <a:avLst>
              <a:gd name="adj1" fmla="val -2922153"/>
            </a:avLst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1E4A47F4-54BE-4373-8C40-6B88BE9479A6}"/>
              </a:ext>
            </a:extLst>
          </p:cNvPr>
          <p:cNvSpPr/>
          <p:nvPr/>
        </p:nvSpPr>
        <p:spPr>
          <a:xfrm>
            <a:off x="1415922" y="6034597"/>
            <a:ext cx="10296653" cy="681173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A9E3F66F-725D-4CEF-AD2B-50373752379B}"/>
              </a:ext>
            </a:extLst>
          </p:cNvPr>
          <p:cNvSpPr/>
          <p:nvPr/>
        </p:nvSpPr>
        <p:spPr>
          <a:xfrm>
            <a:off x="1637492" y="5883737"/>
            <a:ext cx="1042724" cy="303499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핵심 키워드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10C94EF-F336-4609-B676-159AFF08141F}"/>
              </a:ext>
            </a:extLst>
          </p:cNvPr>
          <p:cNvSpPr/>
          <p:nvPr/>
        </p:nvSpPr>
        <p:spPr>
          <a:xfrm>
            <a:off x="1428292" y="5941355"/>
            <a:ext cx="10371315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lnSpc>
                <a:spcPts val="1600"/>
              </a:lnSpc>
              <a:defRPr/>
            </a:pPr>
            <a:r>
              <a:rPr lang="en-US" altLang="ko-KR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 </a:t>
            </a:r>
            <a:r>
              <a:rPr lang="ko-KR" altLang="en-US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편리하고 직관적인 사용자 경험</a:t>
            </a:r>
            <a:r>
              <a:rPr lang="en-US" altLang="ko-KR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  # </a:t>
            </a:r>
            <a:r>
              <a:rPr lang="ko-KR" altLang="en-US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다양한 디바이스 및 브라우저에 최적화</a:t>
            </a:r>
            <a:r>
              <a:rPr lang="en-US" altLang="ko-KR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  # </a:t>
            </a:r>
            <a:r>
              <a:rPr lang="ko-KR" altLang="en-US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유연한 커뮤니케이션을 통한 고객 참여 유도 </a:t>
            </a:r>
            <a:endParaRPr lang="en-US" altLang="ko-KR" sz="1050" kern="0" dirty="0">
              <a:solidFill>
                <a:schemeClr val="bg2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CA0286-F784-4069-80ED-E1EAF5987AA8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6603078" y="2994602"/>
            <a:ext cx="13704" cy="51031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2E5A31-C214-4D4D-AFE4-164657C1EC60}"/>
              </a:ext>
            </a:extLst>
          </p:cNvPr>
          <p:cNvCxnSpPr>
            <a:cxnSpLocks/>
            <a:stCxn id="62" idx="2"/>
            <a:endCxn id="62" idx="2"/>
          </p:cNvCxnSpPr>
          <p:nvPr/>
        </p:nvCxnSpPr>
        <p:spPr>
          <a:xfrm>
            <a:off x="5290371" y="2768796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76898D3-0E7B-4BD8-95BF-E9510200B214}"/>
              </a:ext>
            </a:extLst>
          </p:cNvPr>
          <p:cNvCxnSpPr/>
          <p:nvPr/>
        </p:nvCxnSpPr>
        <p:spPr>
          <a:xfrm>
            <a:off x="5330087" y="2761760"/>
            <a:ext cx="0" cy="232842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392248D-0E92-42C8-A2BB-4E5CFFE41541}"/>
              </a:ext>
            </a:extLst>
          </p:cNvPr>
          <p:cNvCxnSpPr/>
          <p:nvPr/>
        </p:nvCxnSpPr>
        <p:spPr>
          <a:xfrm>
            <a:off x="7957832" y="2770030"/>
            <a:ext cx="0" cy="232842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FE430F-87EE-4671-883D-C869AFFC3D78}"/>
              </a:ext>
            </a:extLst>
          </p:cNvPr>
          <p:cNvSpPr/>
          <p:nvPr/>
        </p:nvSpPr>
        <p:spPr>
          <a:xfrm>
            <a:off x="1428292" y="6321985"/>
            <a:ext cx="103922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KBAM·RISE ETF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하나로 통합해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모바일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·AI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중심의 투자 탐색 경험과 데이터 기반 마케팅 체계 구축</a:t>
            </a:r>
          </a:p>
        </p:txBody>
      </p:sp>
      <p:sp>
        <p:nvSpPr>
          <p:cNvPr id="67" name="슬라이드 번호 개체 틀 8">
            <a:extLst>
              <a:ext uri="{FF2B5EF4-FFF2-40B4-BE49-F238E27FC236}">
                <a16:creationId xmlns:a16="http://schemas.microsoft.com/office/drawing/2014/main" id="{FDAF0B27-3C5C-4DAF-A782-940F96DE19B2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413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9221F83-9554-4A66-B411-21448DB97FB8}"/>
              </a:ext>
            </a:extLst>
          </p:cNvPr>
          <p:cNvSpPr/>
          <p:nvPr/>
        </p:nvSpPr>
        <p:spPr>
          <a:xfrm>
            <a:off x="4707908" y="52821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　수행 팀은 홈페이지 구축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60MM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＋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서비스구축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42 MM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총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102 MM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투입을 예상함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．　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23C583-7C41-4451-AEAD-FCB99E5669D2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DAA472-29A5-4AEB-9022-9FA93430B403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프로젝트 인원　투입계획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　인원　투입　（　총　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6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　개월　　）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BFCD88-EF02-4A64-9254-7E2548F67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65485"/>
              </p:ext>
            </p:extLst>
          </p:nvPr>
        </p:nvGraphicFramePr>
        <p:xfrm>
          <a:off x="334963" y="1628776"/>
          <a:ext cx="11377613" cy="50038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810">
                  <a:extLst>
                    <a:ext uri="{9D8B030D-6E8A-4147-A177-3AD203B41FA5}">
                      <a16:colId xmlns:a16="http://schemas.microsoft.com/office/drawing/2014/main" val="408734735"/>
                    </a:ext>
                  </a:extLst>
                </a:gridCol>
                <a:gridCol w="1004507">
                  <a:extLst>
                    <a:ext uri="{9D8B030D-6E8A-4147-A177-3AD203B41FA5}">
                      <a16:colId xmlns:a16="http://schemas.microsoft.com/office/drawing/2014/main" val="1842252943"/>
                    </a:ext>
                  </a:extLst>
                </a:gridCol>
                <a:gridCol w="983211">
                  <a:extLst>
                    <a:ext uri="{9D8B030D-6E8A-4147-A177-3AD203B41FA5}">
                      <a16:colId xmlns:a16="http://schemas.microsoft.com/office/drawing/2014/main" val="1981642655"/>
                    </a:ext>
                  </a:extLst>
                </a:gridCol>
                <a:gridCol w="3177309">
                  <a:extLst>
                    <a:ext uri="{9D8B030D-6E8A-4147-A177-3AD203B41FA5}">
                      <a16:colId xmlns:a16="http://schemas.microsoft.com/office/drawing/2014/main" val="151615851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3664181772"/>
                    </a:ext>
                  </a:extLst>
                </a:gridCol>
                <a:gridCol w="840740">
                  <a:extLst>
                    <a:ext uri="{9D8B030D-6E8A-4147-A177-3AD203B41FA5}">
                      <a16:colId xmlns:a16="http://schemas.microsoft.com/office/drawing/2014/main" val="638106053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431857860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387095498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678792819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2795012009"/>
                    </a:ext>
                  </a:extLst>
                </a:gridCol>
                <a:gridCol w="749012">
                  <a:extLst>
                    <a:ext uri="{9D8B030D-6E8A-4147-A177-3AD203B41FA5}">
                      <a16:colId xmlns:a16="http://schemas.microsoft.com/office/drawing/2014/main" val="4156114615"/>
                    </a:ext>
                  </a:extLst>
                </a:gridCol>
              </a:tblGrid>
              <a:tr h="26934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P.Level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Role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FCC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담당분야</a:t>
                      </a:r>
                      <a:endParaRPr lang="ko-KR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FCC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Task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FCC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분석</a:t>
                      </a:r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설계　</a:t>
                      </a:r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　</a:t>
                      </a:r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Design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　</a:t>
                      </a:r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　</a:t>
                      </a:r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Front-end 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개발</a:t>
                      </a:r>
                      <a:endParaRPr lang="ko-KR" altLang="en-US" sz="105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kern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Back-end 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　개발</a:t>
                      </a:r>
                      <a:endParaRPr lang="ko-KR" altLang="en-US" sz="105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Test/Open</a:t>
                      </a:r>
                      <a:endParaRPr lang="ko-KR" altLang="en-US" sz="105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Total </a:t>
                      </a:r>
                      <a:endParaRPr 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209078"/>
                  </a:ext>
                </a:extLst>
              </a:tr>
              <a:tr h="176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M+01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M+02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M+03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M+04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M+05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M+06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730056"/>
                  </a:ext>
                </a:extLst>
              </a:tr>
              <a:tr h="201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특급기술자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통합 </a:t>
                      </a:r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PM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/ 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일정관리 및 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커뮤니케이션 리드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요건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기능 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정의 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559127"/>
                  </a:ext>
                </a:extLst>
              </a:tr>
              <a:tr h="217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 planner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요건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기능분석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정의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UI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통합테스트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479299"/>
                  </a:ext>
                </a:extLst>
              </a:tr>
              <a:tr h="2196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 planner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벤치마킹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,UX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전략수립 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 UI 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영문설계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4.5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66361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고급기술자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Designer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(PM)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프로토타입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콘텐츠 디자인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799195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Designer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/ AI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콘텐츠 디자인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070702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Designer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콘텐츠 디자인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48861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초급기술자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Designer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콘텐츠 디자인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3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070400"/>
                  </a:ext>
                </a:extLst>
              </a:tr>
              <a:tr h="217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고급기술자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Front-end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/ AI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개발환경 구성 및 가이드 제작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프론트 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10768"/>
                  </a:ext>
                </a:extLst>
              </a:tr>
              <a:tr h="20066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 Developer</a:t>
                      </a:r>
                      <a:r>
                        <a:rPr lang="ko-KR" altLang="en-US" sz="8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669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/ AI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45456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초급기술자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3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99350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특급기술자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Developer </a:t>
                      </a:r>
                      <a:r>
                        <a:rPr lang="en-US" altLang="ko-KR" sz="8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(PM)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개발환경 구성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구현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_BO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6485"/>
                  </a:ext>
                </a:extLst>
              </a:tr>
              <a:tr h="21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구현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_FO/BO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4.5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738647"/>
                  </a:ext>
                </a:extLst>
              </a:tr>
              <a:tr h="217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초급기술자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구현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_FO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4.5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40604"/>
                  </a:ext>
                </a:extLst>
              </a:tr>
              <a:tr h="217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특급기술자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planner</a:t>
                      </a:r>
                      <a:r>
                        <a:rPr lang="en-US" altLang="ko-KR" sz="8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(PM)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요건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기능분석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정의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AI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시나리오 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통합테스트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03803"/>
                  </a:ext>
                </a:extLst>
              </a:tr>
              <a:tr h="17683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UI planner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 프로토타입 설계 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 AI UI 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211118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특급기술자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테크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 리드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AI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분석 설계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13703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고급기술자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데이터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/ETL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분석 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577610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초급기술자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그래프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검색 분석 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845741"/>
                  </a:ext>
                </a:extLst>
              </a:tr>
              <a:tr h="20015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초급기술자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</a:t>
                      </a:r>
                      <a:r>
                        <a:rPr lang="ko-KR" altLang="en-US" sz="105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백엔드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 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00952"/>
                  </a:ext>
                </a:extLst>
              </a:tr>
              <a:tr h="187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QA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/ AI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테스트 및 검증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2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467220"/>
                  </a:ext>
                </a:extLst>
              </a:tr>
              <a:tr h="22304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Total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16.5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20.5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20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18.5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102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544450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322E62-D65C-46AF-891E-322A5DACE1FE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B8B7CC-7348-490F-B0BB-B75AD8BABA88}"/>
              </a:ext>
            </a:extLst>
          </p:cNvPr>
          <p:cNvCxnSpPr>
            <a:cxnSpLocks/>
          </p:cNvCxnSpPr>
          <p:nvPr/>
        </p:nvCxnSpPr>
        <p:spPr>
          <a:xfrm flipH="1">
            <a:off x="6393181" y="1983080"/>
            <a:ext cx="1" cy="46494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8751AE6-19AA-48D3-8EBE-D7AA4927F118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343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EEC475-64B3-4BF3-BF39-7D791BB02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007916"/>
              </p:ext>
            </p:extLst>
          </p:nvPr>
        </p:nvGraphicFramePr>
        <p:xfrm>
          <a:off x="334963" y="1628773"/>
          <a:ext cx="11377613" cy="5003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945">
                  <a:extLst>
                    <a:ext uri="{9D8B030D-6E8A-4147-A177-3AD203B41FA5}">
                      <a16:colId xmlns:a16="http://schemas.microsoft.com/office/drawing/2014/main" val="2034064661"/>
                    </a:ext>
                  </a:extLst>
                </a:gridCol>
                <a:gridCol w="1060056">
                  <a:extLst>
                    <a:ext uri="{9D8B030D-6E8A-4147-A177-3AD203B41FA5}">
                      <a16:colId xmlns:a16="http://schemas.microsoft.com/office/drawing/2014/main" val="3718480866"/>
                    </a:ext>
                  </a:extLst>
                </a:gridCol>
                <a:gridCol w="1200727">
                  <a:extLst>
                    <a:ext uri="{9D8B030D-6E8A-4147-A177-3AD203B41FA5}">
                      <a16:colId xmlns:a16="http://schemas.microsoft.com/office/drawing/2014/main" val="1492612585"/>
                    </a:ext>
                  </a:extLst>
                </a:gridCol>
                <a:gridCol w="979054">
                  <a:extLst>
                    <a:ext uri="{9D8B030D-6E8A-4147-A177-3AD203B41FA5}">
                      <a16:colId xmlns:a16="http://schemas.microsoft.com/office/drawing/2014/main" val="3901046528"/>
                    </a:ext>
                  </a:extLst>
                </a:gridCol>
                <a:gridCol w="738910">
                  <a:extLst>
                    <a:ext uri="{9D8B030D-6E8A-4147-A177-3AD203B41FA5}">
                      <a16:colId xmlns:a16="http://schemas.microsoft.com/office/drawing/2014/main" val="113850327"/>
                    </a:ext>
                  </a:extLst>
                </a:gridCol>
                <a:gridCol w="5684772">
                  <a:extLst>
                    <a:ext uri="{9D8B030D-6E8A-4147-A177-3AD203B41FA5}">
                      <a16:colId xmlns:a16="http://schemas.microsoft.com/office/drawing/2014/main" val="3100439380"/>
                    </a:ext>
                  </a:extLst>
                </a:gridCol>
                <a:gridCol w="1391149">
                  <a:extLst>
                    <a:ext uri="{9D8B030D-6E8A-4147-A177-3AD203B41FA5}">
                      <a16:colId xmlns:a16="http://schemas.microsoft.com/office/drawing/2014/main" val="882983803"/>
                    </a:ext>
                  </a:extLst>
                </a:gridCol>
              </a:tblGrid>
              <a:tr h="407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NO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투입인력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역활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경력 등급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경력 기간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주요 프로젝트 수행 경력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주요 업무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651982"/>
                  </a:ext>
                </a:extLst>
              </a:tr>
              <a:tr h="45339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유효종 부장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통합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PM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25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한국은행 고객 시스템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아모레퍼시픽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기업사이트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/ 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이니스프리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웹사이트 고도화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/ 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에뛰드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웹사이트 고도화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프로젝트 총괄 분석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-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설계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637660"/>
                  </a:ext>
                </a:extLst>
              </a:tr>
              <a:tr h="39609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조준형 차장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SI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프로젝트 매니저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(AI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서비스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)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코웨이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B2B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서비스 구축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LG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유플러스 유독 구독플랫폼 구축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분석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-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설계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AI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85381"/>
                  </a:ext>
                </a:extLst>
              </a:tr>
              <a:tr h="4417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김나영 대리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UIUX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고급기술자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벤츠 멤버십 앱 서비스 구축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LG U+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유료구독플랫폼 개선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LSNmall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통합 리뉴얼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LFmall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모바일개편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분석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-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설계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  UIUX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164976"/>
                  </a:ext>
                </a:extLst>
              </a:tr>
              <a:tr h="3613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이지원 대리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UIUX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중급기술자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8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코웨이 영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중 사이트 구축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LG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유플러스 유독 개선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아모레퍼시픽 기업사이트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뉴스스퀘어 운영 및 개편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endParaRPr lang="ko-KR" altLang="en-US" sz="1200" b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분석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-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설계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  UIUX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41215"/>
                  </a:ext>
                </a:extLst>
              </a:tr>
              <a:tr h="4210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김상윤 팀장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UIUX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디자인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고급기술자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LG U+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유료구독플랫폼 구축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코웨이닷컴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e-commerce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구축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,GENESIS.COM, NIKE.COM 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UIUX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디자인 총괄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39454"/>
                  </a:ext>
                </a:extLst>
              </a:tr>
              <a:tr h="3908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국순호 부장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front-end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16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벤츠 멤버십  서비스 구축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LG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유플러스 유독 구독플랫폼 구축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코웨이 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자사몰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구축 프로젝트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이니스프리 구축</a:t>
                      </a:r>
                      <a:endParaRPr lang="en-US" altLang="ko-KR" sz="1200" b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프론트엔드</a:t>
                      </a: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 개발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365795"/>
                  </a:ext>
                </a:extLst>
              </a:tr>
              <a:tr h="4395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조아름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 과장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Web Publishing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중급기술자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8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오설록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CDJ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개선 프로젝트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이니스프리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SEO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프로젝트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JAJU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웹사이트 구축 프로젝트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endParaRPr lang="en-US" altLang="ko-KR" sz="1200" b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퍼블리싱 </a:t>
                      </a: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PL</a:t>
                      </a:r>
                      <a:endParaRPr lang="ko-KR" altLang="en-US" sz="11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30323"/>
                  </a:ext>
                </a:extLst>
              </a:tr>
              <a:tr h="4156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김상대 이사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PM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25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코웨이 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자사몰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구축 프로젝트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이니스프리 중국 쇼핑몰 구축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한양사이버대 웹 사이트 구축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오설록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모바일</a:t>
                      </a:r>
                      <a:endParaRPr lang="en-US" altLang="ko-KR" sz="1200" b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PM.</a:t>
                      </a: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분석설계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6477"/>
                  </a:ext>
                </a:extLst>
              </a:tr>
              <a:tr h="39082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박상현 차장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14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>
                        <a:lnSpc>
                          <a:spcPts val="1490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Adobe Analytics MCP </a:t>
                      </a:r>
                      <a:r>
                        <a:rPr lang="ko-KR" altLang="en-US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개발</a:t>
                      </a:r>
                      <a:r>
                        <a:rPr lang="en-US" altLang="ko-KR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, AI </a:t>
                      </a:r>
                      <a:r>
                        <a:rPr lang="ko-KR" altLang="en-US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기반 리포트 생성 솔루션개발</a:t>
                      </a:r>
                      <a:r>
                        <a:rPr lang="en-US" altLang="ko-KR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코웨이 </a:t>
                      </a:r>
                      <a:r>
                        <a:rPr lang="en-US" altLang="ko-KR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B2B  </a:t>
                      </a:r>
                      <a:r>
                        <a:rPr lang="ko-KR" altLang="en-US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청구서 발행 시스템 개발</a:t>
                      </a:r>
                      <a:endParaRPr lang="ko-KR" sz="1200" b="0" dirty="0"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AI</a:t>
                      </a: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개발 </a:t>
                      </a: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PL.</a:t>
                      </a: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분석설계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345173"/>
                  </a:ext>
                </a:extLst>
              </a:tr>
              <a:tr h="39066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10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이준용 차장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고급기술자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TOKBELL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문자 발송 중계 서비스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기반 리포트 생성 솔루션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자체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 Model </a:t>
                      </a:r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MLOps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endParaRPr lang="en-US" altLang="ko-KR" sz="1200" b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AI  </a:t>
                      </a:r>
                      <a:r>
                        <a:rPr lang="ko-KR" altLang="en-US" sz="1100" b="0" kern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연동 개발</a:t>
                      </a:r>
                      <a:endParaRPr lang="ko-KR" altLang="en-US" sz="11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33554"/>
                  </a:ext>
                </a:extLst>
              </a:tr>
              <a:tr h="4953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11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김지윤 과장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QA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15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11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번가 국문 오픈마켓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QA,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차세대 롯데면세점 구축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QA,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에스트라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쇼핑몰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(PC/Mobile)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운영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QA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테스트 및 진단</a:t>
                      </a:r>
                      <a:endParaRPr lang="en-US" altLang="ko-KR" sz="11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품질관리</a:t>
                      </a: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8540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9221F83-9554-4A66-B411-21448DB97FB8}"/>
              </a:ext>
            </a:extLst>
          </p:cNvPr>
          <p:cNvSpPr/>
          <p:nvPr/>
        </p:nvSpPr>
        <p:spPr>
          <a:xfrm>
            <a:off x="4707908" y="53583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통합 수행 팀은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다년간의 유사 프로젝트 경험의 참여 인원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주요 인력으로 투입하여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안정적이고 효과적인 통합 수행 목표를 달성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.(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투입인원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정규직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비율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=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100%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23C583-7C41-4451-AEAD-FCB99E5669D2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DAA472-29A5-4AEB-9022-9FA93430B403}"/>
              </a:ext>
            </a:extLst>
          </p:cNvPr>
          <p:cNvSpPr/>
          <p:nvPr/>
        </p:nvSpPr>
        <p:spPr>
          <a:xfrm>
            <a:off x="283618" y="59733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프로젝트 투입인원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주요 투입인원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( PM/PL)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337FF1A-4F97-4758-B757-A548E5DFAC30}"/>
              </a:ext>
            </a:extLst>
          </p:cNvPr>
          <p:cNvSpPr/>
          <p:nvPr/>
        </p:nvSpPr>
        <p:spPr>
          <a:xfrm>
            <a:off x="350158" y="1249917"/>
            <a:ext cx="1986642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＊　전체 투입인원　프로파일　　별첨　참조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A54E44E-7E8D-432F-A526-6536BBED7554}"/>
              </a:ext>
            </a:extLst>
          </p:cNvPr>
          <p:cNvCxnSpPr>
            <a:cxnSpLocks/>
          </p:cNvCxnSpPr>
          <p:nvPr/>
        </p:nvCxnSpPr>
        <p:spPr>
          <a:xfrm>
            <a:off x="1695106" y="2022764"/>
            <a:ext cx="0" cy="46098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155A1683-C124-4066-9203-3B0F05AE291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952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E605-28DF-C2B6-6F09-0193D714B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D8BE203-82EF-89AB-E0AD-6086BA80CC83}"/>
              </a:ext>
            </a:extLst>
          </p:cNvPr>
          <p:cNvSpPr/>
          <p:nvPr/>
        </p:nvSpPr>
        <p:spPr>
          <a:xfrm>
            <a:off x="283619" y="49827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운영 및 유지보수 계획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8A636-AE2E-29DF-559A-6824152FEBD4}"/>
              </a:ext>
            </a:extLst>
          </p:cNvPr>
          <p:cNvSpPr/>
          <p:nvPr/>
        </p:nvSpPr>
        <p:spPr>
          <a:xfrm>
            <a:off x="4244340" y="350521"/>
            <a:ext cx="7570060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디지털웍스는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오픈 이후 신속한 안정화 지원 및 장애 처리 업무를 수행하며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오류에 대해서는 </a:t>
            </a:r>
            <a:b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무상 하자보수를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신규 개선 업무에 대해서는 별도 유상 유지보수 계약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을 통해 수행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40CA61-F2B6-8952-01CB-C4E2D9A230C6}"/>
              </a:ext>
            </a:extLst>
          </p:cNvPr>
          <p:cNvCxnSpPr/>
          <p:nvPr/>
        </p:nvCxnSpPr>
        <p:spPr>
          <a:xfrm>
            <a:off x="1308917" y="3250748"/>
            <a:ext cx="9989024" cy="7"/>
          </a:xfrm>
          <a:prstGeom prst="straightConnector1">
            <a:avLst/>
          </a:prstGeom>
          <a:noFill/>
          <a:ln w="50800" cap="flat" cmpd="sng" algn="ctr">
            <a:solidFill>
              <a:schemeClr val="accent4">
                <a:lumMod val="50000"/>
              </a:schemeClr>
            </a:solidFill>
            <a:prstDash val="solid"/>
            <a:headEnd type="oval" w="sm" len="sm"/>
            <a:tailEnd type="arrow" w="sm" len="sm"/>
          </a:ln>
          <a:effectLst/>
        </p:spPr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895624B3-8196-4721-49D0-7846F61252D7}"/>
              </a:ext>
            </a:extLst>
          </p:cNvPr>
          <p:cNvSpPr/>
          <p:nvPr/>
        </p:nvSpPr>
        <p:spPr>
          <a:xfrm>
            <a:off x="1605735" y="2422076"/>
            <a:ext cx="1645542" cy="1657348"/>
          </a:xfrm>
          <a:prstGeom prst="ellipse">
            <a:avLst/>
          </a:prstGeom>
          <a:solidFill>
            <a:schemeClr val="bg1"/>
          </a:solidFill>
          <a:ln w="28575">
            <a:gradFill>
              <a:gsLst>
                <a:gs pos="50000">
                  <a:schemeClr val="bg1">
                    <a:lumMod val="85000"/>
                  </a:schemeClr>
                </a:gs>
                <a:gs pos="48000">
                  <a:srgbClr val="FFCC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-100" normalizeH="0" baseline="0" noProof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rgbClr val="01A7E1"/>
              </a:solidFill>
              <a:effectLst/>
              <a:uLnTx/>
              <a:uFillTx/>
              <a:latin typeface="Wanted Sans" panose="020B0504000000000000" pitchFamily="50" charset="-127"/>
              <a:ea typeface="Wanted Sans" panose="020B05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2928F-5AC0-4584-5652-156BE7DE2ECD}"/>
              </a:ext>
            </a:extLst>
          </p:cNvPr>
          <p:cNvSpPr txBox="1"/>
          <p:nvPr/>
        </p:nvSpPr>
        <p:spPr>
          <a:xfrm>
            <a:off x="2136600" y="3019918"/>
            <a:ext cx="58381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kumimoji="1" sz="1200">
                <a:solidFill>
                  <a:srgbClr val="109DDC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742950" indent="-28575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  <a:t>안정화</a:t>
            </a:r>
            <a:b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</a:b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  <a:t>지원</a:t>
            </a:r>
          </a:p>
        </p:txBody>
      </p:sp>
      <p:grpSp>
        <p:nvGrpSpPr>
          <p:cNvPr id="13" name="그룹 504">
            <a:extLst>
              <a:ext uri="{FF2B5EF4-FFF2-40B4-BE49-F238E27FC236}">
                <a16:creationId xmlns:a16="http://schemas.microsoft.com/office/drawing/2014/main" id="{6D3CCF8C-803F-D7FA-7F62-9A7644D6770B}"/>
              </a:ext>
            </a:extLst>
          </p:cNvPr>
          <p:cNvGrpSpPr/>
          <p:nvPr/>
        </p:nvGrpSpPr>
        <p:grpSpPr>
          <a:xfrm>
            <a:off x="4029249" y="2422077"/>
            <a:ext cx="1645542" cy="1657347"/>
            <a:chOff x="2096179" y="3682949"/>
            <a:chExt cx="1070026" cy="1270866"/>
          </a:xfrm>
          <a:solidFill>
            <a:schemeClr val="bg1"/>
          </a:soli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3E496D8-A7F5-9239-F903-2C76B0E2D951}"/>
                </a:ext>
              </a:extLst>
            </p:cNvPr>
            <p:cNvSpPr/>
            <p:nvPr/>
          </p:nvSpPr>
          <p:spPr>
            <a:xfrm>
              <a:off x="2096179" y="3682949"/>
              <a:ext cx="1070026" cy="1270866"/>
            </a:xfrm>
            <a:prstGeom prst="ellipse">
              <a:avLst/>
            </a:prstGeom>
            <a:grpFill/>
            <a:ln w="28575">
              <a:gradFill>
                <a:gsLst>
                  <a:gs pos="22523">
                    <a:srgbClr val="FFCC00"/>
                  </a:gs>
                  <a:gs pos="50000">
                    <a:schemeClr val="bg1">
                      <a:lumMod val="85000"/>
                    </a:schemeClr>
                  </a:gs>
                  <a:gs pos="48000">
                    <a:schemeClr val="accent4">
                      <a:lumMod val="5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-10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01A7E1"/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7C1A25-7308-5F79-FC4E-79B1D32F4193}"/>
                </a:ext>
              </a:extLst>
            </p:cNvPr>
            <p:cNvSpPr txBox="1"/>
            <p:nvPr/>
          </p:nvSpPr>
          <p:spPr>
            <a:xfrm>
              <a:off x="2398119" y="4141378"/>
              <a:ext cx="466146" cy="376676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kumimoji="1" sz="1200">
                  <a:solidFill>
                    <a:srgbClr val="109DDC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defRPr>
              </a:lvl1pPr>
              <a:lvl2pPr marL="742950" indent="-28575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  <a:t>신속한</a:t>
              </a:r>
              <a:b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</a:b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  <a:t>장애조치</a:t>
              </a: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D8743AD1-ABD5-6B33-14CD-B149EEA23B58}"/>
              </a:ext>
            </a:extLst>
          </p:cNvPr>
          <p:cNvSpPr/>
          <p:nvPr/>
        </p:nvSpPr>
        <p:spPr>
          <a:xfrm>
            <a:off x="6452763" y="2422077"/>
            <a:ext cx="1645542" cy="1657347"/>
          </a:xfrm>
          <a:prstGeom prst="ellipse">
            <a:avLst/>
          </a:prstGeom>
          <a:solidFill>
            <a:schemeClr val="bg1"/>
          </a:solidFill>
          <a:ln w="28575">
            <a:gradFill>
              <a:gsLst>
                <a:gs pos="23423">
                  <a:srgbClr val="FFCC00"/>
                </a:gs>
                <a:gs pos="50000">
                  <a:schemeClr val="bg1">
                    <a:lumMod val="85000"/>
                  </a:schemeClr>
                </a:gs>
                <a:gs pos="48000">
                  <a:schemeClr val="accent4">
                    <a:lumMod val="5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-100" normalizeH="0" baseline="0" noProof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rgbClr val="01A7E1"/>
              </a:solidFill>
              <a:effectLst/>
              <a:uLnTx/>
              <a:uFillTx/>
              <a:latin typeface="Wanted Sans" panose="020B0504000000000000" pitchFamily="50" charset="-127"/>
              <a:ea typeface="Wanted Sans" panose="020B05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07B72-55EF-1657-0436-34C5579EFE48}"/>
              </a:ext>
            </a:extLst>
          </p:cNvPr>
          <p:cNvSpPr txBox="1"/>
          <p:nvPr/>
        </p:nvSpPr>
        <p:spPr>
          <a:xfrm>
            <a:off x="6917102" y="3019918"/>
            <a:ext cx="71686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kumimoji="1" sz="1200">
                <a:solidFill>
                  <a:srgbClr val="109DDC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742950" indent="-28575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  <a:t>무상</a:t>
            </a:r>
            <a:b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</a:b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  <a:t>하자보수</a:t>
            </a:r>
          </a:p>
        </p:txBody>
      </p:sp>
      <p:grpSp>
        <p:nvGrpSpPr>
          <p:cNvPr id="18" name="그룹 507">
            <a:extLst>
              <a:ext uri="{FF2B5EF4-FFF2-40B4-BE49-F238E27FC236}">
                <a16:creationId xmlns:a16="http://schemas.microsoft.com/office/drawing/2014/main" id="{A1E78A28-407F-120C-CC40-00F83D26AEC5}"/>
              </a:ext>
            </a:extLst>
          </p:cNvPr>
          <p:cNvGrpSpPr/>
          <p:nvPr/>
        </p:nvGrpSpPr>
        <p:grpSpPr>
          <a:xfrm>
            <a:off x="8876277" y="2422079"/>
            <a:ext cx="1645542" cy="1657338"/>
            <a:chOff x="2096179" y="3682949"/>
            <a:chExt cx="1070026" cy="127086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191B3D-C551-B83B-562E-24ED98952CB7}"/>
                </a:ext>
              </a:extLst>
            </p:cNvPr>
            <p:cNvSpPr/>
            <p:nvPr/>
          </p:nvSpPr>
          <p:spPr>
            <a:xfrm>
              <a:off x="2096179" y="3682949"/>
              <a:ext cx="1070026" cy="1270860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7207">
                    <a:srgbClr val="FFCC00"/>
                  </a:gs>
                  <a:gs pos="50000">
                    <a:schemeClr val="bg1">
                      <a:lumMod val="85000"/>
                    </a:schemeClr>
                  </a:gs>
                  <a:gs pos="48000">
                    <a:srgbClr val="FFCC00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-10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01A7E1"/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359EA7-870F-F61F-2F4B-E0B0FE561721}"/>
                </a:ext>
              </a:extLst>
            </p:cNvPr>
            <p:cNvSpPr txBox="1"/>
            <p:nvPr/>
          </p:nvSpPr>
          <p:spPr>
            <a:xfrm>
              <a:off x="2398119" y="4141377"/>
              <a:ext cx="466146" cy="37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kumimoji="1" sz="1200">
                  <a:solidFill>
                    <a:srgbClr val="109DDC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defRPr>
              </a:lvl1pPr>
              <a:lvl2pPr marL="742950" indent="-28575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  <a:t>유상</a:t>
              </a:r>
              <a:b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</a:b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  <a:t>유지보수</a:t>
              </a:r>
            </a:p>
          </p:txBody>
        </p:sp>
      </p:grpSp>
      <p:sp>
        <p:nvSpPr>
          <p:cNvPr id="21" name="Rectangle 48">
            <a:extLst>
              <a:ext uri="{FF2B5EF4-FFF2-40B4-BE49-F238E27FC236}">
                <a16:creationId xmlns:a16="http://schemas.microsoft.com/office/drawing/2014/main" id="{17B32DF3-CFE8-F334-6437-298847E40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932" y="4351599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시스템  검수  완료  후  참여 인력 안정화  지원</a:t>
            </a:r>
          </a:p>
        </p:txBody>
      </p:sp>
      <p:sp>
        <p:nvSpPr>
          <p:cNvPr id="22" name="Rectangle 48">
            <a:extLst>
              <a:ext uri="{FF2B5EF4-FFF2-40B4-BE49-F238E27FC236}">
                <a16:creationId xmlns:a16="http://schemas.microsoft.com/office/drawing/2014/main" id="{4B49FC10-5C11-44DD-D1E5-9CDDC873C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932" y="4849710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신속하고  정확한  상황  파악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장애  해결 및 기술  지원</a:t>
            </a:r>
          </a:p>
        </p:txBody>
      </p:sp>
      <p:sp>
        <p:nvSpPr>
          <p:cNvPr id="23" name="Rectangle 48">
            <a:extLst>
              <a:ext uri="{FF2B5EF4-FFF2-40B4-BE49-F238E27FC236}">
                <a16:creationId xmlns:a16="http://schemas.microsoft.com/office/drawing/2014/main" id="{4854937A-45A1-22F9-0A99-7018ADC35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932" y="5347821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시스템  검수 후  안정화  기간  동안 유지 보수 지원 </a:t>
            </a:r>
            <a:endParaRPr kumimoji="1"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4" name="Rectangle 48">
            <a:extLst>
              <a:ext uri="{FF2B5EF4-FFF2-40B4-BE49-F238E27FC236}">
                <a16:creationId xmlns:a16="http://schemas.microsoft.com/office/drawing/2014/main" id="{D81043E9-6DAE-AB34-8A63-A39334E29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614" y="4351599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구현  시스템  장애  발생  시  장애  발생 </a:t>
            </a:r>
            <a:b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접수  최단시간  내  도착 및  장애조치 완료</a:t>
            </a: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F86003CE-BFFA-3D80-88C5-D1464547E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614" y="4849710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장애 처리  후  장애 처리  보고서  작성</a:t>
            </a:r>
            <a:b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및 제출</a:t>
            </a: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B7EB00F8-B936-4CD0-095C-19530365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614" y="5347821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신속한  장애 처리를  위한  비상 연락체계  구축</a:t>
            </a:r>
          </a:p>
        </p:txBody>
      </p:sp>
      <p:sp>
        <p:nvSpPr>
          <p:cNvPr id="27" name="Rectangle 48">
            <a:extLst>
              <a:ext uri="{FF2B5EF4-FFF2-40B4-BE49-F238E27FC236}">
                <a16:creationId xmlns:a16="http://schemas.microsoft.com/office/drawing/2014/main" id="{BC03F40D-3678-BB18-F04A-C6572793C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614" y="5849619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빈번한  장애 요인에 대한 집중 분석 및  해결책  정형화</a:t>
            </a:r>
          </a:p>
        </p:txBody>
      </p:sp>
      <p:sp>
        <p:nvSpPr>
          <p:cNvPr id="28" name="Rectangle 48">
            <a:extLst>
              <a:ext uri="{FF2B5EF4-FFF2-40B4-BE49-F238E27FC236}">
                <a16:creationId xmlns:a16="http://schemas.microsoft.com/office/drawing/2014/main" id="{C12FD152-B4FA-B90C-15FD-C1F64A65E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296" y="4351599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검수  후 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1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년간  무상 하자 보수 지원</a:t>
            </a:r>
          </a:p>
        </p:txBody>
      </p:sp>
      <p:sp>
        <p:nvSpPr>
          <p:cNvPr id="29" name="Rectangle 48">
            <a:extLst>
              <a:ext uri="{FF2B5EF4-FFF2-40B4-BE49-F238E27FC236}">
                <a16:creationId xmlns:a16="http://schemas.microsoft.com/office/drawing/2014/main" id="{27C8DD4E-7ED2-F0E5-63FA-DB3E59501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296" y="4849710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프로젝트 참여  인력  중심의 시스템 </a:t>
            </a:r>
            <a:b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하자 보수 지원</a:t>
            </a:r>
          </a:p>
        </p:txBody>
      </p:sp>
      <p:sp>
        <p:nvSpPr>
          <p:cNvPr id="31" name="Rectangle 48">
            <a:extLst>
              <a:ext uri="{FF2B5EF4-FFF2-40B4-BE49-F238E27FC236}">
                <a16:creationId xmlns:a16="http://schemas.microsoft.com/office/drawing/2014/main" id="{9C904A5F-474B-9337-D146-BA38CFC91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978" y="4351599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무상 하자 보수  이외의  건에  대해 </a:t>
            </a:r>
            <a:b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별도  계약에   의거 지원 </a:t>
            </a:r>
          </a:p>
        </p:txBody>
      </p:sp>
      <p:sp>
        <p:nvSpPr>
          <p:cNvPr id="32" name="Rectangle 48">
            <a:extLst>
              <a:ext uri="{FF2B5EF4-FFF2-40B4-BE49-F238E27FC236}">
                <a16:creationId xmlns:a16="http://schemas.microsoft.com/office/drawing/2014/main" id="{B37A1C39-FC90-019A-00F9-559A4B9E8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978" y="4849710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신규  장비  추가   도입  및 업그레이드</a:t>
            </a:r>
          </a:p>
        </p:txBody>
      </p:sp>
      <p:sp>
        <p:nvSpPr>
          <p:cNvPr id="33" name="Rectangle 48">
            <a:extLst>
              <a:ext uri="{FF2B5EF4-FFF2-40B4-BE49-F238E27FC236}">
                <a16:creationId xmlns:a16="http://schemas.microsoft.com/office/drawing/2014/main" id="{E5ED11AA-1203-BE37-9760-A85CD44B7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978" y="5347821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정기적인  예방 유지보수</a:t>
            </a:r>
          </a:p>
        </p:txBody>
      </p:sp>
      <p:sp>
        <p:nvSpPr>
          <p:cNvPr id="35" name="슬라이드 번호 개체 틀 1">
            <a:extLst>
              <a:ext uri="{FF2B5EF4-FFF2-40B4-BE49-F238E27FC236}">
                <a16:creationId xmlns:a16="http://schemas.microsoft.com/office/drawing/2014/main" id="{7D29C004-2C72-DF10-AB7A-C79A8F32E126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FC079C-9291-4642-8CCB-C7F4D7F6B5B7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561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E605-28DF-C2B6-6F09-0193D714B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B42641B-125D-440F-87E4-5EACA3318B64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8A636-AE2E-29DF-559A-6824152FEBD4}"/>
              </a:ext>
            </a:extLst>
          </p:cNvPr>
          <p:cNvSpPr/>
          <p:nvPr/>
        </p:nvSpPr>
        <p:spPr>
          <a:xfrm>
            <a:off x="3928429" y="327661"/>
            <a:ext cx="7878351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오픈 이후 신규 개선 및 운영 업무를 통한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안정적인 시스템 고도화 수행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위해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월간 총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7 MM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의 별도 운영조직 구성이 예상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0" name="모서리가 둥근 직사각형 106">
            <a:extLst>
              <a:ext uri="{FF2B5EF4-FFF2-40B4-BE49-F238E27FC236}">
                <a16:creationId xmlns:a16="http://schemas.microsoft.com/office/drawing/2014/main" id="{3FC5668D-0245-4F17-A5FA-F0E6E175CB3D}"/>
              </a:ext>
            </a:extLst>
          </p:cNvPr>
          <p:cNvSpPr/>
          <p:nvPr/>
        </p:nvSpPr>
        <p:spPr>
          <a:xfrm>
            <a:off x="6482715" y="6150858"/>
            <a:ext cx="4977448" cy="373767"/>
          </a:xfrm>
          <a:prstGeom prst="roundRect">
            <a:avLst/>
          </a:prstGeom>
          <a:solidFill>
            <a:schemeClr val="bg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61" name="그룹 90">
            <a:extLst>
              <a:ext uri="{FF2B5EF4-FFF2-40B4-BE49-F238E27FC236}">
                <a16:creationId xmlns:a16="http://schemas.microsoft.com/office/drawing/2014/main" id="{8E9BED30-433B-4897-A8CA-5468D7BC08A6}"/>
              </a:ext>
            </a:extLst>
          </p:cNvPr>
          <p:cNvGrpSpPr>
            <a:grpSpLocks/>
          </p:cNvGrpSpPr>
          <p:nvPr/>
        </p:nvGrpSpPr>
        <p:grpSpPr bwMode="auto">
          <a:xfrm>
            <a:off x="6635114" y="5757863"/>
            <a:ext cx="4650139" cy="244388"/>
            <a:chOff x="1205569" y="2591612"/>
            <a:chExt cx="1404281" cy="284219"/>
          </a:xfrm>
        </p:grpSpPr>
        <p:grpSp>
          <p:nvGrpSpPr>
            <p:cNvPr id="62" name="그룹 91">
              <a:extLst>
                <a:ext uri="{FF2B5EF4-FFF2-40B4-BE49-F238E27FC236}">
                  <a16:creationId xmlns:a16="http://schemas.microsoft.com/office/drawing/2014/main" id="{EB75B12F-9BAA-4A00-99AD-3CC5100C024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157696" y="2418073"/>
              <a:ext cx="278616" cy="625693"/>
              <a:chOff x="3199363" y="2204864"/>
              <a:chExt cx="400529" cy="648072"/>
            </a:xfrm>
          </p:grpSpPr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CFFC5239-757F-41F8-8ED0-37BD8D23E39A}"/>
                  </a:ext>
                </a:extLst>
              </p:cNvPr>
              <p:cNvCxnSpPr/>
              <p:nvPr/>
            </p:nvCxnSpPr>
            <p:spPr>
              <a:xfrm>
                <a:off x="3201648" y="2199154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FB74A766-C2D6-4CEC-B6F5-05986C0EF900}"/>
                  </a:ext>
                </a:extLst>
              </p:cNvPr>
              <p:cNvCxnSpPr/>
              <p:nvPr/>
            </p:nvCxnSpPr>
            <p:spPr>
              <a:xfrm>
                <a:off x="3201648" y="2342891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2FC2164E-4003-4C98-97AF-16A19A16AB1B}"/>
                  </a:ext>
                </a:extLst>
              </p:cNvPr>
              <p:cNvCxnSpPr/>
              <p:nvPr/>
            </p:nvCxnSpPr>
            <p:spPr>
              <a:xfrm>
                <a:off x="3201648" y="2523753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AC98BCE-997F-423A-9638-3F395989B93C}"/>
                  </a:ext>
                </a:extLst>
              </p:cNvPr>
              <p:cNvCxnSpPr/>
              <p:nvPr/>
            </p:nvCxnSpPr>
            <p:spPr>
              <a:xfrm>
                <a:off x="3201648" y="2703662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9F111EA3-8A15-4529-BE22-1812A71015AD}"/>
                  </a:ext>
                </a:extLst>
              </p:cNvPr>
              <p:cNvCxnSpPr/>
              <p:nvPr/>
            </p:nvCxnSpPr>
            <p:spPr>
              <a:xfrm>
                <a:off x="3199364" y="2847400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92">
              <a:extLst>
                <a:ext uri="{FF2B5EF4-FFF2-40B4-BE49-F238E27FC236}">
                  <a16:creationId xmlns:a16="http://schemas.microsoft.com/office/drawing/2014/main" id="{E76636E0-3A22-4D9D-9A48-9F12FB92D4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379108" y="2423676"/>
              <a:ext cx="278616" cy="625693"/>
              <a:chOff x="3199363" y="2204864"/>
              <a:chExt cx="400529" cy="648072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F8387C86-E260-4E22-A438-F028DC6E30AC}"/>
                  </a:ext>
                </a:extLst>
              </p:cNvPr>
              <p:cNvCxnSpPr/>
              <p:nvPr/>
            </p:nvCxnSpPr>
            <p:spPr>
              <a:xfrm>
                <a:off x="3202723" y="2198028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D60E70D0-1FF0-4FDD-BE0F-E5A8F0173E73}"/>
                  </a:ext>
                </a:extLst>
              </p:cNvPr>
              <p:cNvCxnSpPr/>
              <p:nvPr/>
            </p:nvCxnSpPr>
            <p:spPr>
              <a:xfrm>
                <a:off x="3202723" y="2342717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750FDC52-61BE-4A1F-8A27-72421BA0EFF4}"/>
                  </a:ext>
                </a:extLst>
              </p:cNvPr>
              <p:cNvCxnSpPr/>
              <p:nvPr/>
            </p:nvCxnSpPr>
            <p:spPr>
              <a:xfrm>
                <a:off x="3202723" y="2522627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013E889E-58E2-497E-BB2F-D4470DC867D7}"/>
                  </a:ext>
                </a:extLst>
              </p:cNvPr>
              <p:cNvCxnSpPr/>
              <p:nvPr/>
            </p:nvCxnSpPr>
            <p:spPr>
              <a:xfrm>
                <a:off x="3202723" y="2702536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C87AE95E-7D9C-45E0-A9BE-CD1A09AB7787}"/>
                  </a:ext>
                </a:extLst>
              </p:cNvPr>
              <p:cNvCxnSpPr/>
              <p:nvPr/>
            </p:nvCxnSpPr>
            <p:spPr>
              <a:xfrm>
                <a:off x="3200440" y="2847225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 Box 30">
            <a:extLst>
              <a:ext uri="{FF2B5EF4-FFF2-40B4-BE49-F238E27FC236}">
                <a16:creationId xmlns:a16="http://schemas.microsoft.com/office/drawing/2014/main" id="{55F5C1F8-508F-43AE-82E5-C452BA1C9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2715" y="6244860"/>
            <a:ext cx="4934835" cy="220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ts val="900"/>
              </a:lnSpc>
              <a:spcBef>
                <a:spcPct val="50000"/>
              </a:spcBef>
              <a:defRPr/>
            </a:pPr>
            <a:r>
              <a:rPr lang="ko-KR" altLang="en-US" sz="1200" b="1" dirty="0">
                <a:latin typeface="프리젠테이션 6 SemiBold" pitchFamily="2" charset="-127"/>
                <a:ea typeface="프리젠테이션 6 SemiBold" pitchFamily="2" charset="-127"/>
              </a:rPr>
              <a:t>점진적인 개선 및 고도화 수행 </a:t>
            </a:r>
            <a:r>
              <a:rPr lang="ko-KR" altLang="en-US" sz="12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투입인원 중심의 운영 </a:t>
            </a:r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TFT</a:t>
            </a:r>
            <a:r>
              <a:rPr lang="ko-KR" altLang="en-US" sz="12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구성</a:t>
            </a:r>
            <a:endParaRPr lang="en-US" altLang="ko-KR" sz="1200" b="1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767AD7-D35F-4840-B1AE-2B7EB58EB494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2138F0A-7EBE-4BF7-B124-D844CA5487F9}"/>
              </a:ext>
            </a:extLst>
          </p:cNvPr>
          <p:cNvSpPr/>
          <p:nvPr/>
        </p:nvSpPr>
        <p:spPr>
          <a:xfrm>
            <a:off x="543642" y="1634270"/>
            <a:ext cx="5460610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87A3CA4-BE44-4B80-9038-5C657A6EAA50}"/>
              </a:ext>
            </a:extLst>
          </p:cNvPr>
          <p:cNvSpPr/>
          <p:nvPr/>
        </p:nvSpPr>
        <p:spPr>
          <a:xfrm>
            <a:off x="774449" y="4324247"/>
            <a:ext cx="5131051" cy="1748636"/>
          </a:xfrm>
          <a:prstGeom prst="roundRect">
            <a:avLst>
              <a:gd name="adj" fmla="val 2863"/>
            </a:avLst>
          </a:prstGeom>
          <a:solidFill>
            <a:srgbClr val="DEEBF7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996941B-478A-468D-A99A-DB282C05D523}"/>
              </a:ext>
            </a:extLst>
          </p:cNvPr>
          <p:cNvSpPr/>
          <p:nvPr/>
        </p:nvSpPr>
        <p:spPr>
          <a:xfrm>
            <a:off x="213868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운영 조직 구성도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EC846AF-5AB6-4638-8047-3AC822E571BB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투입인원 </a:t>
            </a:r>
            <a:r>
              <a:rPr lang="en-US" altLang="ko-KR" sz="12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R&amp;R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28" name="Group 148">
            <a:extLst>
              <a:ext uri="{FF2B5EF4-FFF2-40B4-BE49-F238E27FC236}">
                <a16:creationId xmlns:a16="http://schemas.microsoft.com/office/drawing/2014/main" id="{7A65FC56-C6FF-46DC-B86D-6CDBE321B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090697"/>
              </p:ext>
            </p:extLst>
          </p:nvPr>
        </p:nvGraphicFramePr>
        <p:xfrm>
          <a:off x="6482715" y="1897070"/>
          <a:ext cx="4991735" cy="3876268"/>
        </p:xfrm>
        <a:graphic>
          <a:graphicData uri="http://schemas.openxmlformats.org/drawingml/2006/table">
            <a:tbl>
              <a:tblPr>
                <a:effectLst/>
                <a:tableStyleId>{638B1855-1B75-4FBE-930C-398BA8C253C6}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0" kern="12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담당업무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업무내용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운영 </a:t>
                      </a:r>
                      <a:r>
                        <a:rPr kumimoji="1" lang="en-US" altLang="ko-KR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PM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고객 커뮤니케이션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통합일정관리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 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인력관리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위험관리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정기보고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운영 통합 관리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요구사항 분석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업무 수행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PMO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업무 퀄리티 및 부하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리스크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업무개선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HR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리소스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       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645795"/>
                  </a:ext>
                </a:extLst>
              </a:tr>
              <a:tr h="392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UI planner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UI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기획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스토리보드 제작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컨텐츠 운영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관리</a:t>
                      </a:r>
                      <a:endParaRPr kumimoji="1" lang="en-US" altLang="ko-KR" sz="1200" b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29414"/>
                  </a:ext>
                </a:extLst>
              </a:tr>
              <a:tr h="398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UIUX Designer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UIUX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신규개선 디자인 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 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컨텐츠 디자인 </a:t>
                      </a:r>
                      <a:endParaRPr kumimoji="1" lang="en-US" altLang="ko-KR" sz="1200" b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747947"/>
                  </a:ext>
                </a:extLst>
              </a:tr>
              <a:tr h="507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UI 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756026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HTML, CSS ,JS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작업을 통한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UI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구현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웹접근성 및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SEO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형상관리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86765"/>
                  </a:ext>
                </a:extLst>
              </a:tr>
              <a:tr h="4325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Front-end / Back-end </a:t>
                      </a:r>
                      <a:r>
                        <a:rPr lang="ko-KR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유관 시스템 연동 및 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I/F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3299"/>
                  </a:ext>
                </a:extLst>
              </a:tr>
              <a:tr h="357817">
                <a:tc>
                  <a:txBody>
                    <a:bodyPr/>
                    <a:lstStyle/>
                    <a:p>
                      <a:pPr algn="ctr" latinLnBrk="0">
                        <a:spcBef>
                          <a:spcPct val="20000"/>
                        </a:spcBef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AI planner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AI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기획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분석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_ AI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시나리오 기획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테스트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258900"/>
                  </a:ext>
                </a:extLst>
              </a:tr>
              <a:tr h="407420">
                <a:tc>
                  <a:txBody>
                    <a:bodyPr/>
                    <a:lstStyle/>
                    <a:p>
                      <a:pPr algn="ctr" latinLnBrk="0">
                        <a:spcBef>
                          <a:spcPct val="20000"/>
                        </a:spcBef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AI 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 Front-end / Back-end </a:t>
                      </a:r>
                      <a:r>
                        <a:rPr lang="ko-KR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유관 시스템 연동 및 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I/F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718415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ECE6EB1-738B-4F18-A883-4CF5B4A06C3C}"/>
              </a:ext>
            </a:extLst>
          </p:cNvPr>
          <p:cNvSpPr/>
          <p:nvPr/>
        </p:nvSpPr>
        <p:spPr>
          <a:xfrm>
            <a:off x="774447" y="2528887"/>
            <a:ext cx="5131050" cy="1616799"/>
          </a:xfrm>
          <a:prstGeom prst="roundRect">
            <a:avLst>
              <a:gd name="adj" fmla="val 2863"/>
            </a:avLst>
          </a:prstGeom>
          <a:solidFill>
            <a:srgbClr val="DEEBF7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연결선 58">
            <a:extLst>
              <a:ext uri="{FF2B5EF4-FFF2-40B4-BE49-F238E27FC236}">
                <a16:creationId xmlns:a16="http://schemas.microsoft.com/office/drawing/2014/main" id="{48B1CA70-16B8-4B9A-98CB-A5BF5245AC14}"/>
              </a:ext>
            </a:extLst>
          </p:cNvPr>
          <p:cNvCxnSpPr>
            <a:cxnSpLocks noChangeShapeType="1"/>
            <a:stCxn id="93" idx="0"/>
          </p:cNvCxnSpPr>
          <p:nvPr/>
        </p:nvCxnSpPr>
        <p:spPr bwMode="auto">
          <a:xfrm flipV="1">
            <a:off x="1654776" y="4242542"/>
            <a:ext cx="2" cy="1552430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AC31198-3ABF-469B-9BC0-E9B01CCA66B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2525" y="4254478"/>
            <a:ext cx="3403364" cy="155748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08F54BA-9478-40C7-A2A0-FA5FB540D3E8}"/>
              </a:ext>
            </a:extLst>
          </p:cNvPr>
          <p:cNvCxnSpPr>
            <a:cxnSpLocks/>
          </p:cNvCxnSpPr>
          <p:nvPr/>
        </p:nvCxnSpPr>
        <p:spPr>
          <a:xfrm>
            <a:off x="2024772" y="4600986"/>
            <a:ext cx="2359686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1">
            <a:extLst>
              <a:ext uri="{FF2B5EF4-FFF2-40B4-BE49-F238E27FC236}">
                <a16:creationId xmlns:a16="http://schemas.microsoft.com/office/drawing/2014/main" id="{6E399023-1777-4CCC-95F4-6734161AE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4410226"/>
            <a:ext cx="1510607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UIUX Plan  /  design</a:t>
            </a:r>
          </a:p>
        </p:txBody>
      </p:sp>
      <p:cxnSp>
        <p:nvCxnSpPr>
          <p:cNvPr id="35" name="직선 연결선 58">
            <a:extLst>
              <a:ext uri="{FF2B5EF4-FFF2-40B4-BE49-F238E27FC236}">
                <a16:creationId xmlns:a16="http://schemas.microsoft.com/office/drawing/2014/main" id="{6FAB4C86-9892-47D0-8443-BB85EF562190}"/>
              </a:ext>
            </a:extLst>
          </p:cNvPr>
          <p:cNvCxnSpPr>
            <a:cxnSpLocks noChangeShapeType="1"/>
            <a:stCxn id="94" idx="0"/>
            <a:endCxn id="45" idx="0"/>
          </p:cNvCxnSpPr>
          <p:nvPr/>
        </p:nvCxnSpPr>
        <p:spPr bwMode="auto">
          <a:xfrm flipV="1">
            <a:off x="3355297" y="4409849"/>
            <a:ext cx="3708" cy="1363492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직선 연결선 58">
            <a:extLst>
              <a:ext uri="{FF2B5EF4-FFF2-40B4-BE49-F238E27FC236}">
                <a16:creationId xmlns:a16="http://schemas.microsoft.com/office/drawing/2014/main" id="{E63692B3-74AE-4B1D-9A7B-BEF0CB57583D}"/>
              </a:ext>
            </a:extLst>
          </p:cNvPr>
          <p:cNvCxnSpPr>
            <a:cxnSpLocks noChangeShapeType="1"/>
            <a:stCxn id="92" idx="0"/>
          </p:cNvCxnSpPr>
          <p:nvPr/>
        </p:nvCxnSpPr>
        <p:spPr bwMode="auto">
          <a:xfrm flipV="1">
            <a:off x="5041265" y="4242544"/>
            <a:ext cx="24149" cy="1530796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Rectangle 11">
            <a:extLst>
              <a:ext uri="{FF2B5EF4-FFF2-40B4-BE49-F238E27FC236}">
                <a16:creationId xmlns:a16="http://schemas.microsoft.com/office/drawing/2014/main" id="{A8E88ABC-E7F3-47BB-947B-0B00EEED9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99" y="4402333"/>
            <a:ext cx="1517069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AI service  </a:t>
            </a:r>
            <a:r>
              <a:rPr lang="ko-KR" altLang="en-US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endParaRPr lang="en-US" altLang="ko-KR" sz="12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0" name="Rectangle 96" descr="강-4단">
            <a:extLst>
              <a:ext uri="{FF2B5EF4-FFF2-40B4-BE49-F238E27FC236}">
                <a16:creationId xmlns:a16="http://schemas.microsoft.com/office/drawing/2014/main" id="{824DD6BF-CD7D-4065-95E6-9F7E5ED3C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99" y="4895137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AI planner / 1(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43" name="Rectangle 96" descr="강-4단">
            <a:extLst>
              <a:ext uri="{FF2B5EF4-FFF2-40B4-BE49-F238E27FC236}">
                <a16:creationId xmlns:a16="http://schemas.microsoft.com/office/drawing/2014/main" id="{EF1AD211-91D9-4D8F-966C-80FE01024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4890769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UI planner / 1(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44" name="Rectangle 96" descr="강-4단">
            <a:extLst>
              <a:ext uri="{FF2B5EF4-FFF2-40B4-BE49-F238E27FC236}">
                <a16:creationId xmlns:a16="http://schemas.microsoft.com/office/drawing/2014/main" id="{DCBCFF43-8438-46E4-8F1C-730F605F7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567" y="4890771"/>
            <a:ext cx="1608741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Web Publisher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DAB2DE5F-E73A-4DBD-A635-9C7E12997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634" y="4409849"/>
            <a:ext cx="1608741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vl="0" algn="ctr" fontAlgn="ctr">
              <a:defRPr/>
            </a:pPr>
            <a:r>
              <a:rPr lang="en-US" altLang="ko-KR" sz="1200" kern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Malgun Gothic Semilight" panose="020B0502040204020203" pitchFamily="50" charset="-127"/>
              </a:rPr>
              <a:t>Front/ Back-end </a:t>
            </a:r>
            <a:r>
              <a:rPr lang="ko-KR" altLang="en-US" sz="1200" kern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Malgun Gothic Semilight" panose="020B0502040204020203" pitchFamily="50" charset="-127"/>
              </a:rPr>
              <a:t>개발</a:t>
            </a:r>
            <a:endParaRPr lang="ko-KR" altLang="en-US" sz="12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  <a:cs typeface="Malgun Gothic Semilight" panose="020B0502040204020203" pitchFamily="50" charset="-127"/>
            </a:endParaRPr>
          </a:p>
        </p:txBody>
      </p:sp>
      <p:cxnSp>
        <p:nvCxnSpPr>
          <p:cNvPr id="46" name="직선 연결선 58">
            <a:extLst>
              <a:ext uri="{FF2B5EF4-FFF2-40B4-BE49-F238E27FC236}">
                <a16:creationId xmlns:a16="http://schemas.microsoft.com/office/drawing/2014/main" id="{F72E2884-6C5B-4E90-A8E7-B672143A13D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70535" y="1986384"/>
            <a:ext cx="0" cy="1643355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Line 125">
            <a:extLst>
              <a:ext uri="{FF2B5EF4-FFF2-40B4-BE49-F238E27FC236}">
                <a16:creationId xmlns:a16="http://schemas.microsoft.com/office/drawing/2014/main" id="{AFE682E2-D666-4FA6-85D0-3280A73B78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6" y="2670926"/>
            <a:ext cx="3727231" cy="21322"/>
          </a:xfrm>
          <a:prstGeom prst="line">
            <a:avLst/>
          </a:prstGeom>
          <a:noFill/>
          <a:ln w="9525">
            <a:solidFill>
              <a:srgbClr val="FF9966"/>
            </a:solidFill>
            <a:prstDash val="dash"/>
            <a:round/>
            <a:headEnd/>
            <a:tailEnd type="triangle"/>
          </a:ln>
          <a:effectLst>
            <a:outerShdw dist="12700" dir="54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48" name="직선 연결선 58">
            <a:extLst>
              <a:ext uri="{FF2B5EF4-FFF2-40B4-BE49-F238E27FC236}">
                <a16:creationId xmlns:a16="http://schemas.microsoft.com/office/drawing/2014/main" id="{0F6E7DA8-95B4-46D6-96C4-AEFAB1A5BD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49519" y="2865159"/>
            <a:ext cx="2314796" cy="0"/>
          </a:xfrm>
          <a:prstGeom prst="line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tangle 96" descr="강-4단">
            <a:extLst>
              <a:ext uri="{FF2B5EF4-FFF2-40B4-BE49-F238E27FC236}">
                <a16:creationId xmlns:a16="http://schemas.microsoft.com/office/drawing/2014/main" id="{77A9F4F5-CBF3-418E-A64E-41EE0BC83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355" y="2738721"/>
            <a:ext cx="851914" cy="2494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95250" indent="-952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FontTx/>
              <a:buNone/>
            </a:pPr>
            <a:r>
              <a:rPr lang="ko-KR" altLang="en-US" sz="10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운영 </a:t>
            </a:r>
            <a:r>
              <a:rPr lang="en-US" altLang="ko-KR" sz="10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PMO</a:t>
            </a:r>
            <a:endParaRPr lang="ko-KR" altLang="en-US" sz="1000" b="1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EC21537-6106-42E0-A045-7C9628A0C465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3359005" y="3586862"/>
            <a:ext cx="10646" cy="8229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62E8426-9A77-4FA7-827D-05CD0660E405}"/>
              </a:ext>
            </a:extLst>
          </p:cNvPr>
          <p:cNvCxnSpPr>
            <a:cxnSpLocks/>
            <a:stCxn id="87" idx="1"/>
            <a:endCxn id="24" idx="1"/>
          </p:cNvCxnSpPr>
          <p:nvPr/>
        </p:nvCxnSpPr>
        <p:spPr>
          <a:xfrm rot="10800000" flipV="1">
            <a:off x="774449" y="2124625"/>
            <a:ext cx="1729242" cy="3073940"/>
          </a:xfrm>
          <a:prstGeom prst="bentConnector3">
            <a:avLst>
              <a:gd name="adj1" fmla="val 113220"/>
            </a:avLst>
          </a:prstGeom>
          <a:ln w="15875">
            <a:solidFill>
              <a:srgbClr val="FF99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C29AD15-4892-48F7-B6D8-CA5FC2DF19C9}"/>
              </a:ext>
            </a:extLst>
          </p:cNvPr>
          <p:cNvSpPr/>
          <p:nvPr/>
        </p:nvSpPr>
        <p:spPr>
          <a:xfrm>
            <a:off x="4976767" y="3325714"/>
            <a:ext cx="1128751" cy="24309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0" rIns="108000" bIns="0" rtlCol="0" anchor="ctr"/>
          <a:lstStyle/>
          <a:p>
            <a:pPr lvl="0" defTabSz="957263" eaLnBrk="0" fontAlgn="base" hangingPunct="0">
              <a:spcBef>
                <a:spcPts val="300"/>
              </a:spcBef>
              <a:spcAft>
                <a:spcPct val="0"/>
              </a:spcAft>
              <a:defRPr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Collaboration tool</a:t>
            </a:r>
            <a:b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</a:b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워크스페이스 관리</a:t>
            </a:r>
            <a:endParaRPr kumimoji="1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2C303D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7C008BF-ABFC-4F32-84A5-77854597D5D4}"/>
              </a:ext>
            </a:extLst>
          </p:cNvPr>
          <p:cNvGrpSpPr/>
          <p:nvPr/>
        </p:nvGrpSpPr>
        <p:grpSpPr>
          <a:xfrm>
            <a:off x="3243023" y="3284046"/>
            <a:ext cx="254557" cy="240226"/>
            <a:chOff x="4998149" y="2552011"/>
            <a:chExt cx="1300197" cy="108025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B3BD69C-CD99-42CC-AE38-DC3B4497D310}"/>
                </a:ext>
              </a:extLst>
            </p:cNvPr>
            <p:cNvSpPr/>
            <p:nvPr/>
          </p:nvSpPr>
          <p:spPr>
            <a:xfrm>
              <a:off x="5158659" y="2595755"/>
              <a:ext cx="992766" cy="9927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55" name="Picture 2" descr="person Icon 1995118">
              <a:extLst>
                <a:ext uri="{FF2B5EF4-FFF2-40B4-BE49-F238E27FC236}">
                  <a16:creationId xmlns:a16="http://schemas.microsoft.com/office/drawing/2014/main" id="{194080C9-D041-497F-BCF6-20650A025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149" y="2552011"/>
              <a:ext cx="1300197" cy="1080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68369A3-DA15-4354-A57E-2F53FC55D46F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4103175" y="3223036"/>
            <a:ext cx="930165" cy="539978"/>
          </a:xfrm>
          <a:prstGeom prst="bentConnector2">
            <a:avLst/>
          </a:prstGeom>
          <a:ln w="15875">
            <a:solidFill>
              <a:srgbClr val="FF996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AE4C288-C2DA-4B97-9959-DAF3ACA766D7}"/>
              </a:ext>
            </a:extLst>
          </p:cNvPr>
          <p:cNvSpPr/>
          <p:nvPr/>
        </p:nvSpPr>
        <p:spPr>
          <a:xfrm>
            <a:off x="780592" y="3611288"/>
            <a:ext cx="1674911" cy="6480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0" rIns="108000" bIns="0" rtlCol="0" anchor="ctr"/>
          <a:lstStyle/>
          <a:p>
            <a:pPr marL="0" marR="0" lvl="0" indent="0" defTabSz="957263" eaLnBrk="0" fontAlgn="base" latinLnBrk="0" hangingPunct="0">
              <a:lnSpc>
                <a:spcPts val="1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단위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Sprint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및 일반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CSR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은 각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업무별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b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담당자 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Direct Communication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kumimoji="1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2C303D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C7C7330-51E3-4D37-A1E1-E772CCCA0F73}"/>
              </a:ext>
            </a:extLst>
          </p:cNvPr>
          <p:cNvSpPr/>
          <p:nvPr/>
        </p:nvSpPr>
        <p:spPr>
          <a:xfrm>
            <a:off x="779841" y="2721540"/>
            <a:ext cx="704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단위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Sprint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공유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파일 및 자료 공유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ko-KR" altLang="en-US" sz="80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6" name="Rectangle 96" descr="강-4단">
            <a:extLst>
              <a:ext uri="{FF2B5EF4-FFF2-40B4-BE49-F238E27FC236}">
                <a16:creationId xmlns:a16="http://schemas.microsoft.com/office/drawing/2014/main" id="{EC4BD350-3B89-4E13-A992-49F73FC03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545" y="2747899"/>
            <a:ext cx="841336" cy="249483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95250" indent="-952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FontTx/>
              <a:buNone/>
            </a:pPr>
            <a:r>
              <a:rPr lang="ko-KR" altLang="en-US" sz="1000" b="1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프로젝트 지원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BB75880-078E-4CC7-A2AA-4713D584171A}"/>
              </a:ext>
            </a:extLst>
          </p:cNvPr>
          <p:cNvSpPr/>
          <p:nvPr/>
        </p:nvSpPr>
        <p:spPr>
          <a:xfrm>
            <a:off x="1641139" y="3015760"/>
            <a:ext cx="1827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🚨 긴급 운영업무 발생 시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당당 사업부서 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atinLnBrk="0"/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      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자원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(HR)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을 활용한 운영 지원 업무 수행</a:t>
            </a:r>
            <a:endParaRPr lang="ko-KR" altLang="en-US" sz="80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1444A60E-7E35-4166-BBCC-551E718B79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2643" y="2650506"/>
            <a:ext cx="1241394" cy="57253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79" name="Line 125">
            <a:extLst>
              <a:ext uri="{FF2B5EF4-FFF2-40B4-BE49-F238E27FC236}">
                <a16:creationId xmlns:a16="http://schemas.microsoft.com/office/drawing/2014/main" id="{C2F0F6EC-ACC2-4960-B250-AD43EFB666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3180" y="3721666"/>
            <a:ext cx="1953969" cy="11470"/>
          </a:xfrm>
          <a:prstGeom prst="line">
            <a:avLst/>
          </a:prstGeom>
          <a:noFill/>
          <a:ln w="9525">
            <a:solidFill>
              <a:srgbClr val="FF9966"/>
            </a:solidFill>
            <a:prstDash val="dash"/>
            <a:round/>
            <a:headEnd/>
            <a:tailEnd type="triangle"/>
          </a:ln>
          <a:effectLst>
            <a:outerShdw dist="12700" dir="54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198F118-43D5-440E-956F-44E923BD2E8B}"/>
              </a:ext>
            </a:extLst>
          </p:cNvPr>
          <p:cNvCxnSpPr>
            <a:cxnSpLocks/>
            <a:stCxn id="88" idx="3"/>
            <a:endCxn id="78" idx="0"/>
          </p:cNvCxnSpPr>
          <p:nvPr/>
        </p:nvCxnSpPr>
        <p:spPr>
          <a:xfrm>
            <a:off x="4199994" y="2129159"/>
            <a:ext cx="833346" cy="521347"/>
          </a:xfrm>
          <a:prstGeom prst="bentConnector2">
            <a:avLst/>
          </a:prstGeom>
          <a:ln w="15875">
            <a:solidFill>
              <a:srgbClr val="FF99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11">
            <a:extLst>
              <a:ext uri="{FF2B5EF4-FFF2-40B4-BE49-F238E27FC236}">
                <a16:creationId xmlns:a16="http://schemas.microsoft.com/office/drawing/2014/main" id="{548C42E7-DA45-4583-AB38-D8F45EC3B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154" y="3572875"/>
            <a:ext cx="1439920" cy="3163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5875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운영 </a:t>
            </a:r>
            <a:r>
              <a:rPr lang="en-US" altLang="ko-KR" sz="12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PM </a:t>
            </a:r>
          </a:p>
        </p:txBody>
      </p:sp>
      <p:sp>
        <p:nvSpPr>
          <p:cNvPr id="82" name="Rectangle 96" descr="강-4단">
            <a:extLst>
              <a:ext uri="{FF2B5EF4-FFF2-40B4-BE49-F238E27FC236}">
                <a16:creationId xmlns:a16="http://schemas.microsoft.com/office/drawing/2014/main" id="{EE153754-88A1-4F90-BE21-F56E9DA4D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5259618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UIUX Designer / 1(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83" name="Rectangle 96" descr="강-4단">
            <a:extLst>
              <a:ext uri="{FF2B5EF4-FFF2-40B4-BE49-F238E27FC236}">
                <a16:creationId xmlns:a16="http://schemas.microsoft.com/office/drawing/2014/main" id="{3498B452-023A-4F72-99EF-6A0E15993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284" y="5264126"/>
            <a:ext cx="1608741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latin typeface="프리젠테이션 6 SemiBold" pitchFamily="2" charset="-127"/>
                <a:ea typeface="프리젠테이션 6 SemiBold" pitchFamily="2" charset="-127"/>
              </a:rPr>
              <a:t>JAVA Developer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84" name="Rectangle 96" descr="강-4단">
            <a:extLst>
              <a:ext uri="{FF2B5EF4-FFF2-40B4-BE49-F238E27FC236}">
                <a16:creationId xmlns:a16="http://schemas.microsoft.com/office/drawing/2014/main" id="{900B3B3F-2444-4AB3-9D29-06B1B7C28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235" y="5269483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latin typeface="프리젠테이션 6 SemiBold" pitchFamily="2" charset="-127"/>
                <a:ea typeface="프리젠테이션 6 SemiBold" pitchFamily="2" charset="-127"/>
              </a:rPr>
              <a:t>AI Developer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16D7C8-763B-48DC-B7C6-74632E06BBA7}"/>
              </a:ext>
            </a:extLst>
          </p:cNvPr>
          <p:cNvGrpSpPr/>
          <p:nvPr/>
        </p:nvGrpSpPr>
        <p:grpSpPr>
          <a:xfrm>
            <a:off x="2503691" y="1979278"/>
            <a:ext cx="1696303" cy="295672"/>
            <a:chOff x="2503691" y="2008332"/>
            <a:chExt cx="1696303" cy="291385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9146390-54C7-4906-B1DA-2BB3F964BB96}"/>
                </a:ext>
              </a:extLst>
            </p:cNvPr>
            <p:cNvSpPr/>
            <p:nvPr/>
          </p:nvSpPr>
          <p:spPr>
            <a:xfrm>
              <a:off x="2671999" y="2012358"/>
              <a:ext cx="1395303" cy="286478"/>
            </a:xfrm>
            <a:prstGeom prst="rect">
              <a:avLst/>
            </a:prstGeom>
            <a:solidFill>
              <a:srgbClr val="F5C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디지털마케팅본부</a:t>
              </a:r>
            </a:p>
          </p:txBody>
        </p:sp>
        <p:pic>
          <p:nvPicPr>
            <p:cNvPr id="87" name="Picture 2" descr="KB자산운용의 브런치스토리">
              <a:extLst>
                <a:ext uri="{FF2B5EF4-FFF2-40B4-BE49-F238E27FC236}">
                  <a16:creationId xmlns:a16="http://schemas.microsoft.com/office/drawing/2014/main" id="{6E4EBB5E-5FA3-4051-95D8-06CD6DB61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691" y="2008332"/>
              <a:ext cx="279214" cy="28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KB자산운용의 브런치스토리">
              <a:extLst>
                <a:ext uri="{FF2B5EF4-FFF2-40B4-BE49-F238E27FC236}">
                  <a16:creationId xmlns:a16="http://schemas.microsoft.com/office/drawing/2014/main" id="{5408A6C1-38A2-402A-B058-47969F900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0780" y="2012359"/>
              <a:ext cx="279214" cy="287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027D216-23AD-48A9-A9C1-BB161545903E}"/>
                </a:ext>
              </a:extLst>
            </p:cNvPr>
            <p:cNvSpPr/>
            <p:nvPr/>
          </p:nvSpPr>
          <p:spPr>
            <a:xfrm>
              <a:off x="3941289" y="2061198"/>
              <a:ext cx="222093" cy="210511"/>
            </a:xfrm>
            <a:prstGeom prst="rect">
              <a:avLst/>
            </a:prstGeom>
            <a:solidFill>
              <a:srgbClr val="F5C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916378A-BEC1-4257-B48B-6C37BD888F11}"/>
              </a:ext>
            </a:extLst>
          </p:cNvPr>
          <p:cNvSpPr/>
          <p:nvPr/>
        </p:nvSpPr>
        <p:spPr>
          <a:xfrm>
            <a:off x="283618" y="58971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운영조직 및 </a:t>
            </a:r>
            <a: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R&amp;R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Maintenance TFT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5A91275-B550-4C80-A13E-351FA3FE6442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59C6D8-1326-4790-BB1B-8A5F5A992322}"/>
              </a:ext>
            </a:extLst>
          </p:cNvPr>
          <p:cNvSpPr/>
          <p:nvPr/>
        </p:nvSpPr>
        <p:spPr>
          <a:xfrm>
            <a:off x="4288333" y="5773340"/>
            <a:ext cx="1505863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업무공유 </a:t>
            </a:r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C</a:t>
            </a:r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그룹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F924CC4-EDB1-4502-9C39-B3E7DA08872B}"/>
              </a:ext>
            </a:extLst>
          </p:cNvPr>
          <p:cNvSpPr/>
          <p:nvPr/>
        </p:nvSpPr>
        <p:spPr>
          <a:xfrm>
            <a:off x="906747" y="5794972"/>
            <a:ext cx="1496058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업무공유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A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그룹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2120AC3-0DE0-4DFE-A227-731FD50851A7}"/>
              </a:ext>
            </a:extLst>
          </p:cNvPr>
          <p:cNvSpPr/>
          <p:nvPr/>
        </p:nvSpPr>
        <p:spPr>
          <a:xfrm>
            <a:off x="2554568" y="5773341"/>
            <a:ext cx="1601458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업무공유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B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그룹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pic>
        <p:nvPicPr>
          <p:cNvPr id="95" name="Picture 6" descr="Knowledge Icon Png #26863 - Free Icons Library">
            <a:extLst>
              <a:ext uri="{FF2B5EF4-FFF2-40B4-BE49-F238E27FC236}">
                <a16:creationId xmlns:a16="http://schemas.microsoft.com/office/drawing/2014/main" id="{E83E69F3-EA5A-4D00-9C5B-0D5E5B8D3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22" y="4112838"/>
            <a:ext cx="330477" cy="3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Knowledge Icon Png #26863 - Free Icons Library">
            <a:extLst>
              <a:ext uri="{FF2B5EF4-FFF2-40B4-BE49-F238E27FC236}">
                <a16:creationId xmlns:a16="http://schemas.microsoft.com/office/drawing/2014/main" id="{786895F8-80D0-445E-954A-4A05CE4E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67" y="4112839"/>
            <a:ext cx="330477" cy="3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모서리가 둥근 직사각형 106">
            <a:extLst>
              <a:ext uri="{FF2B5EF4-FFF2-40B4-BE49-F238E27FC236}">
                <a16:creationId xmlns:a16="http://schemas.microsoft.com/office/drawing/2014/main" id="{59F6FD15-8BB5-494F-82F8-2F47D5DE2DF0}"/>
              </a:ext>
            </a:extLst>
          </p:cNvPr>
          <p:cNvSpPr/>
          <p:nvPr/>
        </p:nvSpPr>
        <p:spPr>
          <a:xfrm>
            <a:off x="774446" y="6150859"/>
            <a:ext cx="5131051" cy="371476"/>
          </a:xfrm>
          <a:prstGeom prst="roundRect">
            <a:avLst/>
          </a:prstGeom>
          <a:solidFill>
            <a:schemeClr val="bg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Task </a:t>
            </a:r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별 공유업무를 통한 안정적인 시스템 관리</a:t>
            </a:r>
          </a:p>
        </p:txBody>
      </p:sp>
      <p:sp>
        <p:nvSpPr>
          <p:cNvPr id="98" name="슬라이드 번호 개체 틀 1">
            <a:extLst>
              <a:ext uri="{FF2B5EF4-FFF2-40B4-BE49-F238E27FC236}">
                <a16:creationId xmlns:a16="http://schemas.microsoft.com/office/drawing/2014/main" id="{2304FC5B-5E60-47E1-AC92-02F41E632D0F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302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88632-2CD0-5CE1-4468-8F0D8B6C8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1DC0104-10A3-4061-9BA4-0377CCA3D8FD}"/>
              </a:ext>
            </a:extLst>
          </p:cNvPr>
          <p:cNvSpPr/>
          <p:nvPr/>
        </p:nvSpPr>
        <p:spPr>
          <a:xfrm>
            <a:off x="4358535" y="1718371"/>
            <a:ext cx="3450713" cy="5023432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3F926E-8BFB-5824-1763-15EDA359781F}"/>
              </a:ext>
            </a:extLst>
          </p:cNvPr>
          <p:cNvSpPr/>
          <p:nvPr/>
        </p:nvSpPr>
        <p:spPr>
          <a:xfrm>
            <a:off x="5425440" y="415282"/>
            <a:ext cx="6406739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디지털웍스는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사업 수행 과정에서 산출되는 모든 작업물은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WBS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의 정확한 작업 수행 일정 및 인력관리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를 포함한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프로젝트 전반의 품질관리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업무를 체계적으로 수행하여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안정적인 프로젝트 관리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수행함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C1D91D-FF6F-249C-2592-0CA92B8267ED}"/>
              </a:ext>
            </a:extLst>
          </p:cNvPr>
          <p:cNvSpPr/>
          <p:nvPr/>
        </p:nvSpPr>
        <p:spPr>
          <a:xfrm>
            <a:off x="801351" y="1703131"/>
            <a:ext cx="3450713" cy="5023432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00B64C-596D-F2E0-AD0F-57E10D31B289}"/>
              </a:ext>
            </a:extLst>
          </p:cNvPr>
          <p:cNvSpPr/>
          <p:nvPr/>
        </p:nvSpPr>
        <p:spPr>
          <a:xfrm>
            <a:off x="7939935" y="1703131"/>
            <a:ext cx="3450713" cy="5023432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CCDE81-CCAD-E4BA-70BA-F7D062A7DE12}"/>
              </a:ext>
            </a:extLst>
          </p:cNvPr>
          <p:cNvGrpSpPr/>
          <p:nvPr/>
        </p:nvGrpSpPr>
        <p:grpSpPr>
          <a:xfrm>
            <a:off x="995639" y="2143708"/>
            <a:ext cx="3121424" cy="1371018"/>
            <a:chOff x="995639" y="2057983"/>
            <a:chExt cx="3121424" cy="13710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358CB82-DF55-905D-95B6-B3F49A1774E3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B4B7B1F-046D-35D6-18FB-5B89635FB76F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1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180AE0-2EA7-BDC8-0764-8B9923915B9E}"/>
                </a:ext>
              </a:extLst>
            </p:cNvPr>
            <p:cNvSpPr txBox="1"/>
            <p:nvPr/>
          </p:nvSpPr>
          <p:spPr>
            <a:xfrm>
              <a:off x="1494242" y="2187770"/>
              <a:ext cx="17958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WBS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작성 및 변경관리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C0093D-D47B-A5C8-E386-27ACD209DDE8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업무 수행 시 주간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/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월간 단위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WBS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작성 및 보고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Task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별 일정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산출물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R&amp;R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정의 및 모니터링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업무 단계별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PM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을 통한 통합 진척계획 협의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8C36279-D95C-3291-AFC7-08D74B122EAF}"/>
              </a:ext>
            </a:extLst>
          </p:cNvPr>
          <p:cNvGrpSpPr/>
          <p:nvPr/>
        </p:nvGrpSpPr>
        <p:grpSpPr>
          <a:xfrm>
            <a:off x="995639" y="3613866"/>
            <a:ext cx="3062135" cy="1371018"/>
            <a:chOff x="995639" y="2057983"/>
            <a:chExt cx="3062135" cy="13710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F1900F7-83BD-A81D-DF9A-42022BCC7AB2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D9A4CC3-0C92-C213-F05B-9438ADF137A3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2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991F56-5802-1F52-56D2-321DB78A3D10}"/>
                </a:ext>
              </a:extLst>
            </p:cNvPr>
            <p:cNvSpPr txBox="1"/>
            <p:nvPr/>
          </p:nvSpPr>
          <p:spPr>
            <a:xfrm>
              <a:off x="1494242" y="2187770"/>
              <a:ext cx="1930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일정 이슈 사전 모니터링 및 조치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9D2567-E34E-595B-E3C9-ADE268555051}"/>
                </a:ext>
              </a:extLst>
            </p:cNvPr>
            <p:cNvSpPr txBox="1"/>
            <p:nvPr/>
          </p:nvSpPr>
          <p:spPr>
            <a:xfrm>
              <a:off x="1493766" y="2464769"/>
              <a:ext cx="2488299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프로젝트 기간 내 주어진 과업수행  측정 및 예측</a:t>
              </a:r>
            </a:p>
            <a:p>
              <a:pPr algn="l" latinLnBrk="0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일정 이슈를 사전에 모니터링하여 일정 준수 불가능이 예상될 경우 대응 방안 수립하여 조치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0204D3D-9347-6F4E-DE1F-16F1360289E7}"/>
              </a:ext>
            </a:extLst>
          </p:cNvPr>
          <p:cNvGrpSpPr/>
          <p:nvPr/>
        </p:nvGrpSpPr>
        <p:grpSpPr>
          <a:xfrm>
            <a:off x="995639" y="5084024"/>
            <a:ext cx="3121424" cy="1371018"/>
            <a:chOff x="995639" y="2057983"/>
            <a:chExt cx="3121424" cy="137101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706C07E-3F57-A755-F6A3-7E7CE7304009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7EA2E9A-5332-CAB4-352B-04A7DBA6CD5F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3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029BF0-6EFC-AE77-7D0F-AA55188EA77B}"/>
                </a:ext>
              </a:extLst>
            </p:cNvPr>
            <p:cNvSpPr txBox="1"/>
            <p:nvPr/>
          </p:nvSpPr>
          <p:spPr>
            <a:xfrm>
              <a:off x="1494242" y="2187770"/>
              <a:ext cx="2114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협업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Tool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활용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커뮤니케이션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338697-047F-E589-DC4D-32CBC67C3B77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526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Collaboration tool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을 통한  자체 일정관리 및  운영업무 진행 사항 협의 및 공유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5417AB2-324C-0285-3968-96083B30D45E}"/>
              </a:ext>
            </a:extLst>
          </p:cNvPr>
          <p:cNvGrpSpPr/>
          <p:nvPr/>
        </p:nvGrpSpPr>
        <p:grpSpPr>
          <a:xfrm>
            <a:off x="4535288" y="2143708"/>
            <a:ext cx="3226780" cy="1371018"/>
            <a:chOff x="995639" y="2057983"/>
            <a:chExt cx="3226780" cy="137101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06B8DA-7D2D-8C82-7F7F-F5026753B2C0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9E965A4-E111-A04C-EA08-69B878DED167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1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B2B814-4E76-872A-6BFC-22A60F6B4E2E}"/>
                </a:ext>
              </a:extLst>
            </p:cNvPr>
            <p:cNvSpPr txBox="1"/>
            <p:nvPr/>
          </p:nvSpPr>
          <p:spPr>
            <a:xfrm>
              <a:off x="1494242" y="2187770"/>
              <a:ext cx="2728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SLA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(Service Level Agreement 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표준화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E2ADF02-2724-D534-F83C-D3CFA58646C7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SLA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산출물 표준화 계획 및 통제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SLA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표준 및 절차매뉴얼  수립 및 협의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SLA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평가기준 및 실적 보고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F65AD4-1F56-D63D-B1FE-6B4F1ACC862A}"/>
              </a:ext>
            </a:extLst>
          </p:cNvPr>
          <p:cNvGrpSpPr/>
          <p:nvPr/>
        </p:nvGrpSpPr>
        <p:grpSpPr>
          <a:xfrm>
            <a:off x="4535288" y="3613866"/>
            <a:ext cx="3062135" cy="1371018"/>
            <a:chOff x="995639" y="2057983"/>
            <a:chExt cx="3062135" cy="137101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3AC75D2-595D-3885-6AA0-121F79229953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788963C-7319-CC50-F968-34816EAAC25D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2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76F2B1-005A-4A87-018A-14E7EFE8B155}"/>
                </a:ext>
              </a:extLst>
            </p:cNvPr>
            <p:cNvSpPr txBox="1"/>
            <p:nvPr/>
          </p:nvSpPr>
          <p:spPr>
            <a:xfrm>
              <a:off x="1494242" y="2187770"/>
              <a:ext cx="2563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SLA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기반의 품질관리 및 투입 적정인원 검증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6519CD-F90B-121B-E8C2-6B50A9D23819}"/>
                </a:ext>
              </a:extLst>
            </p:cNvPr>
            <p:cNvSpPr txBox="1"/>
            <p:nvPr/>
          </p:nvSpPr>
          <p:spPr>
            <a:xfrm>
              <a:off x="1493766" y="2464769"/>
              <a:ext cx="2488299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서비스 품질 대비 적정인원 투입여부 검증</a:t>
              </a:r>
            </a:p>
            <a:p>
              <a:pPr algn="l" latinLnBrk="0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단계별 최종 산출물 검토 수행을 통한 개선 조치 </a:t>
              </a:r>
            </a:p>
            <a:p>
              <a:pPr algn="l" latinLnBrk="0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- 2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개월 단위로 적정 투입인력 내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/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외부 검증 및 시정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25B5C1E-C0AB-B856-1D2E-DAE0D7D126A0}"/>
              </a:ext>
            </a:extLst>
          </p:cNvPr>
          <p:cNvGrpSpPr/>
          <p:nvPr/>
        </p:nvGrpSpPr>
        <p:grpSpPr>
          <a:xfrm>
            <a:off x="4535288" y="5084024"/>
            <a:ext cx="3121424" cy="1395262"/>
            <a:chOff x="995639" y="2057983"/>
            <a:chExt cx="3121424" cy="139526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6FB80EE-D2CE-518A-0CF7-A0BF6DD81658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5D908F0-E1F9-4215-22A8-A03077250FF3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3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860A96-D537-5E4A-E141-F51FECB329B4}"/>
                </a:ext>
              </a:extLst>
            </p:cNvPr>
            <p:cNvSpPr txBox="1"/>
            <p:nvPr/>
          </p:nvSpPr>
          <p:spPr>
            <a:xfrm>
              <a:off x="1494242" y="2187770"/>
              <a:ext cx="2114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프로젝트 지원팀을 통한 업무 안정화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402DC5A-51B0-2A6A-38B2-FAE2793BF8C5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98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업무 단계 별 업무량 변동 및 이슈 사항 확인</a:t>
              </a:r>
            </a:p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긴급 업무 부하 발생 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PMO/PM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협의 </a:t>
              </a:r>
            </a:p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PMO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를 통한 긴급 업무지원 및 품질관리</a:t>
              </a:r>
            </a:p>
            <a:p>
              <a:pPr algn="l" latinLnBrk="0">
                <a:lnSpc>
                  <a:spcPct val="150000"/>
                </a:lnSpc>
              </a:pP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580D327-E7A9-BA39-5F5C-A957CDCABAF1}"/>
              </a:ext>
            </a:extLst>
          </p:cNvPr>
          <p:cNvGrpSpPr/>
          <p:nvPr/>
        </p:nvGrpSpPr>
        <p:grpSpPr>
          <a:xfrm>
            <a:off x="8163868" y="2143708"/>
            <a:ext cx="3226780" cy="2087759"/>
            <a:chOff x="995639" y="2057983"/>
            <a:chExt cx="3226780" cy="208775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98812567-A83D-2128-25B0-D50801C85B91}"/>
                </a:ext>
              </a:extLst>
            </p:cNvPr>
            <p:cNvSpPr/>
            <p:nvPr/>
          </p:nvSpPr>
          <p:spPr>
            <a:xfrm>
              <a:off x="995639" y="2057983"/>
              <a:ext cx="3062135" cy="1841214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67D4307-67EF-CD57-D718-EC87B55AC662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1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15DCA4D-5BA6-C0F6-36AF-131157707699}"/>
                </a:ext>
              </a:extLst>
            </p:cNvPr>
            <p:cNvSpPr txBox="1"/>
            <p:nvPr/>
          </p:nvSpPr>
          <p:spPr>
            <a:xfrm>
              <a:off x="1494242" y="2187770"/>
              <a:ext cx="2728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인적자원 총괄 관리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851E8F-EF31-DEEC-7765-F55C9E526D87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1680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올리브영에서 필요로 하는 인적자원을 총괄 관리하여 프로젝트 전반에 걸친 인력 운용 최적화</a:t>
              </a:r>
              <a:b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</a:b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대체 인력 투입 시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최소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7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일 전 사전 협의를 진행하며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원활한 운영업무 수행을 위해 투입 인력은 최소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10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일 이상의 인수인계 기간 마련</a:t>
              </a:r>
            </a:p>
            <a:p>
              <a:pPr algn="l" latinLnBrk="0">
                <a:lnSpc>
                  <a:spcPct val="150000"/>
                </a:lnSpc>
              </a:pP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algn="l" latinLnBrk="0">
                <a:lnSpc>
                  <a:spcPct val="150000"/>
                </a:lnSpc>
              </a:pP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D84C677-5091-8521-FF83-DE16BEAA6340}"/>
              </a:ext>
            </a:extLst>
          </p:cNvPr>
          <p:cNvGrpSpPr/>
          <p:nvPr/>
        </p:nvGrpSpPr>
        <p:grpSpPr>
          <a:xfrm>
            <a:off x="8163868" y="4114709"/>
            <a:ext cx="3226780" cy="2321122"/>
            <a:chOff x="995639" y="2057983"/>
            <a:chExt cx="3226780" cy="2321122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52ADC16-066F-9869-6988-89AB21760212}"/>
                </a:ext>
              </a:extLst>
            </p:cNvPr>
            <p:cNvSpPr/>
            <p:nvPr/>
          </p:nvSpPr>
          <p:spPr>
            <a:xfrm>
              <a:off x="995639" y="2057983"/>
              <a:ext cx="3062135" cy="2321122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0C02588-88C0-EB81-8A38-CD296AE8A897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2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90EE08-02BB-AE7F-5D2D-1E7158B9C092}"/>
                </a:ext>
              </a:extLst>
            </p:cNvPr>
            <p:cNvSpPr txBox="1"/>
            <p:nvPr/>
          </p:nvSpPr>
          <p:spPr>
            <a:xfrm>
              <a:off x="1494242" y="2187770"/>
              <a:ext cx="2728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우수 인력 유지 방안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643BA7-F48C-7E5C-BE10-F671C026BF8A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1680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수행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TFT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의 적정성 및 기여도 평가 주기적 수행</a:t>
              </a:r>
            </a:p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업무 분야별 전문가 상시 충원</a:t>
              </a:r>
            </a:p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비전 제시 및 우수 업무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성과자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포상 </a:t>
              </a:r>
            </a:p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업무 육성 프로그램 및 위탁 교육업무 수행</a:t>
              </a:r>
              <a:b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</a:b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적정인력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+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적정시점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+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적합업무 매칭</a:t>
              </a:r>
            </a:p>
            <a:p>
              <a:pPr algn="l" latinLnBrk="0">
                <a:lnSpc>
                  <a:spcPct val="150000"/>
                </a:lnSpc>
              </a:pP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algn="l" latinLnBrk="0">
                <a:lnSpc>
                  <a:spcPct val="150000"/>
                </a:lnSpc>
              </a:pP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80FCE61D-A001-D751-6AC1-37838B82F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915" y="6079603"/>
            <a:ext cx="416565" cy="156728"/>
          </a:xfrm>
          <a:prstGeom prst="rect">
            <a:avLst/>
          </a:prstGeom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AD434DBA-A66A-6152-7EB0-99FF8F19D2F4}"/>
              </a:ext>
            </a:extLst>
          </p:cNvPr>
          <p:cNvCxnSpPr>
            <a:cxnSpLocks/>
          </p:cNvCxnSpPr>
          <p:nvPr/>
        </p:nvCxnSpPr>
        <p:spPr>
          <a:xfrm>
            <a:off x="3608439" y="4521497"/>
            <a:ext cx="1135257" cy="804822"/>
          </a:xfrm>
          <a:prstGeom prst="bentConnector3">
            <a:avLst/>
          </a:prstGeom>
          <a:ln>
            <a:solidFill>
              <a:srgbClr val="FF99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111482CE-2C28-54ED-9027-B806E972BC62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7512194" y="3892615"/>
            <a:ext cx="860082" cy="484995"/>
          </a:xfrm>
          <a:prstGeom prst="bentConnector3">
            <a:avLst/>
          </a:prstGeom>
          <a:ln>
            <a:solidFill>
              <a:srgbClr val="FF99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1F42A3-2256-A228-EC88-5C2FE032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01" y="5790293"/>
            <a:ext cx="312157" cy="312157"/>
          </a:xfrm>
          <a:prstGeom prst="rect">
            <a:avLst/>
          </a:prstGeom>
        </p:spPr>
      </p:pic>
      <p:pic>
        <p:nvPicPr>
          <p:cNvPr id="31" name="그림 3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8799CC-1B1E-1AC8-E10A-934ED0D4F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40" y="5785730"/>
            <a:ext cx="312157" cy="312157"/>
          </a:xfrm>
          <a:prstGeom prst="rect">
            <a:avLst/>
          </a:prstGeom>
        </p:spPr>
      </p:pic>
      <p:pic>
        <p:nvPicPr>
          <p:cNvPr id="33" name="그림 3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EF4E07-C0B3-BB20-9CF2-17ED223B2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07" y="5807052"/>
            <a:ext cx="281073" cy="28107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8576716-C218-170B-C4A2-2CC521028A02}"/>
              </a:ext>
            </a:extLst>
          </p:cNvPr>
          <p:cNvSpPr txBox="1"/>
          <p:nvPr/>
        </p:nvSpPr>
        <p:spPr>
          <a:xfrm>
            <a:off x="8757566" y="6051710"/>
            <a:ext cx="620427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defRPr>
            </a:lvl1pPr>
          </a:lstStyle>
          <a:p>
            <a:pPr algn="l" latinLnBrk="0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적정 인력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9AA037-A80C-748A-CF5A-B49750676050}"/>
              </a:ext>
            </a:extLst>
          </p:cNvPr>
          <p:cNvSpPr txBox="1"/>
          <p:nvPr/>
        </p:nvSpPr>
        <p:spPr>
          <a:xfrm>
            <a:off x="9268705" y="6051710"/>
            <a:ext cx="620427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defRPr>
            </a:lvl1pPr>
          </a:lstStyle>
          <a:p>
            <a:pPr algn="l" latinLnBrk="0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적정 시점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2AA4B0-EBFF-B2B7-BC3E-58706CD6AC74}"/>
              </a:ext>
            </a:extLst>
          </p:cNvPr>
          <p:cNvSpPr txBox="1"/>
          <p:nvPr/>
        </p:nvSpPr>
        <p:spPr>
          <a:xfrm>
            <a:off x="9796030" y="6051710"/>
            <a:ext cx="620427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defRPr>
            </a:lvl1pPr>
          </a:lstStyle>
          <a:p>
            <a:pPr algn="l" latinLnBrk="0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적합 업무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34E42B-BD91-4E23-B4E5-044FEC3D3F72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9B2917A-C655-4BBF-B4CD-4B5C2CA485A4}"/>
              </a:ext>
            </a:extLst>
          </p:cNvPr>
          <p:cNvSpPr/>
          <p:nvPr/>
        </p:nvSpPr>
        <p:spPr>
          <a:xfrm>
            <a:off x="283618" y="667815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사업관리 방안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38E9B85B-65FA-4E77-B0A4-D058A46C49BF}"/>
              </a:ext>
            </a:extLst>
          </p:cNvPr>
          <p:cNvSpPr/>
          <p:nvPr/>
        </p:nvSpPr>
        <p:spPr>
          <a:xfrm>
            <a:off x="1308100" y="158614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일정 관리 및 커뮤니케이션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2434A466-297A-4A58-BB74-B58501EB9765}"/>
              </a:ext>
            </a:extLst>
          </p:cNvPr>
          <p:cNvSpPr/>
          <p:nvPr/>
        </p:nvSpPr>
        <p:spPr>
          <a:xfrm>
            <a:off x="4984819" y="1592544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SLA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기반의 산출물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R&amp;R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관리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A039AAD-062D-4596-9628-BA03CDA57DA0}"/>
              </a:ext>
            </a:extLst>
          </p:cNvPr>
          <p:cNvSpPr/>
          <p:nvPr/>
        </p:nvSpPr>
        <p:spPr>
          <a:xfrm>
            <a:off x="8588765" y="1590231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수행 우수인력 관리</a:t>
            </a:r>
          </a:p>
        </p:txBody>
      </p:sp>
      <p:pic>
        <p:nvPicPr>
          <p:cNvPr id="1026" name="Picture 2" descr="이러닝] Teams 모임 (퍼실리테이션, 미팅, 웨비나, 라이브 ...">
            <a:extLst>
              <a:ext uri="{FF2B5EF4-FFF2-40B4-BE49-F238E27FC236}">
                <a16:creationId xmlns:a16="http://schemas.microsoft.com/office/drawing/2014/main" id="{27B15F7D-6AC3-435F-B631-C98BB4960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15" y="6019467"/>
            <a:ext cx="492443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틀리시안 지라와 지라 플러그인 - Jira">
            <a:extLst>
              <a:ext uri="{FF2B5EF4-FFF2-40B4-BE49-F238E27FC236}">
                <a16:creationId xmlns:a16="http://schemas.microsoft.com/office/drawing/2014/main" id="{0EC4A65E-2686-4C02-8889-BC13BA842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59" y="6076220"/>
            <a:ext cx="399656" cy="1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ma Logo PNG image for Free Download">
            <a:extLst>
              <a:ext uri="{FF2B5EF4-FFF2-40B4-BE49-F238E27FC236}">
                <a16:creationId xmlns:a16="http://schemas.microsoft.com/office/drawing/2014/main" id="{6EE3736C-AE82-42F6-BB85-7B0AB746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75" y="6092672"/>
            <a:ext cx="442690" cy="12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슬라이드 번호 개체 틀 1">
            <a:extLst>
              <a:ext uri="{FF2B5EF4-FFF2-40B4-BE49-F238E27FC236}">
                <a16:creationId xmlns:a16="http://schemas.microsoft.com/office/drawing/2014/main" id="{8E481ADB-3916-4C11-B2C4-79B3EAD95B2D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7739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DCB3-16FE-3D16-7805-AA8DE9D6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9B9DBC-1777-4E92-1FE5-8025550F8BC2}"/>
              </a:ext>
            </a:extLst>
          </p:cNvPr>
          <p:cNvSpPr/>
          <p:nvPr/>
        </p:nvSpPr>
        <p:spPr>
          <a:xfrm>
            <a:off x="4914900" y="285742"/>
            <a:ext cx="6909659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단계별 산출물 검토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승인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관리서버 등록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팀별 배포로 관리 하여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상시 최종 현행화 상태의 문서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를 활용하도록 진행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9FE64F-2E32-A2AF-6ED1-3347124315D9}"/>
              </a:ext>
            </a:extLst>
          </p:cNvPr>
          <p:cNvSpPr/>
          <p:nvPr/>
        </p:nvSpPr>
        <p:spPr>
          <a:xfrm>
            <a:off x="550863" y="1628775"/>
            <a:ext cx="5398761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065143-A5E1-9F6B-A293-AD83508C6F5C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A3FB55-61DF-4889-8052-42F80CF08352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36F30B-41B6-40F3-8711-F19077E8D988}"/>
              </a:ext>
            </a:extLst>
          </p:cNvPr>
          <p:cNvSpPr/>
          <p:nvPr/>
        </p:nvSpPr>
        <p:spPr>
          <a:xfrm>
            <a:off x="283618" y="48684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산출물 표준화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9951318-CFB1-40FD-B598-7892D4492CCF}"/>
              </a:ext>
            </a:extLst>
          </p:cNvPr>
          <p:cNvSpPr/>
          <p:nvPr/>
        </p:nvSpPr>
        <p:spPr>
          <a:xfrm>
            <a:off x="213106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산출물 표준 유형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4783D7E-0393-43F0-8CEF-40D858316C19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산출물 표준화 방향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28" name="표 5">
            <a:extLst>
              <a:ext uri="{FF2B5EF4-FFF2-40B4-BE49-F238E27FC236}">
                <a16:creationId xmlns:a16="http://schemas.microsoft.com/office/drawing/2014/main" id="{D9C40F3F-D6DB-45A1-802B-894524564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192660"/>
              </p:ext>
            </p:extLst>
          </p:nvPr>
        </p:nvGraphicFramePr>
        <p:xfrm>
          <a:off x="800100" y="1916114"/>
          <a:ext cx="4861560" cy="455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759263390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170424059"/>
                    </a:ext>
                  </a:extLst>
                </a:gridCol>
                <a:gridCol w="1207982">
                  <a:extLst>
                    <a:ext uri="{9D8B030D-6E8A-4147-A177-3AD203B41FA5}">
                      <a16:colId xmlns:a16="http://schemas.microsoft.com/office/drawing/2014/main" val="1549721449"/>
                    </a:ext>
                  </a:extLst>
                </a:gridCol>
                <a:gridCol w="1169458">
                  <a:extLst>
                    <a:ext uri="{9D8B030D-6E8A-4147-A177-3AD203B41FA5}">
                      <a16:colId xmlns:a16="http://schemas.microsoft.com/office/drawing/2014/main" val="4138765090"/>
                    </a:ext>
                  </a:extLst>
                </a:gridCol>
              </a:tblGrid>
              <a:tr h="357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공식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중간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관리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27"/>
                  </a:ext>
                </a:extLst>
              </a:tr>
              <a:tr h="135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각 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Stage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가 끝나고 나오는 공식적인 최종산출물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b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</a:b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(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작업명세서상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정의된 항목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프로젝트 진행과정에서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 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Task 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단위에서 정의되는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프로젝트 관리상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발생하는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8683"/>
                  </a:ext>
                </a:extLst>
              </a:tr>
              <a:tr h="600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작성 주체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각 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각 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PM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/QA</a:t>
                      </a:r>
                      <a:endParaRPr kumimoji="1" lang="en-GB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864151"/>
                  </a:ext>
                </a:extLst>
              </a:tr>
              <a:tr h="600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관리 주체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PM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/QA</a:t>
                      </a:r>
                      <a:endParaRPr kumimoji="1" lang="en-GB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각 팀 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PM</a:t>
                      </a:r>
                      <a:endParaRPr kumimoji="1" lang="ko-KR" alt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PM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/QA</a:t>
                      </a:r>
                      <a:endParaRPr kumimoji="1" lang="en-GB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949563"/>
                  </a:ext>
                </a:extLst>
              </a:tr>
              <a:tr h="1641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승인 절차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3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주체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: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고객사</a:t>
                      </a:r>
                      <a:endParaRPr kumimoji="1" lang="en-GB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179388" marR="0" lvl="0" indent="-179388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3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시기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: 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각 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Stage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별 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Check point</a:t>
                      </a:r>
                    </a:p>
                    <a:p>
                      <a:pPr marL="179388" marR="0" lvl="0" indent="-179388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3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방법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: Soft Copy, File 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승인절차를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ctr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가지지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승인절차를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ctr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가지지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203408"/>
                  </a:ext>
                </a:extLst>
              </a:tr>
            </a:tbl>
          </a:graphicData>
        </a:graphic>
      </p:graphicFrame>
      <p:grpSp>
        <p:nvGrpSpPr>
          <p:cNvPr id="34" name="그룹 3">
            <a:extLst>
              <a:ext uri="{FF2B5EF4-FFF2-40B4-BE49-F238E27FC236}">
                <a16:creationId xmlns:a16="http://schemas.microsoft.com/office/drawing/2014/main" id="{D7E107C0-F6AC-49DF-93C2-41348337F1FC}"/>
              </a:ext>
            </a:extLst>
          </p:cNvPr>
          <p:cNvGrpSpPr>
            <a:grpSpLocks/>
          </p:cNvGrpSpPr>
          <p:nvPr/>
        </p:nvGrpSpPr>
        <p:grpSpPr bwMode="auto">
          <a:xfrm>
            <a:off x="7819343" y="2025951"/>
            <a:ext cx="3747817" cy="1815933"/>
            <a:chOff x="2760706" y="2876844"/>
            <a:chExt cx="5023561" cy="1939886"/>
          </a:xfrm>
        </p:grpSpPr>
        <p:sp>
          <p:nvSpPr>
            <p:cNvPr id="42" name="Rectangle 107">
              <a:extLst>
                <a:ext uri="{FF2B5EF4-FFF2-40B4-BE49-F238E27FC236}">
                  <a16:creationId xmlns:a16="http://schemas.microsoft.com/office/drawing/2014/main" id="{B45B421F-2E63-462E-AE22-62B84F28A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575" y="4313106"/>
              <a:ext cx="499714" cy="23626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36000" rIns="0" bIns="36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문서</a:t>
              </a: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1</a:t>
              </a:r>
            </a:p>
          </p:txBody>
        </p:sp>
        <p:sp>
          <p:nvSpPr>
            <p:cNvPr id="43" name="Rectangle 108">
              <a:extLst>
                <a:ext uri="{FF2B5EF4-FFF2-40B4-BE49-F238E27FC236}">
                  <a16:creationId xmlns:a16="http://schemas.microsoft.com/office/drawing/2014/main" id="{37126ADA-D6D7-4B52-B588-52773BA45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575" y="4574244"/>
              <a:ext cx="499714" cy="23626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36000" rIns="0" bIns="36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문서</a:t>
              </a: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2</a:t>
              </a:r>
            </a:p>
          </p:txBody>
        </p:sp>
        <p:sp>
          <p:nvSpPr>
            <p:cNvPr id="44" name="Rectangle 109">
              <a:extLst>
                <a:ext uri="{FF2B5EF4-FFF2-40B4-BE49-F238E27FC236}">
                  <a16:creationId xmlns:a16="http://schemas.microsoft.com/office/drawing/2014/main" id="{AF1FAB0B-1291-4774-A07A-51B72F1DD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5923" y="4313106"/>
              <a:ext cx="499714" cy="23626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36000" rIns="0" bIns="36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…</a:t>
              </a:r>
            </a:p>
          </p:txBody>
        </p:sp>
        <p:sp>
          <p:nvSpPr>
            <p:cNvPr id="45" name="Rectangle 110">
              <a:extLst>
                <a:ext uri="{FF2B5EF4-FFF2-40B4-BE49-F238E27FC236}">
                  <a16:creationId xmlns:a16="http://schemas.microsoft.com/office/drawing/2014/main" id="{C09220A9-FD92-46E2-998F-BF196DAA4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5923" y="4574244"/>
              <a:ext cx="499714" cy="23626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36000" rIns="0" bIns="36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문서</a:t>
              </a: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</a:t>
              </a:r>
            </a:p>
          </p:txBody>
        </p:sp>
        <p:sp>
          <p:nvSpPr>
            <p:cNvPr id="46" name="AutoShape 111">
              <a:extLst>
                <a:ext uri="{FF2B5EF4-FFF2-40B4-BE49-F238E27FC236}">
                  <a16:creationId xmlns:a16="http://schemas.microsoft.com/office/drawing/2014/main" id="{1A243611-5D60-4200-8D26-9841A63D8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82" y="3551452"/>
              <a:ext cx="808118" cy="48963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배포 및 작성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방법교육</a:t>
              </a:r>
            </a:p>
          </p:txBody>
        </p:sp>
        <p:cxnSp>
          <p:nvCxnSpPr>
            <p:cNvPr id="47" name="AutoShape 112">
              <a:extLst>
                <a:ext uri="{FF2B5EF4-FFF2-40B4-BE49-F238E27FC236}">
                  <a16:creationId xmlns:a16="http://schemas.microsoft.com/office/drawing/2014/main" id="{3F22DC62-8A1C-4598-8F2C-B85955556D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2793" y="3757608"/>
              <a:ext cx="211025" cy="0"/>
            </a:xfrm>
            <a:prstGeom prst="straightConnector1">
              <a:avLst/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113">
              <a:extLst>
                <a:ext uri="{FF2B5EF4-FFF2-40B4-BE49-F238E27FC236}">
                  <a16:creationId xmlns:a16="http://schemas.microsoft.com/office/drawing/2014/main" id="{CED754C0-322B-4FDF-A2D4-8331F2DBFA68}"/>
                </a:ext>
              </a:extLst>
            </p:cNvPr>
            <p:cNvCxnSpPr>
              <a:cxnSpLocks noChangeShapeType="1"/>
              <a:stCxn id="46" idx="3"/>
              <a:endCxn id="61" idx="1"/>
            </p:cNvCxnSpPr>
            <p:nvPr/>
          </p:nvCxnSpPr>
          <p:spPr bwMode="auto">
            <a:xfrm>
              <a:off x="5429333" y="3796222"/>
              <a:ext cx="9870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114">
              <a:extLst>
                <a:ext uri="{FF2B5EF4-FFF2-40B4-BE49-F238E27FC236}">
                  <a16:creationId xmlns:a16="http://schemas.microsoft.com/office/drawing/2014/main" id="{8C2A2946-1058-4724-B406-960BA23DDD2E}"/>
                </a:ext>
              </a:extLst>
            </p:cNvPr>
            <p:cNvCxnSpPr>
              <a:cxnSpLocks noChangeShapeType="1"/>
              <a:stCxn id="62" idx="1"/>
            </p:cNvCxnSpPr>
            <p:nvPr/>
          </p:nvCxnSpPr>
          <p:spPr bwMode="auto">
            <a:xfrm flipH="1">
              <a:off x="6413674" y="4566473"/>
              <a:ext cx="554228" cy="18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AutoShape 116">
              <a:extLst>
                <a:ext uri="{FF2B5EF4-FFF2-40B4-BE49-F238E27FC236}">
                  <a16:creationId xmlns:a16="http://schemas.microsoft.com/office/drawing/2014/main" id="{E3CA5EC2-61B1-4783-A64C-A5F1B1A43406}"/>
                </a:ext>
              </a:extLst>
            </p:cNvPr>
            <p:cNvCxnSpPr>
              <a:cxnSpLocks noChangeShapeType="1"/>
              <a:stCxn id="61" idx="3"/>
              <a:endCxn id="51" idx="1"/>
            </p:cNvCxnSpPr>
            <p:nvPr/>
          </p:nvCxnSpPr>
          <p:spPr bwMode="auto">
            <a:xfrm flipV="1">
              <a:off x="6338100" y="3792544"/>
              <a:ext cx="314835" cy="367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AutoShape 117">
              <a:extLst>
                <a:ext uri="{FF2B5EF4-FFF2-40B4-BE49-F238E27FC236}">
                  <a16:creationId xmlns:a16="http://schemas.microsoft.com/office/drawing/2014/main" id="{14D8C239-4B91-4CBE-8FB3-A52BCE00C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3126" y="3086688"/>
              <a:ext cx="250681" cy="141139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algn="ctr">
              <a:solidFill>
                <a:srgbClr val="94B8DC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종</a:t>
              </a:r>
              <a:b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합</a:t>
              </a:r>
              <a:b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</a:t>
              </a:r>
              <a:b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토</a:t>
              </a:r>
              <a:b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회</a:t>
              </a:r>
              <a:b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의</a:t>
              </a:r>
            </a:p>
          </p:txBody>
        </p:sp>
        <p:sp>
          <p:nvSpPr>
            <p:cNvPr id="52" name="AutoShape 118">
              <a:extLst>
                <a:ext uri="{FF2B5EF4-FFF2-40B4-BE49-F238E27FC236}">
                  <a16:creationId xmlns:a16="http://schemas.microsoft.com/office/drawing/2014/main" id="{0CABA922-0BFF-4A47-8900-F4EC3CDE9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500" y="3551453"/>
              <a:ext cx="808120" cy="50051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보고서 종합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및 제출</a:t>
              </a:r>
            </a:p>
          </p:txBody>
        </p:sp>
        <p:cxnSp>
          <p:nvCxnSpPr>
            <p:cNvPr id="53" name="AutoShape 119">
              <a:extLst>
                <a:ext uri="{FF2B5EF4-FFF2-40B4-BE49-F238E27FC236}">
                  <a16:creationId xmlns:a16="http://schemas.microsoft.com/office/drawing/2014/main" id="{A2A3C582-26BE-43D1-8593-ADC84AFCBE24}"/>
                </a:ext>
              </a:extLst>
            </p:cNvPr>
            <p:cNvCxnSpPr>
              <a:cxnSpLocks noChangeShapeType="1"/>
              <a:stCxn id="64" idx="2"/>
              <a:endCxn id="67" idx="0"/>
            </p:cNvCxnSpPr>
            <p:nvPr/>
          </p:nvCxnSpPr>
          <p:spPr bwMode="auto">
            <a:xfrm flipH="1">
              <a:off x="4069584" y="3244595"/>
              <a:ext cx="1703" cy="30707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AutoShape 120">
              <a:extLst>
                <a:ext uri="{FF2B5EF4-FFF2-40B4-BE49-F238E27FC236}">
                  <a16:creationId xmlns:a16="http://schemas.microsoft.com/office/drawing/2014/main" id="{EF7D6678-0986-4012-BAE0-7E85F031F2CA}"/>
                </a:ext>
              </a:extLst>
            </p:cNvPr>
            <p:cNvCxnSpPr>
              <a:cxnSpLocks noChangeShapeType="1"/>
              <a:stCxn id="66" idx="2"/>
              <a:endCxn id="52" idx="0"/>
            </p:cNvCxnSpPr>
            <p:nvPr/>
          </p:nvCxnSpPr>
          <p:spPr bwMode="auto">
            <a:xfrm>
              <a:off x="7379238" y="3244595"/>
              <a:ext cx="0" cy="30707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121">
              <a:extLst>
                <a:ext uri="{FF2B5EF4-FFF2-40B4-BE49-F238E27FC236}">
                  <a16:creationId xmlns:a16="http://schemas.microsoft.com/office/drawing/2014/main" id="{52084931-B0B0-4287-AE8C-E6D603BF3487}"/>
                </a:ext>
              </a:extLst>
            </p:cNvPr>
            <p:cNvCxnSpPr>
              <a:cxnSpLocks noChangeShapeType="1"/>
              <a:stCxn id="59" idx="3"/>
            </p:cNvCxnSpPr>
            <p:nvPr/>
          </p:nvCxnSpPr>
          <p:spPr bwMode="auto">
            <a:xfrm>
              <a:off x="3468476" y="3796271"/>
              <a:ext cx="211394" cy="3628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122">
              <a:extLst>
                <a:ext uri="{FF2B5EF4-FFF2-40B4-BE49-F238E27FC236}">
                  <a16:creationId xmlns:a16="http://schemas.microsoft.com/office/drawing/2014/main" id="{92F5421C-5AEB-43FB-9CD2-C43BCF25AE58}"/>
                </a:ext>
              </a:extLst>
            </p:cNvPr>
            <p:cNvCxnSpPr>
              <a:cxnSpLocks noChangeShapeType="1"/>
              <a:stCxn id="67" idx="3"/>
              <a:endCxn id="46" idx="1"/>
            </p:cNvCxnSpPr>
            <p:nvPr/>
          </p:nvCxnSpPr>
          <p:spPr bwMode="auto">
            <a:xfrm flipV="1">
              <a:off x="4474616" y="3796222"/>
              <a:ext cx="146356" cy="551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7" name="Group 123">
              <a:extLst>
                <a:ext uri="{FF2B5EF4-FFF2-40B4-BE49-F238E27FC236}">
                  <a16:creationId xmlns:a16="http://schemas.microsoft.com/office/drawing/2014/main" id="{C1D38993-77E1-46C8-9EB4-EA698EBEE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1803" y="3217014"/>
              <a:ext cx="112319" cy="336491"/>
              <a:chOff x="2731" y="1880"/>
              <a:chExt cx="66" cy="93"/>
            </a:xfrm>
          </p:grpSpPr>
          <p:cxnSp>
            <p:nvCxnSpPr>
              <p:cNvPr id="70" name="AutoShape 124">
                <a:extLst>
                  <a:ext uri="{FF2B5EF4-FFF2-40B4-BE49-F238E27FC236}">
                    <a16:creationId xmlns:a16="http://schemas.microsoft.com/office/drawing/2014/main" id="{DECB3035-5C32-4D73-9F1C-62D54767C82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95" y="1880"/>
                <a:ext cx="2" cy="93"/>
              </a:xfrm>
              <a:prstGeom prst="straightConnector1">
                <a:avLst/>
              </a:prstGeom>
              <a:noFill/>
              <a:ln w="9525">
                <a:solidFill>
                  <a:srgbClr val="808080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" name="AutoShape 125">
                <a:extLst>
                  <a:ext uri="{FF2B5EF4-FFF2-40B4-BE49-F238E27FC236}">
                    <a16:creationId xmlns:a16="http://schemas.microsoft.com/office/drawing/2014/main" id="{2B0C0A14-9B29-44A5-A9D9-858707C8866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31" y="1885"/>
                <a:ext cx="4" cy="85"/>
              </a:xfrm>
              <a:prstGeom prst="straightConnector1">
                <a:avLst/>
              </a:prstGeom>
              <a:noFill/>
              <a:ln w="9525">
                <a:solidFill>
                  <a:srgbClr val="808080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8" name="Group 126">
              <a:extLst>
                <a:ext uri="{FF2B5EF4-FFF2-40B4-BE49-F238E27FC236}">
                  <a16:creationId xmlns:a16="http://schemas.microsoft.com/office/drawing/2014/main" id="{041365D7-D8AC-443C-8DCE-392C6356C0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8189" y="4035259"/>
              <a:ext cx="142952" cy="261103"/>
              <a:chOff x="2622" y="2560"/>
              <a:chExt cx="84" cy="125"/>
            </a:xfrm>
          </p:grpSpPr>
          <p:cxnSp>
            <p:nvCxnSpPr>
              <p:cNvPr id="68" name="AutoShape 127">
                <a:extLst>
                  <a:ext uri="{FF2B5EF4-FFF2-40B4-BE49-F238E27FC236}">
                    <a16:creationId xmlns:a16="http://schemas.microsoft.com/office/drawing/2014/main" id="{9574060E-E569-4A79-B090-29459489A37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06" y="2560"/>
                <a:ext cx="0" cy="125"/>
              </a:xfrm>
              <a:prstGeom prst="straightConnector1">
                <a:avLst/>
              </a:prstGeom>
              <a:noFill/>
              <a:ln w="9525">
                <a:solidFill>
                  <a:srgbClr val="808080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" name="AutoShape 128">
                <a:extLst>
                  <a:ext uri="{FF2B5EF4-FFF2-40B4-BE49-F238E27FC236}">
                    <a16:creationId xmlns:a16="http://schemas.microsoft.com/office/drawing/2014/main" id="{DDFFC06B-C953-4E0C-A6DB-4493356E866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622" y="2560"/>
                <a:ext cx="0" cy="125"/>
              </a:xfrm>
              <a:prstGeom prst="straightConnector1">
                <a:avLst/>
              </a:prstGeom>
              <a:noFill/>
              <a:ln w="9525">
                <a:solidFill>
                  <a:srgbClr val="808080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9" name="AutoShape 129">
              <a:extLst>
                <a:ext uri="{FF2B5EF4-FFF2-40B4-BE49-F238E27FC236}">
                  <a16:creationId xmlns:a16="http://schemas.microsoft.com/office/drawing/2014/main" id="{D31C275E-E447-4D9A-8807-6F05AC0B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706" y="3551453"/>
              <a:ext cx="707770" cy="48963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문서표준</a:t>
              </a:r>
              <a:b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기획안</a:t>
              </a:r>
            </a:p>
          </p:txBody>
        </p:sp>
        <p:cxnSp>
          <p:nvCxnSpPr>
            <p:cNvPr id="60" name="AutoShape 130">
              <a:extLst>
                <a:ext uri="{FF2B5EF4-FFF2-40B4-BE49-F238E27FC236}">
                  <a16:creationId xmlns:a16="http://schemas.microsoft.com/office/drawing/2014/main" id="{0545E3B4-D6D9-4587-A261-801188BEB427}"/>
                </a:ext>
              </a:extLst>
            </p:cNvPr>
            <p:cNvCxnSpPr>
              <a:cxnSpLocks noChangeShapeType="1"/>
              <a:stCxn id="67" idx="2"/>
              <a:endCxn id="59" idx="2"/>
            </p:cNvCxnSpPr>
            <p:nvPr/>
          </p:nvCxnSpPr>
          <p:spPr bwMode="auto">
            <a:xfrm rot="5400000" flipH="1">
              <a:off x="3586664" y="3569015"/>
              <a:ext cx="10881" cy="955026"/>
            </a:xfrm>
            <a:prstGeom prst="bentConnector3">
              <a:avLst>
                <a:gd name="adj1" fmla="val -2019791"/>
              </a:avLst>
            </a:prstGeom>
            <a:noFill/>
            <a:ln w="9525">
              <a:solidFill>
                <a:srgbClr val="808080"/>
              </a:solidFill>
              <a:miter lim="800000"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" name="AutoShape 131">
              <a:extLst>
                <a:ext uri="{FF2B5EF4-FFF2-40B4-BE49-F238E27FC236}">
                  <a16:creationId xmlns:a16="http://schemas.microsoft.com/office/drawing/2014/main" id="{EB6C580A-F06C-4890-99CC-A0B9A2DB1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356" y="3551453"/>
              <a:ext cx="809769" cy="48963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 및 승인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(</a:t>
              </a: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샘플링</a:t>
              </a:r>
              <a:r>
                <a:rPr kumimoji="1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)</a:t>
              </a:r>
            </a:p>
          </p:txBody>
        </p:sp>
        <p:sp>
          <p:nvSpPr>
            <p:cNvPr id="62" name="Rectangle 133">
              <a:extLst>
                <a:ext uri="{FF2B5EF4-FFF2-40B4-BE49-F238E27FC236}">
                  <a16:creationId xmlns:a16="http://schemas.microsoft.com/office/drawing/2014/main" id="{11377FD0-9D6C-4A4E-8AAE-EA2C9F6E9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7902" y="4316215"/>
              <a:ext cx="809769" cy="5005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검토의견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보안</a:t>
              </a:r>
            </a:p>
          </p:txBody>
        </p:sp>
        <p:cxnSp>
          <p:nvCxnSpPr>
            <p:cNvPr id="63" name="AutoShape 134">
              <a:extLst>
                <a:ext uri="{FF2B5EF4-FFF2-40B4-BE49-F238E27FC236}">
                  <a16:creationId xmlns:a16="http://schemas.microsoft.com/office/drawing/2014/main" id="{64D8B078-ED35-4003-BE23-13E70AFC5E85}"/>
                </a:ext>
              </a:extLst>
            </p:cNvPr>
            <p:cNvCxnSpPr>
              <a:cxnSpLocks noChangeShapeType="1"/>
              <a:stCxn id="52" idx="2"/>
              <a:endCxn id="62" idx="0"/>
            </p:cNvCxnSpPr>
            <p:nvPr/>
          </p:nvCxnSpPr>
          <p:spPr bwMode="auto">
            <a:xfrm flipH="1">
              <a:off x="7372430" y="4051808"/>
              <a:ext cx="6806" cy="26478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" name="AutoShape 135">
              <a:extLst>
                <a:ext uri="{FF2B5EF4-FFF2-40B4-BE49-F238E27FC236}">
                  <a16:creationId xmlns:a16="http://schemas.microsoft.com/office/drawing/2014/main" id="{922D9E6D-46B5-48C3-BA4C-E5B288EF5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383" y="2876845"/>
              <a:ext cx="809768" cy="368391"/>
            </a:xfrm>
            <a:prstGeom prst="flowChartDecision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승인</a:t>
              </a:r>
            </a:p>
          </p:txBody>
        </p:sp>
        <p:sp>
          <p:nvSpPr>
            <p:cNvPr id="65" name="AutoShape 136">
              <a:extLst>
                <a:ext uri="{FF2B5EF4-FFF2-40B4-BE49-F238E27FC236}">
                  <a16:creationId xmlns:a16="http://schemas.microsoft.com/office/drawing/2014/main" id="{8A1AB507-D49A-4EC6-B5AF-9C7EA8894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356" y="2876845"/>
              <a:ext cx="809769" cy="368391"/>
            </a:xfrm>
            <a:prstGeom prst="flowChartDecision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승인</a:t>
              </a:r>
            </a:p>
          </p:txBody>
        </p:sp>
        <p:sp>
          <p:nvSpPr>
            <p:cNvPr id="66" name="AutoShape 137">
              <a:extLst>
                <a:ext uri="{FF2B5EF4-FFF2-40B4-BE49-F238E27FC236}">
                  <a16:creationId xmlns:a16="http://schemas.microsoft.com/office/drawing/2014/main" id="{0967AF01-7709-4481-90B8-31ACE543C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498" y="2876844"/>
              <a:ext cx="809769" cy="368391"/>
            </a:xfrm>
            <a:prstGeom prst="flowChartDecision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승인</a:t>
              </a:r>
            </a:p>
          </p:txBody>
        </p:sp>
        <p:sp>
          <p:nvSpPr>
            <p:cNvPr id="67" name="AutoShape 138">
              <a:extLst>
                <a:ext uri="{FF2B5EF4-FFF2-40B4-BE49-F238E27FC236}">
                  <a16:creationId xmlns:a16="http://schemas.microsoft.com/office/drawing/2014/main" id="{87E6DF60-2361-400D-89CF-04A510C17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733" y="3551453"/>
              <a:ext cx="809769" cy="500515"/>
            </a:xfrm>
            <a:prstGeom prst="flowChartDecisi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확정안</a:t>
              </a:r>
              <a:endPara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35" name="AutoShape 5">
            <a:extLst>
              <a:ext uri="{FF2B5EF4-FFF2-40B4-BE49-F238E27FC236}">
                <a16:creationId xmlns:a16="http://schemas.microsoft.com/office/drawing/2014/main" id="{88E93BF9-D745-4CC3-BE61-7C123B070DB4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6443611" y="3031474"/>
            <a:ext cx="1281508" cy="361502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txBody>
          <a:bodyPr vert="eaVert" wrap="none" lIns="162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30D05CD9-61AA-4F01-B1C8-95CBF061ED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65116" y="3318554"/>
            <a:ext cx="414028" cy="451209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54000" rIns="54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업무팀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grpSp>
        <p:nvGrpSpPr>
          <p:cNvPr id="37" name="그룹 5">
            <a:extLst>
              <a:ext uri="{FF2B5EF4-FFF2-40B4-BE49-F238E27FC236}">
                <a16:creationId xmlns:a16="http://schemas.microsoft.com/office/drawing/2014/main" id="{7E2D405B-6E3F-42FC-9268-E288B02D0717}"/>
              </a:ext>
            </a:extLst>
          </p:cNvPr>
          <p:cNvGrpSpPr>
            <a:grpSpLocks/>
          </p:cNvGrpSpPr>
          <p:nvPr/>
        </p:nvGrpSpPr>
        <p:grpSpPr bwMode="auto">
          <a:xfrm>
            <a:off x="6362700" y="2658383"/>
            <a:ext cx="1316444" cy="815506"/>
            <a:chOff x="584077" y="3553506"/>
            <a:chExt cx="1967671" cy="870700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4C1CF711-05B1-412A-B32B-9FD456FE77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32906" y="3553506"/>
              <a:ext cx="618842" cy="481748"/>
            </a:xfrm>
            <a:prstGeom prst="rect">
              <a:avLst/>
            </a:prstGeom>
            <a:solidFill>
              <a:srgbClr val="C0C0C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54000" rIns="54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QA</a:t>
              </a: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2208EABF-F7D1-4810-A94D-22724F66928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84077" y="3706700"/>
              <a:ext cx="1037006" cy="717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969696"/>
              </a:solidFill>
              <a:round/>
              <a:headEnd/>
              <a:tailEnd/>
            </a:ln>
            <a:effectLst>
              <a:outerShdw sy="50000" rotWithShape="0">
                <a:schemeClr val="bg2">
                  <a:alpha val="50000"/>
                </a:schemeClr>
              </a:outerShdw>
            </a:effectLst>
          </p:spPr>
          <p:txBody>
            <a:bodyPr lIns="54000" rIns="54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사업</a:t>
              </a:r>
              <a:endPara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수행팀</a:t>
              </a:r>
              <a:endPara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3A286ADF-7F05-4EE6-BBC6-0360226B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6971" y="3595365"/>
            <a:ext cx="839343" cy="136930"/>
          </a:xfrm>
          <a:prstGeom prst="rect">
            <a:avLst/>
          </a:prstGeom>
        </p:spPr>
      </p:pic>
      <p:sp>
        <p:nvSpPr>
          <p:cNvPr id="85" name="사각형: 둥근 모서리 42">
            <a:extLst>
              <a:ext uri="{FF2B5EF4-FFF2-40B4-BE49-F238E27FC236}">
                <a16:creationId xmlns:a16="http://schemas.microsoft.com/office/drawing/2014/main" id="{BDE5D09C-643B-40A8-8F66-DB04EA886167}"/>
              </a:ext>
            </a:extLst>
          </p:cNvPr>
          <p:cNvSpPr/>
          <p:nvPr/>
        </p:nvSpPr>
        <p:spPr>
          <a:xfrm>
            <a:off x="6481534" y="4282684"/>
            <a:ext cx="4928305" cy="205509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05593F0-3DFC-475C-BAAC-4D3AEB64029D}"/>
              </a:ext>
            </a:extLst>
          </p:cNvPr>
          <p:cNvSpPr/>
          <p:nvPr/>
        </p:nvSpPr>
        <p:spPr>
          <a:xfrm>
            <a:off x="6832050" y="4124671"/>
            <a:ext cx="1280160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고려사항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9" name="Text Box 160">
            <a:extLst>
              <a:ext uri="{FF2B5EF4-FFF2-40B4-BE49-F238E27FC236}">
                <a16:creationId xmlns:a16="http://schemas.microsoft.com/office/drawing/2014/main" id="{AAAF8A43-1B41-4A03-A039-F678A2D0E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606" y="4558222"/>
            <a:ext cx="4091989" cy="156600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>
            <a:lvl1pPr marL="101600" indent="-101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marL="88900" marR="0" lvl="0" indent="-8890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산출물의 종류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산출시기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표준 양식 등에 등에 대해서 관련 팀과 사전 협의하고 고객사 승인 후 확정</a:t>
            </a:r>
          </a:p>
          <a:p>
            <a:pPr marL="88900" marR="0" lvl="0" indent="-8890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각 업무 수행 팀에게 견본이 첨부된 산출물 지침을 배포하고 교육</a:t>
            </a:r>
          </a:p>
          <a:p>
            <a:pPr marL="88900" marR="0" lvl="0" indent="-8890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각 팀에서 작성한 문서 및 산출물을 부분적으로 추출하여 품질검토 및 승인</a:t>
            </a:r>
          </a:p>
          <a:p>
            <a:pPr marL="88900" marR="0" lvl="0" indent="-8890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각 팀별로 진행실적 및 산출물을 발표함으로써 모든 관계자가 상호 내용 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 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검토 및 조정</a:t>
            </a:r>
          </a:p>
          <a:p>
            <a:pPr marL="88900" marR="0" lvl="0" indent="-8890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검토의견에 따라 산출물을 보완하여 종합 검토한 후 보고서 제출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/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최종승인   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3588E272-D5C4-4709-9493-3EF7B80DDF5B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5523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DCB3-16FE-3D16-7805-AA8DE9D6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9B9DBC-1777-4E92-1FE5-8025550F8BC2}"/>
              </a:ext>
            </a:extLst>
          </p:cNvPr>
          <p:cNvSpPr/>
          <p:nvPr/>
        </p:nvSpPr>
        <p:spPr>
          <a:xfrm>
            <a:off x="4892040" y="415282"/>
            <a:ext cx="6909659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프로젝트 수행 중에 산출되는 산출물은 공식 산출물, 중간 산출물,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관리 산출물로 분류되며, 공식 산출물은 승인절차에 따라 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고객사 담당자의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Needs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에 맞춘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지속적인 산출물 품질관리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수행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9FE64F-2E32-A2AF-6ED1-3347124315D9}"/>
              </a:ext>
            </a:extLst>
          </p:cNvPr>
          <p:cNvSpPr/>
          <p:nvPr/>
        </p:nvSpPr>
        <p:spPr>
          <a:xfrm>
            <a:off x="550863" y="1628775"/>
            <a:ext cx="5398761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065143-A5E1-9F6B-A293-AD83508C6F5C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A3FB55-61DF-4889-8052-42F80CF08352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36F30B-41B6-40F3-8711-F19077E8D988}"/>
              </a:ext>
            </a:extLst>
          </p:cNvPr>
          <p:cNvSpPr/>
          <p:nvPr/>
        </p:nvSpPr>
        <p:spPr>
          <a:xfrm>
            <a:off x="283618" y="484935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산출물 품질관리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9951318-CFB1-40FD-B598-7892D4492CCF}"/>
              </a:ext>
            </a:extLst>
          </p:cNvPr>
          <p:cNvSpPr/>
          <p:nvPr/>
        </p:nvSpPr>
        <p:spPr>
          <a:xfrm>
            <a:off x="213106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산출물 품질관리 절차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4783D7E-0393-43F0-8CEF-40D858316C19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산출물 품질관리 방안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117" name="표 5">
            <a:extLst>
              <a:ext uri="{FF2B5EF4-FFF2-40B4-BE49-F238E27FC236}">
                <a16:creationId xmlns:a16="http://schemas.microsoft.com/office/drawing/2014/main" id="{7A44D317-6FBD-483F-BCE9-862514DF6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217949"/>
              </p:ext>
            </p:extLst>
          </p:nvPr>
        </p:nvGraphicFramePr>
        <p:xfrm>
          <a:off x="685800" y="1916114"/>
          <a:ext cx="5154790" cy="4568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460">
                  <a:extLst>
                    <a:ext uri="{9D8B030D-6E8A-4147-A177-3AD203B41FA5}">
                      <a16:colId xmlns:a16="http://schemas.microsoft.com/office/drawing/2014/main" val="759263390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170424059"/>
                    </a:ext>
                  </a:extLst>
                </a:gridCol>
                <a:gridCol w="1131430">
                  <a:extLst>
                    <a:ext uri="{9D8B030D-6E8A-4147-A177-3AD203B41FA5}">
                      <a16:colId xmlns:a16="http://schemas.microsoft.com/office/drawing/2014/main" val="4138765090"/>
                    </a:ext>
                  </a:extLst>
                </a:gridCol>
              </a:tblGrid>
              <a:tr h="388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절차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내용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관련자료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27"/>
                  </a:ext>
                </a:extLst>
              </a:tr>
              <a:tr h="970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검토 계획 수립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및 통보</a:t>
                      </a:r>
                      <a:endParaRPr lang="ko-KR" altLang="en-US" sz="1200" b="1" dirty="0"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해당산출물 작성 단계 말에 산출물에 대한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계획수립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검토 계획 승인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검토 계획 관련자 송부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계획서</a:t>
                      </a:r>
                    </a:p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ko-KR" alt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8683"/>
                  </a:ext>
                </a:extLst>
              </a:tr>
              <a:tr h="866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산출물 및 검토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체크리스트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체크리스트 작성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회의 수행 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3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일 전에 검토자에게 산출물 및 </a:t>
                      </a:r>
                      <a:b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체크리스트 송부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검토대상 산출물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체크리스트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864151"/>
                  </a:ext>
                </a:extLst>
              </a:tr>
              <a:tr h="970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산출물 검토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회의 수행</a:t>
                      </a:r>
                      <a:endParaRPr lang="ko-KR" altLang="en-US" sz="1200" b="1" dirty="0"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검토회의 수행 전에 검토자는 배포된 산출물과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체크리스트를 활용하여 개별 검토 수행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검토 회의 시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개별 검토자의 검토 의견 제시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제시된 검토 의견에 대해 논의한 후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결과서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개별 검토자 </a:t>
                      </a:r>
                      <a:b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결과서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산출물검토 </a:t>
                      </a:r>
                      <a:b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회의 결과서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949563"/>
                  </a:ext>
                </a:extLst>
              </a:tr>
              <a:tr h="7566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검토 결과 통보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검토결과서를 각 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PM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과 고객사 담당자에게 보고 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결과 내용을 산출물 각 담당자에게 통보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검토결과보고서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시정조치요청서</a:t>
                      </a:r>
                    </a:p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ko-KR" alt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203408"/>
                  </a:ext>
                </a:extLst>
              </a:tr>
              <a:tr h="617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시정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시정 조치 절차에 따라 시정 조치 및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개정된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179104"/>
                  </a:ext>
                </a:extLst>
              </a:tr>
            </a:tbl>
          </a:graphicData>
        </a:graphic>
      </p:graphicFrame>
      <p:sp>
        <p:nvSpPr>
          <p:cNvPr id="118" name="사각형: 둥근 모서리 42">
            <a:extLst>
              <a:ext uri="{FF2B5EF4-FFF2-40B4-BE49-F238E27FC236}">
                <a16:creationId xmlns:a16="http://schemas.microsoft.com/office/drawing/2014/main" id="{3EDC3613-27BB-4A85-B247-E2ADBF053252}"/>
              </a:ext>
            </a:extLst>
          </p:cNvPr>
          <p:cNvSpPr/>
          <p:nvPr/>
        </p:nvSpPr>
        <p:spPr>
          <a:xfrm>
            <a:off x="6481534" y="4282684"/>
            <a:ext cx="4928305" cy="2201934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4271517-0414-475D-BDEA-F62D23ECB22E}"/>
              </a:ext>
            </a:extLst>
          </p:cNvPr>
          <p:cNvSpPr/>
          <p:nvPr/>
        </p:nvSpPr>
        <p:spPr>
          <a:xfrm>
            <a:off x="6832050" y="4124671"/>
            <a:ext cx="1280160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고려사항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0" name="Text Box 160">
            <a:extLst>
              <a:ext uri="{FF2B5EF4-FFF2-40B4-BE49-F238E27FC236}">
                <a16:creationId xmlns:a16="http://schemas.microsoft.com/office/drawing/2014/main" id="{584EE1B0-29D7-4594-9CC8-EA7372314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886" y="4659893"/>
            <a:ext cx="4451674" cy="156600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>
            <a:lvl1pPr marL="101600" indent="-101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marL="88900" lvl="0" indent="-88900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업무 담당자 별 산출물 작성 후 고객사</a:t>
            </a:r>
            <a:r>
              <a:rPr lang="en-US" altLang="ko-KR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검토 실시</a:t>
            </a:r>
          </a:p>
          <a:p>
            <a:pPr marL="88900" lvl="0" indent="-88900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고객사 검토 결과 검토자의 견해로서 변경사항이 요청된 경우 이를 문서에 적용</a:t>
            </a:r>
          </a:p>
          <a:p>
            <a:pPr marL="88900" lvl="0" indent="-88900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수정된 문서의 추가 검토가 필요한 경우 재검토 실시하고 고객사 최종 승인권자의 승인을 득함</a:t>
            </a:r>
          </a:p>
          <a:p>
            <a:pPr marL="88900" lvl="0" indent="-88900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문서관리 담당자는 작업 중이던 문서들을 </a:t>
            </a:r>
            <a:r>
              <a:rPr lang="ko-KR" alt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폐기∙이관하고</a:t>
            </a:r>
            <a:r>
              <a:rPr lang="en-US" altLang="ko-KR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품질보증 계획서의         문서관리 지침에 의거하여 최종 승인된 문서 산출물만을 관리서버에 산출물로 관리</a:t>
            </a:r>
          </a:p>
          <a:p>
            <a:pPr marL="88900" lvl="0" indent="-88900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문서관리 담당자는 문서 배포 목록을 작성하여 필요한 수만큼의 사본을 준비하고</a:t>
            </a:r>
            <a:r>
              <a:rPr lang="en-US" altLang="ko-KR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배포 시에는 관리 지침에 따름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grpSp>
        <p:nvGrpSpPr>
          <p:cNvPr id="121" name="Group 1">
            <a:extLst>
              <a:ext uri="{FF2B5EF4-FFF2-40B4-BE49-F238E27FC236}">
                <a16:creationId xmlns:a16="http://schemas.microsoft.com/office/drawing/2014/main" id="{5B184BC5-FC90-4C37-834C-AC81E278BA8F}"/>
              </a:ext>
            </a:extLst>
          </p:cNvPr>
          <p:cNvGrpSpPr>
            <a:grpSpLocks/>
          </p:cNvGrpSpPr>
          <p:nvPr/>
        </p:nvGrpSpPr>
        <p:grpSpPr bwMode="auto">
          <a:xfrm>
            <a:off x="6402552" y="1996185"/>
            <a:ext cx="5149847" cy="1934329"/>
            <a:chOff x="164003" y="1980231"/>
            <a:chExt cx="8163229" cy="1370187"/>
          </a:xfrm>
        </p:grpSpPr>
        <p:sp>
          <p:nvSpPr>
            <p:cNvPr id="122" name="AutoShape 174">
              <a:extLst>
                <a:ext uri="{FF2B5EF4-FFF2-40B4-BE49-F238E27FC236}">
                  <a16:creationId xmlns:a16="http://schemas.microsoft.com/office/drawing/2014/main" id="{3D417BE6-48F4-420D-A6F8-49E91406D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3133" y="2895892"/>
              <a:ext cx="571214" cy="4201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산출물 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작성</a:t>
              </a:r>
            </a:p>
          </p:txBody>
        </p:sp>
        <p:sp>
          <p:nvSpPr>
            <p:cNvPr id="123" name="AutoShape 175">
              <a:extLst>
                <a:ext uri="{FF2B5EF4-FFF2-40B4-BE49-F238E27FC236}">
                  <a16:creationId xmlns:a16="http://schemas.microsoft.com/office/drawing/2014/main" id="{1C524B4E-1053-49C6-818A-0086E8FCE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8264" y="2895892"/>
              <a:ext cx="838105" cy="4201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 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및 승인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요청</a:t>
              </a:r>
            </a:p>
          </p:txBody>
        </p:sp>
        <p:sp>
          <p:nvSpPr>
            <p:cNvPr id="124" name="AutoShape 176">
              <a:extLst>
                <a:ext uri="{FF2B5EF4-FFF2-40B4-BE49-F238E27FC236}">
                  <a16:creationId xmlns:a16="http://schemas.microsoft.com/office/drawing/2014/main" id="{FD48C257-9B6D-41B2-9D12-0598DDD0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7665" y="2895892"/>
              <a:ext cx="1049665" cy="4201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관리서버</a:t>
              </a: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등록</a:t>
              </a:r>
            </a:p>
          </p:txBody>
        </p:sp>
        <p:sp>
          <p:nvSpPr>
            <p:cNvPr id="125" name="AutoShape 177">
              <a:extLst>
                <a:ext uri="{FF2B5EF4-FFF2-40B4-BE49-F238E27FC236}">
                  <a16:creationId xmlns:a16="http://schemas.microsoft.com/office/drawing/2014/main" id="{668A2908-AB2D-4978-8531-82BEB9EC7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502" y="2895892"/>
              <a:ext cx="922730" cy="4201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각 팀별</a:t>
              </a: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문서배포</a:t>
              </a:r>
            </a:p>
          </p:txBody>
        </p:sp>
        <p:sp>
          <p:nvSpPr>
            <p:cNvPr id="126" name="AutoShape 178">
              <a:extLst>
                <a:ext uri="{FF2B5EF4-FFF2-40B4-BE49-F238E27FC236}">
                  <a16:creationId xmlns:a16="http://schemas.microsoft.com/office/drawing/2014/main" id="{7065BD32-1A73-4527-9F72-F5DB74A91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251" y="2895892"/>
              <a:ext cx="1360497" cy="4201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각 팀별 보완변경 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후 재승인 요청</a:t>
              </a:r>
            </a:p>
          </p:txBody>
        </p:sp>
        <p:cxnSp>
          <p:nvCxnSpPr>
            <p:cNvPr id="127" name="AutoShape 179">
              <a:extLst>
                <a:ext uri="{FF2B5EF4-FFF2-40B4-BE49-F238E27FC236}">
                  <a16:creationId xmlns:a16="http://schemas.microsoft.com/office/drawing/2014/main" id="{9B1974F4-5361-40CB-B23F-DC1C49CB5953}"/>
                </a:ext>
              </a:extLst>
            </p:cNvPr>
            <p:cNvCxnSpPr>
              <a:cxnSpLocks noChangeShapeType="1"/>
              <a:stCxn id="122" idx="3"/>
              <a:endCxn id="123" idx="1"/>
            </p:cNvCxnSpPr>
            <p:nvPr/>
          </p:nvCxnSpPr>
          <p:spPr bwMode="auto">
            <a:xfrm>
              <a:off x="2783638" y="3105244"/>
              <a:ext cx="11514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" name="AutoShape 180">
              <a:extLst>
                <a:ext uri="{FF2B5EF4-FFF2-40B4-BE49-F238E27FC236}">
                  <a16:creationId xmlns:a16="http://schemas.microsoft.com/office/drawing/2014/main" id="{5C7627CE-3CCC-4272-9B4A-5C62A1B7CFC8}"/>
                </a:ext>
              </a:extLst>
            </p:cNvPr>
            <p:cNvCxnSpPr>
              <a:cxnSpLocks noChangeShapeType="1"/>
              <a:stCxn id="123" idx="3"/>
              <a:endCxn id="135" idx="1"/>
            </p:cNvCxnSpPr>
            <p:nvPr/>
          </p:nvCxnSpPr>
          <p:spPr bwMode="auto">
            <a:xfrm>
              <a:off x="3734069" y="3105244"/>
              <a:ext cx="115144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" name="AutoShape 181">
              <a:extLst>
                <a:ext uri="{FF2B5EF4-FFF2-40B4-BE49-F238E27FC236}">
                  <a16:creationId xmlns:a16="http://schemas.microsoft.com/office/drawing/2014/main" id="{40665EAF-CD1D-4DFF-A5D0-3CFCF2691AB3}"/>
                </a:ext>
              </a:extLst>
            </p:cNvPr>
            <p:cNvCxnSpPr>
              <a:cxnSpLocks noChangeShapeType="1"/>
              <a:stCxn id="135" idx="3"/>
              <a:endCxn id="126" idx="1"/>
            </p:cNvCxnSpPr>
            <p:nvPr/>
          </p:nvCxnSpPr>
          <p:spPr bwMode="auto">
            <a:xfrm>
              <a:off x="4649370" y="3105244"/>
              <a:ext cx="11514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AutoShape 182">
              <a:extLst>
                <a:ext uri="{FF2B5EF4-FFF2-40B4-BE49-F238E27FC236}">
                  <a16:creationId xmlns:a16="http://schemas.microsoft.com/office/drawing/2014/main" id="{16377C06-97D9-4AE6-B51F-9593252FAE7A}"/>
                </a:ext>
              </a:extLst>
            </p:cNvPr>
            <p:cNvCxnSpPr>
              <a:cxnSpLocks noChangeShapeType="1"/>
              <a:stCxn id="126" idx="3"/>
              <a:endCxn id="124" idx="1"/>
            </p:cNvCxnSpPr>
            <p:nvPr/>
          </p:nvCxnSpPr>
          <p:spPr bwMode="auto">
            <a:xfrm>
              <a:off x="6122833" y="3105244"/>
              <a:ext cx="115144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AutoShape 183">
              <a:extLst>
                <a:ext uri="{FF2B5EF4-FFF2-40B4-BE49-F238E27FC236}">
                  <a16:creationId xmlns:a16="http://schemas.microsoft.com/office/drawing/2014/main" id="{11003D4C-35A1-4C10-A41A-23FB06E9FF8E}"/>
                </a:ext>
              </a:extLst>
            </p:cNvPr>
            <p:cNvCxnSpPr>
              <a:cxnSpLocks noChangeShapeType="1"/>
              <a:stCxn id="124" idx="3"/>
              <a:endCxn id="125" idx="1"/>
            </p:cNvCxnSpPr>
            <p:nvPr/>
          </p:nvCxnSpPr>
          <p:spPr bwMode="auto">
            <a:xfrm>
              <a:off x="7288577" y="3105515"/>
              <a:ext cx="116385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2" name="Rectangle 184">
              <a:extLst>
                <a:ext uri="{FF2B5EF4-FFF2-40B4-BE49-F238E27FC236}">
                  <a16:creationId xmlns:a16="http://schemas.microsoft.com/office/drawing/2014/main" id="{FA11568E-A32D-4F5A-BA2E-24EB606F9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684" y="3044043"/>
              <a:ext cx="360819" cy="119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</a:p>
          </p:txBody>
        </p:sp>
        <p:sp>
          <p:nvSpPr>
            <p:cNvPr id="133" name="Rectangle 185">
              <a:extLst>
                <a:ext uri="{FF2B5EF4-FFF2-40B4-BE49-F238E27FC236}">
                  <a16:creationId xmlns:a16="http://schemas.microsoft.com/office/drawing/2014/main" id="{EE936204-739F-4E70-A45F-E2793FDFA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51" y="2896718"/>
              <a:ext cx="282049" cy="119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</a:t>
              </a:r>
            </a:p>
          </p:txBody>
        </p:sp>
        <p:sp>
          <p:nvSpPr>
            <p:cNvPr id="134" name="Line 186">
              <a:extLst>
                <a:ext uri="{FF2B5EF4-FFF2-40B4-BE49-F238E27FC236}">
                  <a16:creationId xmlns:a16="http://schemas.microsoft.com/office/drawing/2014/main" id="{97552F3A-1B77-431C-87F1-7F85C16AD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70942" y="2726766"/>
              <a:ext cx="0" cy="32636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</p:spPr>
          <p:txBody>
            <a:bodyPr tIns="0" bIns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35" name="AutoShape 187">
              <a:extLst>
                <a:ext uri="{FF2B5EF4-FFF2-40B4-BE49-F238E27FC236}">
                  <a16:creationId xmlns:a16="http://schemas.microsoft.com/office/drawing/2014/main" id="{C3933C51-863D-4919-BE2A-16003C5B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286" y="2901177"/>
              <a:ext cx="799048" cy="409603"/>
            </a:xfrm>
            <a:prstGeom prst="flowChartDecisi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보완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/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변경</a:t>
              </a:r>
            </a:p>
          </p:txBody>
        </p:sp>
        <p:sp>
          <p:nvSpPr>
            <p:cNvPr id="136" name="Rectangle 188">
              <a:extLst>
                <a:ext uri="{FF2B5EF4-FFF2-40B4-BE49-F238E27FC236}">
                  <a16:creationId xmlns:a16="http://schemas.microsoft.com/office/drawing/2014/main" id="{8CA7772E-AF4A-40FB-8A1E-347CF0195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910" y="2409654"/>
              <a:ext cx="636309" cy="31314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E14A2D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승인</a:t>
              </a:r>
            </a:p>
          </p:txBody>
        </p:sp>
        <p:sp>
          <p:nvSpPr>
            <p:cNvPr id="137" name="Rectangle 189">
              <a:extLst>
                <a:ext uri="{FF2B5EF4-FFF2-40B4-BE49-F238E27FC236}">
                  <a16:creationId xmlns:a16="http://schemas.microsoft.com/office/drawing/2014/main" id="{BC6AAE84-908A-4152-AFB0-E18E9591C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187" y="2409654"/>
              <a:ext cx="960159" cy="3171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E14A2D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재작성 통보</a:t>
              </a:r>
            </a:p>
          </p:txBody>
        </p:sp>
        <p:sp>
          <p:nvSpPr>
            <p:cNvPr id="138" name="AutoShape 190">
              <a:extLst>
                <a:ext uri="{FF2B5EF4-FFF2-40B4-BE49-F238E27FC236}">
                  <a16:creationId xmlns:a16="http://schemas.microsoft.com/office/drawing/2014/main" id="{01D64E3B-F6F9-4518-8D70-D83F0ECAA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36" y="1980231"/>
              <a:ext cx="768127" cy="335610"/>
            </a:xfrm>
            <a:prstGeom prst="roundRect">
              <a:avLst>
                <a:gd name="adj" fmla="val 16667"/>
              </a:avLst>
            </a:prstGeom>
            <a:solidFill>
              <a:srgbClr val="FFCC00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최종 승인</a:t>
              </a:r>
            </a:p>
          </p:txBody>
        </p:sp>
        <p:cxnSp>
          <p:nvCxnSpPr>
            <p:cNvPr id="139" name="AutoShape 191">
              <a:extLst>
                <a:ext uri="{FF2B5EF4-FFF2-40B4-BE49-F238E27FC236}">
                  <a16:creationId xmlns:a16="http://schemas.microsoft.com/office/drawing/2014/main" id="{D8D851A7-34B7-4E3E-9D58-6912B5B2334F}"/>
                </a:ext>
              </a:extLst>
            </p:cNvPr>
            <p:cNvCxnSpPr>
              <a:cxnSpLocks noChangeShapeType="1"/>
              <a:stCxn id="142" idx="3"/>
              <a:endCxn id="138" idx="1"/>
            </p:cNvCxnSpPr>
            <p:nvPr/>
          </p:nvCxnSpPr>
          <p:spPr bwMode="auto">
            <a:xfrm>
              <a:off x="4908935" y="2148606"/>
              <a:ext cx="659643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0" name="Rectangle 192">
              <a:extLst>
                <a:ext uri="{FF2B5EF4-FFF2-40B4-BE49-F238E27FC236}">
                  <a16:creationId xmlns:a16="http://schemas.microsoft.com/office/drawing/2014/main" id="{BD666FDC-D76A-40E6-AED7-C2D6E74A7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554" y="2010126"/>
              <a:ext cx="282049" cy="119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</a:t>
              </a:r>
            </a:p>
          </p:txBody>
        </p:sp>
        <p:sp>
          <p:nvSpPr>
            <p:cNvPr id="141" name="Rectangle 193">
              <a:extLst>
                <a:ext uri="{FF2B5EF4-FFF2-40B4-BE49-F238E27FC236}">
                  <a16:creationId xmlns:a16="http://schemas.microsoft.com/office/drawing/2014/main" id="{64AF537E-7555-4BFB-A8DD-A1E729958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9899" y="2010126"/>
              <a:ext cx="360819" cy="119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</a:p>
          </p:txBody>
        </p:sp>
        <p:sp>
          <p:nvSpPr>
            <p:cNvPr id="142" name="AutoShape 194">
              <a:extLst>
                <a:ext uri="{FF2B5EF4-FFF2-40B4-BE49-F238E27FC236}">
                  <a16:creationId xmlns:a16="http://schemas.microsoft.com/office/drawing/2014/main" id="{8E063FA9-8DF6-48CA-8186-6A879D0B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165" y="1989481"/>
              <a:ext cx="969924" cy="318433"/>
            </a:xfrm>
            <a:prstGeom prst="flowChartDecision">
              <a:avLst/>
            </a:prstGeom>
            <a:solidFill>
              <a:srgbClr val="FFCC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보완</a:t>
              </a: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/</a:t>
              </a: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변경</a:t>
              </a:r>
            </a:p>
          </p:txBody>
        </p:sp>
        <p:cxnSp>
          <p:nvCxnSpPr>
            <p:cNvPr id="143" name="AutoShape 195">
              <a:extLst>
                <a:ext uri="{FF2B5EF4-FFF2-40B4-BE49-F238E27FC236}">
                  <a16:creationId xmlns:a16="http://schemas.microsoft.com/office/drawing/2014/main" id="{BEDD169F-06C4-49B8-971C-AE23098ABB12}"/>
                </a:ext>
              </a:extLst>
            </p:cNvPr>
            <p:cNvCxnSpPr>
              <a:cxnSpLocks noChangeShapeType="1"/>
              <a:stCxn id="136" idx="2"/>
              <a:endCxn id="135" idx="0"/>
            </p:cNvCxnSpPr>
            <p:nvPr/>
          </p:nvCxnSpPr>
          <p:spPr bwMode="auto">
            <a:xfrm rot="5400000">
              <a:off x="4162763" y="2809818"/>
              <a:ext cx="176961" cy="390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" name="AutoShape 196">
              <a:extLst>
                <a:ext uri="{FF2B5EF4-FFF2-40B4-BE49-F238E27FC236}">
                  <a16:creationId xmlns:a16="http://schemas.microsoft.com/office/drawing/2014/main" id="{1E761060-1676-49CC-8B0A-90D2080C05F4}"/>
                </a:ext>
              </a:extLst>
            </p:cNvPr>
            <p:cNvCxnSpPr>
              <a:cxnSpLocks noChangeShapeType="1"/>
              <a:stCxn id="137" idx="2"/>
              <a:endCxn id="123" idx="0"/>
            </p:cNvCxnSpPr>
            <p:nvPr/>
          </p:nvCxnSpPr>
          <p:spPr bwMode="auto">
            <a:xfrm rot="5400000">
              <a:off x="3237205" y="2806015"/>
              <a:ext cx="168200" cy="975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" name="AutoShape 197">
              <a:extLst>
                <a:ext uri="{FF2B5EF4-FFF2-40B4-BE49-F238E27FC236}">
                  <a16:creationId xmlns:a16="http://schemas.microsoft.com/office/drawing/2014/main" id="{4F6B6815-A0C9-4149-AF67-CB5F3A581483}"/>
                </a:ext>
              </a:extLst>
            </p:cNvPr>
            <p:cNvCxnSpPr>
              <a:cxnSpLocks noChangeShapeType="1"/>
              <a:stCxn id="142" idx="1"/>
              <a:endCxn id="137" idx="0"/>
            </p:cNvCxnSpPr>
            <p:nvPr/>
          </p:nvCxnSpPr>
          <p:spPr bwMode="auto">
            <a:xfrm rot="10800000" flipV="1">
              <a:off x="3326183" y="2148606"/>
              <a:ext cx="610852" cy="261062"/>
            </a:xfrm>
            <a:prstGeom prst="bentConnector2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6" name="Rectangle 198">
              <a:extLst>
                <a:ext uri="{FF2B5EF4-FFF2-40B4-BE49-F238E27FC236}">
                  <a16:creationId xmlns:a16="http://schemas.microsoft.com/office/drawing/2014/main" id="{562F4E4F-AC47-4497-AEFF-1F374093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974" y="2418903"/>
              <a:ext cx="636309" cy="31446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E14A2D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확인</a:t>
              </a:r>
            </a:p>
          </p:txBody>
        </p:sp>
        <p:sp>
          <p:nvSpPr>
            <p:cNvPr id="147" name="Rectangle 14">
              <a:extLst>
                <a:ext uri="{FF2B5EF4-FFF2-40B4-BE49-F238E27FC236}">
                  <a16:creationId xmlns:a16="http://schemas.microsoft.com/office/drawing/2014/main" id="{BC20FCB8-63E5-4AF3-B1FD-12427D5AD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8710" y="2421545"/>
              <a:ext cx="642818" cy="351466"/>
            </a:xfrm>
            <a:prstGeom prst="rect">
              <a:avLst/>
            </a:prstGeom>
            <a:solidFill>
              <a:srgbClr val="C0C0C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54000" rIns="54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QA</a:t>
              </a:r>
            </a:p>
          </p:txBody>
        </p:sp>
        <p:sp>
          <p:nvSpPr>
            <p:cNvPr id="148" name="Rectangle 14">
              <a:extLst>
                <a:ext uri="{FF2B5EF4-FFF2-40B4-BE49-F238E27FC236}">
                  <a16:creationId xmlns:a16="http://schemas.microsoft.com/office/drawing/2014/main" id="{424A49CD-965A-4F3D-B29D-0ED6F304E18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8710" y="2934209"/>
              <a:ext cx="642818" cy="351466"/>
            </a:xfrm>
            <a:prstGeom prst="rect">
              <a:avLst/>
            </a:prstGeom>
            <a:solidFill>
              <a:srgbClr val="C0C0C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54000" rIns="54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업무팀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49" name="AutoShape 5">
              <a:extLst>
                <a:ext uri="{FF2B5EF4-FFF2-40B4-BE49-F238E27FC236}">
                  <a16:creationId xmlns:a16="http://schemas.microsoft.com/office/drawing/2014/main" id="{339EB199-6396-4965-BCBA-81ABBCE3254E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6200000">
              <a:off x="719703" y="2571411"/>
              <a:ext cx="994939" cy="563076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txBody>
            <a:bodyPr vert="eaVert" wrap="none" lIns="162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50" name="Oval 6">
              <a:extLst>
                <a:ext uri="{FF2B5EF4-FFF2-40B4-BE49-F238E27FC236}">
                  <a16:creationId xmlns:a16="http://schemas.microsoft.com/office/drawing/2014/main" id="{C09E43BA-6FC9-47D8-A843-75596ADEFA9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4003" y="2585244"/>
              <a:ext cx="1009953" cy="4714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969696"/>
              </a:solidFill>
              <a:round/>
              <a:headEnd/>
              <a:tailEnd/>
            </a:ln>
            <a:effectLst>
              <a:outerShdw sy="50000" rotWithShape="0">
                <a:schemeClr val="bg2">
                  <a:alpha val="50000"/>
                </a:schemeClr>
              </a:outerShdw>
            </a:effectLst>
          </p:spPr>
          <p:txBody>
            <a:bodyPr lIns="54000" rIns="54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사업</a:t>
              </a:r>
              <a:endParaRPr kumimoji="1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수행팀</a:t>
              </a:r>
              <a:endParaRPr kumimoji="1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DB28D4C4-0E0C-4F20-8961-BD50D6FAA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6971" y="3595365"/>
            <a:ext cx="839343" cy="136930"/>
          </a:xfrm>
          <a:prstGeom prst="rect">
            <a:avLst/>
          </a:prstGeom>
        </p:spPr>
      </p:pic>
      <p:sp>
        <p:nvSpPr>
          <p:cNvPr id="152" name="AutoShape 44">
            <a:extLst>
              <a:ext uri="{FF2B5EF4-FFF2-40B4-BE49-F238E27FC236}">
                <a16:creationId xmlns:a16="http://schemas.microsoft.com/office/drawing/2014/main" id="{FC3F62A9-BB95-41AF-B72A-3754A4A6E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293" y="3019547"/>
            <a:ext cx="393301" cy="298609"/>
          </a:xfrm>
          <a:prstGeom prst="downArrow">
            <a:avLst>
              <a:gd name="adj1" fmla="val 49630"/>
              <a:gd name="adj2" fmla="val 36644"/>
            </a:avLst>
          </a:prstGeom>
          <a:gradFill rotWithShape="0">
            <a:gsLst>
              <a:gs pos="0">
                <a:srgbClr val="DEDEDE"/>
              </a:gs>
              <a:gs pos="100000">
                <a:srgbClr val="5089D6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53" name="AutoShape 44">
            <a:extLst>
              <a:ext uri="{FF2B5EF4-FFF2-40B4-BE49-F238E27FC236}">
                <a16:creationId xmlns:a16="http://schemas.microsoft.com/office/drawing/2014/main" id="{EAF40A71-33C5-4BC8-B5D7-4C9BD775E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292" y="3985501"/>
            <a:ext cx="393301" cy="298609"/>
          </a:xfrm>
          <a:prstGeom prst="downArrow">
            <a:avLst>
              <a:gd name="adj1" fmla="val 49630"/>
              <a:gd name="adj2" fmla="val 36644"/>
            </a:avLst>
          </a:prstGeom>
          <a:gradFill rotWithShape="0">
            <a:gsLst>
              <a:gs pos="0">
                <a:srgbClr val="DEDEDE"/>
              </a:gs>
              <a:gs pos="100000">
                <a:srgbClr val="5089D6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54" name="AutoShape 44">
            <a:extLst>
              <a:ext uri="{FF2B5EF4-FFF2-40B4-BE49-F238E27FC236}">
                <a16:creationId xmlns:a16="http://schemas.microsoft.com/office/drawing/2014/main" id="{EC435B28-EB94-4B67-B150-5E6D4D860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919" y="4920757"/>
            <a:ext cx="393301" cy="298609"/>
          </a:xfrm>
          <a:prstGeom prst="downArrow">
            <a:avLst>
              <a:gd name="adj1" fmla="val 49630"/>
              <a:gd name="adj2" fmla="val 36644"/>
            </a:avLst>
          </a:prstGeom>
          <a:gradFill rotWithShape="0">
            <a:gsLst>
              <a:gs pos="0">
                <a:srgbClr val="DEDEDE"/>
              </a:gs>
              <a:gs pos="100000">
                <a:srgbClr val="5089D6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55" name="AutoShape 44">
            <a:extLst>
              <a:ext uri="{FF2B5EF4-FFF2-40B4-BE49-F238E27FC236}">
                <a16:creationId xmlns:a16="http://schemas.microsoft.com/office/drawing/2014/main" id="{4A4D527D-20A7-418A-86A3-AADF852E1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918" y="5737406"/>
            <a:ext cx="393301" cy="298609"/>
          </a:xfrm>
          <a:prstGeom prst="downArrow">
            <a:avLst>
              <a:gd name="adj1" fmla="val 49630"/>
              <a:gd name="adj2" fmla="val 36644"/>
            </a:avLst>
          </a:prstGeom>
          <a:gradFill rotWithShape="0">
            <a:gsLst>
              <a:gs pos="0">
                <a:srgbClr val="DEDEDE"/>
              </a:gs>
              <a:gs pos="100000">
                <a:srgbClr val="5089D6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49" name="슬라이드 번호 개체 틀 1">
            <a:extLst>
              <a:ext uri="{FF2B5EF4-FFF2-40B4-BE49-F238E27FC236}">
                <a16:creationId xmlns:a16="http://schemas.microsoft.com/office/drawing/2014/main" id="{ECF260CA-F693-4659-991C-61D0B24F1A6D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936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16C06-1A47-22F2-5452-27E09C10D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A7439A-F7EB-C1A1-CC66-9263FB99C903}"/>
              </a:ext>
            </a:extLst>
          </p:cNvPr>
          <p:cNvSpPr/>
          <p:nvPr/>
        </p:nvSpPr>
        <p:spPr>
          <a:xfrm>
            <a:off x="6210222" y="415282"/>
            <a:ext cx="5599097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성공적인 사업 수행을 위해 보고절차를 다음과 같이 체계화하고 관련 조직 간에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상호 유기적인 협력 체제를 구축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함으로써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프로젝트의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안정성과 업무 효율성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을 제공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367541-166F-A6B2-DD56-F0D4FEEFB8DF}"/>
              </a:ext>
            </a:extLst>
          </p:cNvPr>
          <p:cNvSpPr/>
          <p:nvPr/>
        </p:nvSpPr>
        <p:spPr>
          <a:xfrm>
            <a:off x="550863" y="1628775"/>
            <a:ext cx="5398761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688D488-A1B1-9507-452C-BC560F494B63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Group 107">
            <a:extLst>
              <a:ext uri="{FF2B5EF4-FFF2-40B4-BE49-F238E27FC236}">
                <a16:creationId xmlns:a16="http://schemas.microsoft.com/office/drawing/2014/main" id="{661E3410-34AA-2BB5-E667-E2D55F5BF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46179"/>
              </p:ext>
            </p:extLst>
          </p:nvPr>
        </p:nvGraphicFramePr>
        <p:xfrm>
          <a:off x="6454372" y="1933641"/>
          <a:ext cx="5074689" cy="4555219"/>
        </p:xfrm>
        <a:graphic>
          <a:graphicData uri="http://schemas.openxmlformats.org/drawingml/2006/table">
            <a:tbl>
              <a:tblPr/>
              <a:tblGrid>
                <a:gridCol w="338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60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82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구분</a:t>
                      </a:r>
                    </a:p>
                  </a:txBody>
                  <a:tcPr marL="37123" marR="37123" marT="30933" marB="3093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 Bold" pitchFamily="50" charset="-127"/>
                        <a:ea typeface="가는각진제목체"/>
                      </a:endParaRPr>
                    </a:p>
                  </a:txBody>
                  <a:tcPr marL="43200" marR="43200" marT="35997" marB="35997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시기</a:t>
                      </a:r>
                    </a:p>
                  </a:txBody>
                  <a:tcPr marL="30695" marR="30695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내용</a:t>
                      </a:r>
                    </a:p>
                  </a:txBody>
                  <a:tcPr marL="30695" marR="30695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참석대상</a:t>
                      </a:r>
                    </a:p>
                  </a:txBody>
                  <a:tcPr marL="30695" marR="30695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보고서</a:t>
                      </a:r>
                    </a:p>
                  </a:txBody>
                  <a:tcPr marL="30695" marR="30695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197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정  기  보  고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30936" marR="30936" marT="30933" marB="30933" vert="eaVert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착수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계약 후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개월 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사업추진일정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운영팀 세부 조직 및 역할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사업범위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사업추진 방안 등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사업추진팀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PM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그룹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TFT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관련부서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착수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보고서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6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marT="35997" marB="35997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주간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회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주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주간 사업 진행내용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진척상황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관련부서 업무협의 내용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주요 의사결정 및 협조사항</a:t>
                      </a: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사업추진팀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PM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그룹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TFT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61872" marR="61872" marT="30933" marB="30933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주간업무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보고서</a:t>
                      </a: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25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marT="35997" marB="35997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월간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회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월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월간 사업 진행내용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진척상황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관련부서 업무협의 내용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주요 의사결정 및 협조사항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수행 시 이슈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위험요소 및 대책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주요 의사 결정요청 사항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소요 공수 산정 리포트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/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분석 리포트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5997" marB="35997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월간업무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9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비 정 기 보 고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vert="eaVert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수시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수시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긴급히 변경 및 이슈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위험 발생시 사업추진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조직 요구에 의해 지정된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내용 보고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사안에 따라 회의 또는 서면으로 보고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참석대상과 보고장소는 사안에 따라 조정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사업추진팀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PM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그룹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TFT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관련부서</a:t>
                      </a: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회의록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이슈보고서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)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Group 122">
            <a:extLst>
              <a:ext uri="{FF2B5EF4-FFF2-40B4-BE49-F238E27FC236}">
                <a16:creationId xmlns:a16="http://schemas.microsoft.com/office/drawing/2014/main" id="{2C193C5A-5D37-5525-A099-F478A12E9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739719"/>
              </p:ext>
            </p:extLst>
          </p:nvPr>
        </p:nvGraphicFramePr>
        <p:xfrm>
          <a:off x="777240" y="1933641"/>
          <a:ext cx="4884659" cy="4555219"/>
        </p:xfrm>
        <a:graphic>
          <a:graphicData uri="http://schemas.openxmlformats.org/drawingml/2006/table">
            <a:tbl>
              <a:tblPr/>
              <a:tblGrid>
                <a:gridCol w="2607114">
                  <a:extLst>
                    <a:ext uri="{9D8B030D-6E8A-4147-A177-3AD203B41FA5}">
                      <a16:colId xmlns:a16="http://schemas.microsoft.com/office/drawing/2014/main" val="1039482016"/>
                    </a:ext>
                  </a:extLst>
                </a:gridCol>
                <a:gridCol w="841481">
                  <a:extLst>
                    <a:ext uri="{9D8B030D-6E8A-4147-A177-3AD203B41FA5}">
                      <a16:colId xmlns:a16="http://schemas.microsoft.com/office/drawing/2014/main" val="1565593335"/>
                    </a:ext>
                  </a:extLst>
                </a:gridCol>
                <a:gridCol w="1436064">
                  <a:extLst>
                    <a:ext uri="{9D8B030D-6E8A-4147-A177-3AD203B41FA5}">
                      <a16:colId xmlns:a16="http://schemas.microsoft.com/office/drawing/2014/main" val="2471163094"/>
                    </a:ext>
                  </a:extLst>
                </a:gridCol>
              </a:tblGrid>
              <a:tr h="450939"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보고절차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담당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내용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26328"/>
                  </a:ext>
                </a:extLst>
              </a:tr>
              <a:tr h="2007991">
                <a:tc rowSpan="3"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38695" marR="38695" marT="74414" marB="744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수행팀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디지털웍스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)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171450" indent="-171450"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업무별 진도사항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쟁점 및 미결사항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프로젝트 범위 변경관리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품질검토회의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  <a:cs typeface="Pretendard" panose="02000503000000020004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자료 취합 및 보고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  <a:cs typeface="Pretendard" panose="02000503000000020004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프로젝트관리자에게 보고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598507"/>
                  </a:ext>
                </a:extLst>
              </a:tr>
              <a:tr h="13641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프로젝트 </a:t>
                      </a:r>
                      <a:b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관리자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(PM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그룹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38695" marR="38695" marT="74414" marB="74414" anchor="ctr" horzOverflow="overflow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171450" indent="-171450"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문제점 해결방안 검토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프로젝트 진도확인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산출물 작성 진도 확인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업무사례 변경관리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41675"/>
                  </a:ext>
                </a:extLst>
              </a:tr>
              <a:tr h="732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KB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자산운용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171450" indent="-171450"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결과물에 대한 내부보고 프로세스 처리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2898"/>
                  </a:ext>
                </a:extLst>
              </a:tr>
            </a:tbl>
          </a:graphicData>
        </a:graphic>
      </p:graphicFrame>
      <p:grpSp>
        <p:nvGrpSpPr>
          <p:cNvPr id="13" name="Group 145">
            <a:extLst>
              <a:ext uri="{FF2B5EF4-FFF2-40B4-BE49-F238E27FC236}">
                <a16:creationId xmlns:a16="http://schemas.microsoft.com/office/drawing/2014/main" id="{859F86F8-7E58-44EE-3674-E9D7798037D3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2522220"/>
            <a:ext cx="2438400" cy="3810000"/>
            <a:chOff x="550" y="3529"/>
            <a:chExt cx="1579" cy="1976"/>
          </a:xfrm>
          <a:effectLst/>
        </p:grpSpPr>
        <p:sp>
          <p:nvSpPr>
            <p:cNvPr id="14" name="Rectangle 207">
              <a:extLst>
                <a:ext uri="{FF2B5EF4-FFF2-40B4-BE49-F238E27FC236}">
                  <a16:creationId xmlns:a16="http://schemas.microsoft.com/office/drawing/2014/main" id="{5E4C5076-966B-E681-3687-9BDE29CA3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905"/>
              <a:ext cx="855" cy="131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보고서 작성</a:t>
              </a:r>
            </a:p>
          </p:txBody>
        </p:sp>
        <p:sp>
          <p:nvSpPr>
            <p:cNvPr id="16" name="Rectangle 208">
              <a:extLst>
                <a:ext uri="{FF2B5EF4-FFF2-40B4-BE49-F238E27FC236}">
                  <a16:creationId xmlns:a16="http://schemas.microsoft.com/office/drawing/2014/main" id="{C5BE524A-EBBA-166C-6D88-AB1E0314C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4113"/>
              <a:ext cx="855" cy="132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자 료 취 합</a:t>
              </a:r>
            </a:p>
          </p:txBody>
        </p:sp>
        <p:sp>
          <p:nvSpPr>
            <p:cNvPr id="17" name="Rectangle 209">
              <a:extLst>
                <a:ext uri="{FF2B5EF4-FFF2-40B4-BE49-F238E27FC236}">
                  <a16:creationId xmlns:a16="http://schemas.microsoft.com/office/drawing/2014/main" id="{D9FA4284-4C47-539A-DAB2-C94FADE60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4326"/>
              <a:ext cx="855" cy="131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프로젝트관리자 보고</a:t>
              </a:r>
            </a:p>
          </p:txBody>
        </p:sp>
        <p:sp>
          <p:nvSpPr>
            <p:cNvPr id="18" name="AutoShape 210">
              <a:extLst>
                <a:ext uri="{FF2B5EF4-FFF2-40B4-BE49-F238E27FC236}">
                  <a16:creationId xmlns:a16="http://schemas.microsoft.com/office/drawing/2014/main" id="{0CC10D74-48D2-2B8C-7FFB-09A92FC2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373"/>
              <a:ext cx="855" cy="132"/>
            </a:xfrm>
            <a:prstGeom prst="cube">
              <a:avLst>
                <a:gd name="adj" fmla="val 0"/>
              </a:avLst>
            </a:prstGeom>
            <a:solidFill>
              <a:srgbClr val="EAEAEA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완  료</a:t>
              </a:r>
            </a:p>
          </p:txBody>
        </p:sp>
        <p:sp>
          <p:nvSpPr>
            <p:cNvPr id="19" name="Oval 211">
              <a:extLst>
                <a:ext uri="{FF2B5EF4-FFF2-40B4-BE49-F238E27FC236}">
                  <a16:creationId xmlns:a16="http://schemas.microsoft.com/office/drawing/2014/main" id="{11552815-55C2-5E7F-C07D-D0CDFA7C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5020"/>
              <a:ext cx="147" cy="98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rgbClr val="3683D0"/>
                </a:buClr>
                <a:buSzPct val="90000"/>
                <a:buFont typeface="Wingdings 2" panose="05020102010507070707" pitchFamily="18" charset="2"/>
                <a:buNone/>
              </a:pPr>
              <a:r>
                <a:rPr lang="en-US" altLang="ko-KR" sz="1000" b="1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</a:t>
              </a:r>
            </a:p>
          </p:txBody>
        </p:sp>
        <p:sp>
          <p:nvSpPr>
            <p:cNvPr id="20" name="Oval 212">
              <a:extLst>
                <a:ext uri="{FF2B5EF4-FFF2-40B4-BE49-F238E27FC236}">
                  <a16:creationId xmlns:a16="http://schemas.microsoft.com/office/drawing/2014/main" id="{2BE35888-C557-6A19-DCF1-E11D2D33B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4535"/>
              <a:ext cx="147" cy="9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rgbClr val="3683D0"/>
                </a:buClr>
                <a:buSzPct val="90000"/>
                <a:buFont typeface="Wingdings 2" panose="05020102010507070707" pitchFamily="18" charset="2"/>
                <a:buNone/>
              </a:pPr>
              <a:r>
                <a:rPr lang="en-US" altLang="ko-KR" sz="1000" b="1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</a:t>
              </a:r>
            </a:p>
          </p:txBody>
        </p:sp>
        <p:cxnSp>
          <p:nvCxnSpPr>
            <p:cNvPr id="21" name="AutoShape 215">
              <a:extLst>
                <a:ext uri="{FF2B5EF4-FFF2-40B4-BE49-F238E27FC236}">
                  <a16:creationId xmlns:a16="http://schemas.microsoft.com/office/drawing/2014/main" id="{4AF165C8-A6C0-3F08-48A1-FB6D46DC4F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960" y="3520"/>
              <a:ext cx="158" cy="602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16">
              <a:extLst>
                <a:ext uri="{FF2B5EF4-FFF2-40B4-BE49-F238E27FC236}">
                  <a16:creationId xmlns:a16="http://schemas.microsoft.com/office/drawing/2014/main" id="{9C73415E-8A3B-DDE5-96F5-1EB39A8D0CBC}"/>
                </a:ext>
              </a:extLst>
            </p:cNvPr>
            <p:cNvCxnSpPr>
              <a:cxnSpLocks noChangeShapeType="1"/>
              <a:stCxn id="14" idx="2"/>
              <a:endCxn id="16" idx="0"/>
            </p:cNvCxnSpPr>
            <p:nvPr/>
          </p:nvCxnSpPr>
          <p:spPr bwMode="auto">
            <a:xfrm>
              <a:off x="1340" y="4036"/>
              <a:ext cx="0" cy="77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217">
              <a:extLst>
                <a:ext uri="{FF2B5EF4-FFF2-40B4-BE49-F238E27FC236}">
                  <a16:creationId xmlns:a16="http://schemas.microsoft.com/office/drawing/2014/main" id="{C18362BD-7945-3FD8-7ABE-C5984DCD7FBD}"/>
                </a:ext>
              </a:extLst>
            </p:cNvPr>
            <p:cNvCxnSpPr>
              <a:cxnSpLocks noChangeShapeType="1"/>
              <a:stCxn id="32" idx="1"/>
              <a:endCxn id="14" idx="1"/>
            </p:cNvCxnSpPr>
            <p:nvPr/>
          </p:nvCxnSpPr>
          <p:spPr bwMode="auto">
            <a:xfrm rot="10800000">
              <a:off x="912" y="3971"/>
              <a:ext cx="17" cy="677"/>
            </a:xfrm>
            <a:prstGeom prst="bentConnector3">
              <a:avLst>
                <a:gd name="adj1" fmla="val 90000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218">
              <a:extLst>
                <a:ext uri="{FF2B5EF4-FFF2-40B4-BE49-F238E27FC236}">
                  <a16:creationId xmlns:a16="http://schemas.microsoft.com/office/drawing/2014/main" id="{29AC4C8C-9D37-5FE4-4B22-CEEB191C6A5D}"/>
                </a:ext>
              </a:extLst>
            </p:cNvPr>
            <p:cNvCxnSpPr>
              <a:cxnSpLocks noChangeShapeType="1"/>
              <a:stCxn id="16" idx="2"/>
              <a:endCxn id="17" idx="0"/>
            </p:cNvCxnSpPr>
            <p:nvPr/>
          </p:nvCxnSpPr>
          <p:spPr bwMode="auto">
            <a:xfrm>
              <a:off x="1340" y="4245"/>
              <a:ext cx="0" cy="81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219">
              <a:extLst>
                <a:ext uri="{FF2B5EF4-FFF2-40B4-BE49-F238E27FC236}">
                  <a16:creationId xmlns:a16="http://schemas.microsoft.com/office/drawing/2014/main" id="{AEC1B388-ECB7-C48E-AEA7-605F98AEFD28}"/>
                </a:ext>
              </a:extLst>
            </p:cNvPr>
            <p:cNvCxnSpPr>
              <a:cxnSpLocks noChangeShapeType="1"/>
              <a:stCxn id="17" idx="2"/>
              <a:endCxn id="32" idx="0"/>
            </p:cNvCxnSpPr>
            <p:nvPr/>
          </p:nvCxnSpPr>
          <p:spPr bwMode="auto">
            <a:xfrm>
              <a:off x="1340" y="4457"/>
              <a:ext cx="0" cy="103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220">
              <a:extLst>
                <a:ext uri="{FF2B5EF4-FFF2-40B4-BE49-F238E27FC236}">
                  <a16:creationId xmlns:a16="http://schemas.microsoft.com/office/drawing/2014/main" id="{6E4EF4B5-5ADF-A70C-C02F-D33ADE438AC3}"/>
                </a:ext>
              </a:extLst>
            </p:cNvPr>
            <p:cNvCxnSpPr>
              <a:cxnSpLocks noChangeShapeType="1"/>
              <a:stCxn id="32" idx="2"/>
              <a:endCxn id="34" idx="0"/>
            </p:cNvCxnSpPr>
            <p:nvPr/>
          </p:nvCxnSpPr>
          <p:spPr bwMode="auto">
            <a:xfrm>
              <a:off x="1340" y="4735"/>
              <a:ext cx="0" cy="108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221">
              <a:extLst>
                <a:ext uri="{FF2B5EF4-FFF2-40B4-BE49-F238E27FC236}">
                  <a16:creationId xmlns:a16="http://schemas.microsoft.com/office/drawing/2014/main" id="{BCF282B1-3CFB-8A4D-75B7-276089AD70EB}"/>
                </a:ext>
              </a:extLst>
            </p:cNvPr>
            <p:cNvCxnSpPr>
              <a:cxnSpLocks noChangeShapeType="1"/>
              <a:stCxn id="33" idx="3"/>
              <a:endCxn id="17" idx="3"/>
            </p:cNvCxnSpPr>
            <p:nvPr/>
          </p:nvCxnSpPr>
          <p:spPr bwMode="auto">
            <a:xfrm flipV="1">
              <a:off x="1750" y="4392"/>
              <a:ext cx="17" cy="761"/>
            </a:xfrm>
            <a:prstGeom prst="bentConnector3">
              <a:avLst>
                <a:gd name="adj1" fmla="val 894444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ectangle 222">
              <a:extLst>
                <a:ext uri="{FF2B5EF4-FFF2-40B4-BE49-F238E27FC236}">
                  <a16:creationId xmlns:a16="http://schemas.microsoft.com/office/drawing/2014/main" id="{D3B90578-CE5A-B84F-436F-5B8B6DAED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" y="3529"/>
              <a:ext cx="377" cy="218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진도</a:t>
              </a:r>
            </a:p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관리</a:t>
              </a:r>
            </a:p>
          </p:txBody>
        </p:sp>
        <p:sp>
          <p:nvSpPr>
            <p:cNvPr id="29" name="Rectangle 223">
              <a:extLst>
                <a:ext uri="{FF2B5EF4-FFF2-40B4-BE49-F238E27FC236}">
                  <a16:creationId xmlns:a16="http://schemas.microsoft.com/office/drawing/2014/main" id="{96FD2E30-5CF7-29B0-8D74-826029F0E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" y="3529"/>
              <a:ext cx="377" cy="218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변경</a:t>
              </a:r>
            </a:p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관리</a:t>
              </a:r>
            </a:p>
          </p:txBody>
        </p:sp>
        <p:sp>
          <p:nvSpPr>
            <p:cNvPr id="30" name="Rectangle 224">
              <a:extLst>
                <a:ext uri="{FF2B5EF4-FFF2-40B4-BE49-F238E27FC236}">
                  <a16:creationId xmlns:a16="http://schemas.microsoft.com/office/drawing/2014/main" id="{840A59CD-31BA-B17E-5572-13F230766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3529"/>
              <a:ext cx="377" cy="218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품질</a:t>
              </a:r>
            </a:p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</a:t>
              </a:r>
            </a:p>
          </p:txBody>
        </p:sp>
        <p:sp>
          <p:nvSpPr>
            <p:cNvPr id="31" name="Rectangle 225">
              <a:extLst>
                <a:ext uri="{FF2B5EF4-FFF2-40B4-BE49-F238E27FC236}">
                  <a16:creationId xmlns:a16="http://schemas.microsoft.com/office/drawing/2014/main" id="{AD09CB66-69EC-B2F9-73AB-E9DB31C67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3529"/>
              <a:ext cx="377" cy="218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이슈</a:t>
              </a:r>
            </a:p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쟁점관리</a:t>
              </a:r>
            </a:p>
          </p:txBody>
        </p:sp>
        <p:sp>
          <p:nvSpPr>
            <p:cNvPr id="32" name="AutoShape 226">
              <a:extLst>
                <a:ext uri="{FF2B5EF4-FFF2-40B4-BE49-F238E27FC236}">
                  <a16:creationId xmlns:a16="http://schemas.microsoft.com/office/drawing/2014/main" id="{454713F1-9FB4-53DE-FCB8-113613C06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" y="4560"/>
              <a:ext cx="821" cy="175"/>
            </a:xfrm>
            <a:prstGeom prst="diamond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</a:t>
              </a:r>
            </a:p>
          </p:txBody>
        </p:sp>
        <p:sp>
          <p:nvSpPr>
            <p:cNvPr id="33" name="AutoShape 227">
              <a:extLst>
                <a:ext uri="{FF2B5EF4-FFF2-40B4-BE49-F238E27FC236}">
                  <a16:creationId xmlns:a16="http://schemas.microsoft.com/office/drawing/2014/main" id="{453C076C-B0AD-8224-B836-8144D3264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" y="5066"/>
              <a:ext cx="821" cy="174"/>
            </a:xfrm>
            <a:prstGeom prst="diamond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</a:t>
              </a:r>
            </a:p>
          </p:txBody>
        </p:sp>
        <p:sp>
          <p:nvSpPr>
            <p:cNvPr id="34" name="Rectangle 228">
              <a:extLst>
                <a:ext uri="{FF2B5EF4-FFF2-40B4-BE49-F238E27FC236}">
                  <a16:creationId xmlns:a16="http://schemas.microsoft.com/office/drawing/2014/main" id="{DF69216D-1277-3F42-18EC-8F97189AF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4843"/>
              <a:ext cx="855" cy="131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관리부서  보고</a:t>
              </a:r>
            </a:p>
          </p:txBody>
        </p:sp>
        <p:cxnSp>
          <p:nvCxnSpPr>
            <p:cNvPr id="35" name="AutoShape 229">
              <a:extLst>
                <a:ext uri="{FF2B5EF4-FFF2-40B4-BE49-F238E27FC236}">
                  <a16:creationId xmlns:a16="http://schemas.microsoft.com/office/drawing/2014/main" id="{AB7B3D1A-7496-FC7D-12CF-E004256949CA}"/>
                </a:ext>
              </a:extLst>
            </p:cNvPr>
            <p:cNvCxnSpPr>
              <a:cxnSpLocks noChangeShapeType="1"/>
              <a:stCxn id="34" idx="2"/>
              <a:endCxn id="33" idx="0"/>
            </p:cNvCxnSpPr>
            <p:nvPr/>
          </p:nvCxnSpPr>
          <p:spPr bwMode="auto">
            <a:xfrm>
              <a:off x="1340" y="4974"/>
              <a:ext cx="0" cy="92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230">
              <a:extLst>
                <a:ext uri="{FF2B5EF4-FFF2-40B4-BE49-F238E27FC236}">
                  <a16:creationId xmlns:a16="http://schemas.microsoft.com/office/drawing/2014/main" id="{A4881D97-E7B7-A317-1EBA-7FD24B276DDC}"/>
                </a:ext>
              </a:extLst>
            </p:cNvPr>
            <p:cNvCxnSpPr>
              <a:cxnSpLocks noChangeShapeType="1"/>
              <a:stCxn id="33" idx="2"/>
              <a:endCxn id="18" idx="1"/>
            </p:cNvCxnSpPr>
            <p:nvPr/>
          </p:nvCxnSpPr>
          <p:spPr bwMode="auto">
            <a:xfrm>
              <a:off x="1340" y="5240"/>
              <a:ext cx="0" cy="133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231">
              <a:extLst>
                <a:ext uri="{FF2B5EF4-FFF2-40B4-BE49-F238E27FC236}">
                  <a16:creationId xmlns:a16="http://schemas.microsoft.com/office/drawing/2014/main" id="{4C17789B-C1A9-B8AA-6924-A293802F0F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161" y="3725"/>
              <a:ext cx="158" cy="201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32">
              <a:extLst>
                <a:ext uri="{FF2B5EF4-FFF2-40B4-BE49-F238E27FC236}">
                  <a16:creationId xmlns:a16="http://schemas.microsoft.com/office/drawing/2014/main" id="{FBD22CB7-E2FC-B44E-2D6D-A3FBF7457D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361" y="3726"/>
              <a:ext cx="158" cy="199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233">
              <a:extLst>
                <a:ext uri="{FF2B5EF4-FFF2-40B4-BE49-F238E27FC236}">
                  <a16:creationId xmlns:a16="http://schemas.microsoft.com/office/drawing/2014/main" id="{1E9EC72D-6AB4-4BA4-A8BE-25E3F620C139}"/>
                </a:ext>
              </a:extLst>
            </p:cNvPr>
            <p:cNvCxnSpPr>
              <a:cxnSpLocks noChangeShapeType="1"/>
              <a:stCxn id="31" idx="2"/>
              <a:endCxn id="14" idx="0"/>
            </p:cNvCxnSpPr>
            <p:nvPr/>
          </p:nvCxnSpPr>
          <p:spPr bwMode="auto">
            <a:xfrm rot="5400000">
              <a:off x="1562" y="3525"/>
              <a:ext cx="158" cy="601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Oval 213">
              <a:extLst>
                <a:ext uri="{FF2B5EF4-FFF2-40B4-BE49-F238E27FC236}">
                  <a16:creationId xmlns:a16="http://schemas.microsoft.com/office/drawing/2014/main" id="{C94430B6-A445-6558-EF2D-BA600C0B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" y="5275"/>
              <a:ext cx="190" cy="98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rgbClr val="3683D0"/>
                </a:buClr>
                <a:buSzPct val="90000"/>
                <a:buFont typeface="Wingdings 2" panose="05020102010507070707" pitchFamily="18" charset="2"/>
                <a:buNone/>
              </a:pPr>
              <a:r>
                <a:rPr lang="en-US" altLang="ko-KR" sz="1000" b="1" dirty="0">
                  <a:solidFill>
                    <a:srgbClr val="004F99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</a:p>
          </p:txBody>
        </p:sp>
        <p:sp>
          <p:nvSpPr>
            <p:cNvPr id="41" name="Oval 214">
              <a:extLst>
                <a:ext uri="{FF2B5EF4-FFF2-40B4-BE49-F238E27FC236}">
                  <a16:creationId xmlns:a16="http://schemas.microsoft.com/office/drawing/2014/main" id="{1B83D72D-BC66-7189-4A34-9C707C622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4723"/>
              <a:ext cx="190" cy="98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rgbClr val="3683D0"/>
                </a:buClr>
                <a:buSzPct val="90000"/>
                <a:buFont typeface="Wingdings 2" panose="05020102010507070707" pitchFamily="18" charset="2"/>
                <a:buNone/>
              </a:pPr>
              <a:r>
                <a:rPr lang="en-US" altLang="ko-KR" sz="1000" b="1" dirty="0">
                  <a:solidFill>
                    <a:srgbClr val="004F99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C2ACDB-7754-4E29-8DF2-B48D1ADEDA15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45006F-90B4-4A18-94D7-B49887B4DC0A}"/>
              </a:ext>
            </a:extLst>
          </p:cNvPr>
          <p:cNvSpPr/>
          <p:nvPr/>
        </p:nvSpPr>
        <p:spPr>
          <a:xfrm>
            <a:off x="283618" y="667815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업무보고 방안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9D01FB3-03EC-4EDD-A8A5-BC1C2A033F30}"/>
              </a:ext>
            </a:extLst>
          </p:cNvPr>
          <p:cNvSpPr/>
          <p:nvPr/>
        </p:nvSpPr>
        <p:spPr>
          <a:xfrm>
            <a:off x="213106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업무 보고체계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E468ECC-9005-4FAE-ADDF-9EC068CDCB48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업무 보고계획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2" name="슬라이드 번호 개체 틀 1">
            <a:extLst>
              <a:ext uri="{FF2B5EF4-FFF2-40B4-BE49-F238E27FC236}">
                <a16:creationId xmlns:a16="http://schemas.microsoft.com/office/drawing/2014/main" id="{96C6DE2E-0686-4504-B369-40236FBA8DB8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9941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22293-4E79-810D-31D2-BAE858219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B84C9E-FA1B-EC08-9FAC-8B86808FFCB9}"/>
              </a:ext>
            </a:extLst>
          </p:cNvPr>
          <p:cNvSpPr/>
          <p:nvPr/>
        </p:nvSpPr>
        <p:spPr>
          <a:xfrm>
            <a:off x="5394960" y="398137"/>
            <a:ext cx="6513419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디지털웍스는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사업 수행 시 발생 할 수 있는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긴급 업무 시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재택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주말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야간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비상 업무 시 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에는 자체 매뉴얼을 통해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신속하고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안정적인 커뮤니케이션과 업무 지원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이 진행 될 수 있는 방안을 제공 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F0E1C46-4F62-77FD-B605-43A9F6ACD1C1}"/>
              </a:ext>
            </a:extLst>
          </p:cNvPr>
          <p:cNvSpPr/>
          <p:nvPr/>
        </p:nvSpPr>
        <p:spPr>
          <a:xfrm>
            <a:off x="550863" y="1628775"/>
            <a:ext cx="5398761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31DED6-C449-A39A-2538-7DFFF0AF1721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CF0F1C-2520-7EE2-452C-4F78EAD43030}"/>
              </a:ext>
            </a:extLst>
          </p:cNvPr>
          <p:cNvGrpSpPr/>
          <p:nvPr/>
        </p:nvGrpSpPr>
        <p:grpSpPr>
          <a:xfrm>
            <a:off x="898762" y="2241600"/>
            <a:ext cx="4898870" cy="4169043"/>
            <a:chOff x="601753" y="2004567"/>
            <a:chExt cx="5183388" cy="437264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6AFAF21-9B20-58BC-A635-A08AA81F8D8F}"/>
                </a:ext>
              </a:extLst>
            </p:cNvPr>
            <p:cNvGrpSpPr/>
            <p:nvPr/>
          </p:nvGrpSpPr>
          <p:grpSpPr>
            <a:xfrm>
              <a:off x="601753" y="2181476"/>
              <a:ext cx="5183388" cy="4195734"/>
              <a:chOff x="687170" y="2201748"/>
              <a:chExt cx="5977715" cy="3926692"/>
            </a:xfrm>
          </p:grpSpPr>
          <p:sp>
            <p:nvSpPr>
              <p:cNvPr id="67" name="Text Box 9">
                <a:extLst>
                  <a:ext uri="{FF2B5EF4-FFF2-40B4-BE49-F238E27FC236}">
                    <a16:creationId xmlns:a16="http://schemas.microsoft.com/office/drawing/2014/main" id="{4D46F004-1777-EF66-5F07-97D3F0A1B43A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715749" y="5782791"/>
                <a:ext cx="2470208" cy="345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완료보고 및 검수의뢰</a:t>
                </a:r>
                <a:endPara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  <a:p>
                <a:pPr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(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긴급요청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1-3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시간 내 업무 완료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)</a:t>
                </a:r>
                <a:endPara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Text Box 10">
                <a:extLst>
                  <a:ext uri="{FF2B5EF4-FFF2-40B4-BE49-F238E27FC236}">
                    <a16:creationId xmlns:a16="http://schemas.microsoft.com/office/drawing/2014/main" id="{C0AFBEBC-B42B-188E-D64D-328DEC5481C7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687170" y="2841320"/>
                <a:ext cx="1843487" cy="345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긴급</a:t>
                </a: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)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신규 컨텐츠</a:t>
                </a: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/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개발</a:t>
                </a: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-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배포 </a:t>
                </a:r>
                <a:endPara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  <a:p>
                <a:pPr algn="l"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및 하자 처리</a:t>
                </a: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수정</a:t>
                </a: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)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요청</a:t>
                </a:r>
              </a:p>
            </p:txBody>
          </p:sp>
          <p:sp>
            <p:nvSpPr>
              <p:cNvPr id="69" name="Text Box 14">
                <a:extLst>
                  <a:ext uri="{FF2B5EF4-FFF2-40B4-BE49-F238E27FC236}">
                    <a16:creationId xmlns:a16="http://schemas.microsoft.com/office/drawing/2014/main" id="{71CD6514-0416-43F4-CB47-A555F1FF98BA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317606" y="2511139"/>
                <a:ext cx="1163151" cy="2196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</p:spPr>
            <p:txBody>
              <a:bodyPr anchor="b">
                <a:spAutoFit/>
              </a:bodyPr>
              <a:lstStyle/>
              <a:p>
                <a:pPr algn="ctr" eaLnBrk="1" fontAlgn="base" latinLnBrk="1" hangingPunct="1">
                  <a:lnSpc>
                    <a:spcPct val="100000"/>
                  </a:lnSpc>
                  <a:buSzTx/>
                  <a:buFontTx/>
                  <a:buNone/>
                  <a:defRPr/>
                </a:pPr>
                <a:r>
                  <a:rPr lang="en-US" altLang="ko-KR" sz="900" dirty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PM</a:t>
                </a:r>
                <a:endParaRPr lang="ko-KR" altLang="en-US" sz="9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Text Box 15">
                <a:extLst>
                  <a:ext uri="{FF2B5EF4-FFF2-40B4-BE49-F238E27FC236}">
                    <a16:creationId xmlns:a16="http://schemas.microsoft.com/office/drawing/2014/main" id="{CCD3DD2B-7FA2-CF21-3AF4-5A08CCF993FD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324226" y="3191802"/>
                <a:ext cx="1154324" cy="34689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</p:spPr>
            <p:txBody>
              <a:bodyPr anchor="b">
                <a:spAutoFit/>
              </a:bodyPr>
              <a:lstStyle/>
              <a:p>
                <a:pPr algn="ctr" eaLnBrk="1" fontAlgn="base" latinLnBrk="1" hangingPunct="1">
                  <a:lnSpc>
                    <a:spcPct val="100000"/>
                  </a:lnSpc>
                  <a:buSzTx/>
                  <a:buFontTx/>
                  <a:buNone/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긴급사항 접수 </a:t>
                </a:r>
              </a:p>
              <a:p>
                <a:pPr algn="ctr" eaLnBrk="1" fontAlgn="base" latinLnBrk="1" hangingPunct="1">
                  <a:lnSpc>
                    <a:spcPct val="100000"/>
                  </a:lnSpc>
                  <a:buSzTx/>
                  <a:buFontTx/>
                  <a:buNone/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업무분배</a:t>
                </a:r>
              </a:p>
            </p:txBody>
          </p:sp>
          <p:sp>
            <p:nvSpPr>
              <p:cNvPr id="71" name="Text Box 17">
                <a:extLst>
                  <a:ext uri="{FF2B5EF4-FFF2-40B4-BE49-F238E27FC236}">
                    <a16:creationId xmlns:a16="http://schemas.microsoft.com/office/drawing/2014/main" id="{94BF5F6F-CC04-22E3-0D9B-17CC918931AF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472335" y="5316618"/>
                <a:ext cx="444048" cy="2160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YES</a:t>
                </a:r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72" name="Text Box 18">
                <a:extLst>
                  <a:ext uri="{FF2B5EF4-FFF2-40B4-BE49-F238E27FC236}">
                    <a16:creationId xmlns:a16="http://schemas.microsoft.com/office/drawing/2014/main" id="{C38BE7A7-054B-457D-6404-42D343E36D4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056435" y="4844213"/>
                <a:ext cx="395983" cy="2160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NO</a:t>
                </a:r>
                <a:endParaRPr lang="ko-KR" altLang="en-US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cxnSp>
            <p:nvCxnSpPr>
              <p:cNvPr id="73" name="AutoShape 22">
                <a:extLst>
                  <a:ext uri="{FF2B5EF4-FFF2-40B4-BE49-F238E27FC236}">
                    <a16:creationId xmlns:a16="http://schemas.microsoft.com/office/drawing/2014/main" id="{431A11CC-94CA-ED2A-826F-9758F053D213}"/>
                  </a:ext>
                </a:extLst>
              </p:cNvPr>
              <p:cNvCxnSpPr>
                <a:cxnSpLocks noChangeShapeType="1"/>
                <a:stCxn id="98" idx="1"/>
                <a:endCxn id="61" idx="1"/>
              </p:cNvCxnSpPr>
              <p:nvPr/>
            </p:nvCxnSpPr>
            <p:spPr bwMode="auto">
              <a:xfrm rot="10800000">
                <a:off x="4317604" y="4377894"/>
                <a:ext cx="14646" cy="689732"/>
              </a:xfrm>
              <a:prstGeom prst="bentConnector3">
                <a:avLst>
                  <a:gd name="adj1" fmla="val 1800000"/>
                </a:avLst>
              </a:prstGeom>
              <a:noFill/>
              <a:ln w="19050">
                <a:solidFill>
                  <a:srgbClr val="FF7878"/>
                </a:solidFill>
                <a:miter lim="800000"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4" name="Text Box 23">
                <a:extLst>
                  <a:ext uri="{FF2B5EF4-FFF2-40B4-BE49-F238E27FC236}">
                    <a16:creationId xmlns:a16="http://schemas.microsoft.com/office/drawing/2014/main" id="{8D48BFD5-39A2-300E-69AA-5C63AD70171F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29254" y="4701493"/>
                <a:ext cx="942440" cy="21603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ko-KR" altLang="en-US" sz="900" dirty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검수담당자</a:t>
                </a:r>
                <a:endParaRPr lang="en-US" altLang="ko-KR" sz="9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75" name="AutoShape 24">
                <a:extLst>
                  <a:ext uri="{FF2B5EF4-FFF2-40B4-BE49-F238E27FC236}">
                    <a16:creationId xmlns:a16="http://schemas.microsoft.com/office/drawing/2014/main" id="{9FD1A76E-ADE9-1D1D-2A64-D9B72366FD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0427" y="3602229"/>
                <a:ext cx="966719" cy="461822"/>
              </a:xfrm>
              <a:prstGeom prst="flowChartDecision">
                <a:avLst/>
              </a:prstGeom>
              <a:solidFill>
                <a:schemeClr val="bg1"/>
              </a:solidFill>
              <a:ln w="19050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검수완료</a:t>
                </a:r>
              </a:p>
            </p:txBody>
          </p:sp>
          <p:cxnSp>
            <p:nvCxnSpPr>
              <p:cNvPr id="76" name="AutoShape 25">
                <a:extLst>
                  <a:ext uri="{FF2B5EF4-FFF2-40B4-BE49-F238E27FC236}">
                    <a16:creationId xmlns:a16="http://schemas.microsoft.com/office/drawing/2014/main" id="{43DAE5FA-78B6-E754-4B8A-6403447A66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309736" y="4039389"/>
                <a:ext cx="3312" cy="637442"/>
              </a:xfrm>
              <a:prstGeom prst="straightConnector1">
                <a:avLst/>
              </a:prstGeom>
              <a:noFill/>
              <a:ln w="19050">
                <a:solidFill>
                  <a:srgbClr val="FFCC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AutoShape 26">
                <a:extLst>
                  <a:ext uri="{FF2B5EF4-FFF2-40B4-BE49-F238E27FC236}">
                    <a16:creationId xmlns:a16="http://schemas.microsoft.com/office/drawing/2014/main" id="{A1B298BA-8180-AEC5-311A-26562A3C339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 flipH="1">
                <a:off x="2903134" y="3335175"/>
                <a:ext cx="381014" cy="3564497"/>
              </a:xfrm>
              <a:prstGeom prst="bentConnector3">
                <a:avLst>
                  <a:gd name="adj1" fmla="val -56151"/>
                </a:avLst>
              </a:prstGeom>
              <a:noFill/>
              <a:ln w="19050">
                <a:solidFill>
                  <a:srgbClr val="FFCC00"/>
                </a:solidFill>
                <a:prstDash val="sysDash"/>
                <a:miter lim="800000"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8" name="Text Box 27">
                <a:extLst>
                  <a:ext uri="{FF2B5EF4-FFF2-40B4-BE49-F238E27FC236}">
                    <a16:creationId xmlns:a16="http://schemas.microsoft.com/office/drawing/2014/main" id="{21D4D811-EF6A-FF43-90F1-3F69F04E3622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715749" y="3632750"/>
                <a:ext cx="418981" cy="226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100000"/>
                  </a:lnSpc>
                  <a:buSzTx/>
                  <a:buFontTx/>
                  <a:buNone/>
                  <a:defRPr kumimoji="1" sz="90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defRPr>
                </a:lvl1pPr>
                <a:lvl2pPr marL="742950" indent="-285750" algn="ctr" fontAlgn="base"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lang="en-US" altLang="ko-KR" dirty="0"/>
                  <a:t>NO</a:t>
                </a:r>
                <a:endParaRPr lang="ko-KR" altLang="en-US" dirty="0"/>
              </a:p>
            </p:txBody>
          </p:sp>
          <p:cxnSp>
            <p:nvCxnSpPr>
              <p:cNvPr id="79" name="AutoShape 28">
                <a:extLst>
                  <a:ext uri="{FF2B5EF4-FFF2-40B4-BE49-F238E27FC236}">
                    <a16:creationId xmlns:a16="http://schemas.microsoft.com/office/drawing/2014/main" id="{8749E4E0-BF53-9638-1FC5-377951809945}"/>
                  </a:ext>
                </a:extLst>
              </p:cNvPr>
              <p:cNvCxnSpPr>
                <a:cxnSpLocks noChangeShapeType="1"/>
                <a:stCxn id="75" idx="3"/>
              </p:cNvCxnSpPr>
              <p:nvPr/>
            </p:nvCxnSpPr>
            <p:spPr bwMode="auto">
              <a:xfrm flipV="1">
                <a:off x="1787145" y="2614081"/>
                <a:ext cx="2530460" cy="1219060"/>
              </a:xfrm>
              <a:prstGeom prst="bentConnector3">
                <a:avLst>
                  <a:gd name="adj1" fmla="val 50000"/>
                </a:avLst>
              </a:prstGeom>
              <a:noFill/>
              <a:ln w="19050">
                <a:solidFill>
                  <a:srgbClr val="FF7878"/>
                </a:solidFill>
                <a:miter lim="800000"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AutoShape 29">
                <a:extLst>
                  <a:ext uri="{FF2B5EF4-FFF2-40B4-BE49-F238E27FC236}">
                    <a16:creationId xmlns:a16="http://schemas.microsoft.com/office/drawing/2014/main" id="{B961A833-B08F-BD73-654A-FB7D48BB6311}"/>
                  </a:ext>
                </a:extLst>
              </p:cNvPr>
              <p:cNvCxnSpPr>
                <a:cxnSpLocks noChangeShapeType="1"/>
                <a:endCxn id="69" idx="0"/>
              </p:cNvCxnSpPr>
              <p:nvPr/>
            </p:nvCxnSpPr>
            <p:spPr bwMode="auto">
              <a:xfrm rot="5400000" flipH="1" flipV="1">
                <a:off x="3172531" y="811110"/>
                <a:ext cx="26622" cy="3426680"/>
              </a:xfrm>
              <a:prstGeom prst="bentConnector5">
                <a:avLst>
                  <a:gd name="adj1" fmla="val -468783"/>
                  <a:gd name="adj2" fmla="val 45528"/>
                  <a:gd name="adj3" fmla="val 903628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AutoShape 32">
                <a:extLst>
                  <a:ext uri="{FF2B5EF4-FFF2-40B4-BE49-F238E27FC236}">
                    <a16:creationId xmlns:a16="http://schemas.microsoft.com/office/drawing/2014/main" id="{DC51F882-F778-526C-405C-DEC4390C8106}"/>
                  </a:ext>
                </a:extLst>
              </p:cNvPr>
              <p:cNvCxnSpPr>
                <a:cxnSpLocks noChangeShapeType="1"/>
                <a:stCxn id="70" idx="2"/>
                <a:endCxn id="61" idx="0"/>
              </p:cNvCxnSpPr>
              <p:nvPr/>
            </p:nvCxnSpPr>
            <p:spPr bwMode="auto">
              <a:xfrm rot="5400000">
                <a:off x="4534692" y="3903182"/>
                <a:ext cx="731186" cy="2208"/>
              </a:xfrm>
              <a:prstGeom prst="bentConnector3">
                <a:avLst>
                  <a:gd name="adj1" fmla="val 50000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AutoShape 33">
                <a:extLst>
                  <a:ext uri="{FF2B5EF4-FFF2-40B4-BE49-F238E27FC236}">
                    <a16:creationId xmlns:a16="http://schemas.microsoft.com/office/drawing/2014/main" id="{85E4BA6E-0E0E-F19E-0915-08AF31D670D1}"/>
                  </a:ext>
                </a:extLst>
              </p:cNvPr>
              <p:cNvCxnSpPr>
                <a:cxnSpLocks noChangeShapeType="1"/>
                <a:stCxn id="61" idx="2"/>
                <a:endCxn id="98" idx="0"/>
              </p:cNvCxnSpPr>
              <p:nvPr/>
            </p:nvCxnSpPr>
            <p:spPr bwMode="auto">
              <a:xfrm rot="5400000">
                <a:off x="4723226" y="4660761"/>
                <a:ext cx="350806" cy="1103"/>
              </a:xfrm>
              <a:prstGeom prst="bentConnector3">
                <a:avLst>
                  <a:gd name="adj1" fmla="val 50000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3" name="Rectangle 51">
                <a:extLst>
                  <a:ext uri="{FF2B5EF4-FFF2-40B4-BE49-F238E27FC236}">
                    <a16:creationId xmlns:a16="http://schemas.microsoft.com/office/drawing/2014/main" id="{3B3B6158-AF66-ED8F-F611-5F96274F6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1886" y="4643051"/>
                <a:ext cx="1775018" cy="4984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fontAlgn="base" latinLnBrk="1">
                  <a:spcBef>
                    <a:spcPts val="496"/>
                  </a:spcBef>
                  <a:buClr>
                    <a:srgbClr val="FF7A00"/>
                  </a:buClr>
                </a:pP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긴급 요구 사항이 접수될 경우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처리일정 계획과 방법에 대한    사항을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신속하게  보고하고 수행</a:t>
                </a:r>
                <a:endPara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24197669-E0A5-C595-43F0-69F1F0DDF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7316" y="3109773"/>
                <a:ext cx="973525" cy="984715"/>
              </a:xfrm>
              <a:prstGeom prst="rect">
                <a:avLst/>
              </a:prstGeom>
              <a:effectLst/>
            </p:spPr>
          </p:pic>
          <p:sp>
            <p:nvSpPr>
              <p:cNvPr id="85" name="모서리가 둥근 직사각형 19">
                <a:extLst>
                  <a:ext uri="{FF2B5EF4-FFF2-40B4-BE49-F238E27FC236}">
                    <a16:creationId xmlns:a16="http://schemas.microsoft.com/office/drawing/2014/main" id="{568623C0-2D1F-9C82-D7CA-AA5BD1EE3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188" y="4081316"/>
                <a:ext cx="1450002" cy="538594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1pPr>
                <a:lvl2pPr marL="742950" indent="-28575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2pPr>
                <a:lvl3pPr marL="11430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3pPr>
                <a:lvl4pPr marL="16002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4pPr>
                <a:lvl5pPr marL="20574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9pPr>
              </a:lstStyle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원격관리 툴을 </a:t>
                </a:r>
                <a:endParaRPr lang="en-US" altLang="ko-KR" sz="900" b="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통한 커뮤니케이션</a:t>
                </a: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7F4ACF36-8A9B-8D91-566B-F8F345AC4C0C}"/>
                  </a:ext>
                </a:extLst>
              </p:cNvPr>
              <p:cNvSpPr/>
              <p:nvPr/>
            </p:nvSpPr>
            <p:spPr>
              <a:xfrm>
                <a:off x="4784612" y="3736950"/>
                <a:ext cx="247618" cy="192381"/>
              </a:xfrm>
              <a:prstGeom prst="ellipse">
                <a:avLst/>
              </a:prstGeom>
              <a:solidFill>
                <a:srgbClr val="40404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3</a:t>
                </a:r>
                <a:endParaRPr lang="ko-KR" altLang="en-US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87" name="모서리가 둥근 직사각형 19">
                <a:extLst>
                  <a:ext uri="{FF2B5EF4-FFF2-40B4-BE49-F238E27FC236}">
                    <a16:creationId xmlns:a16="http://schemas.microsoft.com/office/drawing/2014/main" id="{53C97EC1-F755-337E-999A-2CEB0A9F1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6332" y="5472699"/>
                <a:ext cx="898553" cy="434113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1pPr>
                <a:lvl2pPr marL="742950" indent="-28575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2pPr>
                <a:lvl3pPr marL="11430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3pPr>
                <a:lvl4pPr marL="16002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4pPr>
                <a:lvl5pPr marL="20574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9pPr>
              </a:lstStyle>
              <a:p>
                <a:pPr algn="ctr" eaLnBrk="1" latinLnBrk="1" hangingPunct="1"/>
                <a:r>
                  <a:rPr lang="ko-KR" altLang="en-US" sz="900" b="0" dirty="0" err="1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작업물</a:t>
                </a:r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</a:t>
                </a:r>
                <a:endParaRPr lang="en-US" altLang="ko-KR" sz="900" b="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백업 및 관리</a:t>
                </a:r>
              </a:p>
            </p:txBody>
          </p:sp>
          <p:cxnSp>
            <p:nvCxnSpPr>
              <p:cNvPr id="88" name="AutoShape 30">
                <a:extLst>
                  <a:ext uri="{FF2B5EF4-FFF2-40B4-BE49-F238E27FC236}">
                    <a16:creationId xmlns:a16="http://schemas.microsoft.com/office/drawing/2014/main" id="{F8AEC5EF-77D3-5424-F879-FC5B862076E3}"/>
                  </a:ext>
                </a:extLst>
              </p:cNvPr>
              <p:cNvCxnSpPr>
                <a:cxnSpLocks noChangeAspect="1" noChangeShapeType="1"/>
              </p:cNvCxnSpPr>
              <p:nvPr/>
            </p:nvCxnSpPr>
            <p:spPr bwMode="auto">
              <a:xfrm>
                <a:off x="5557983" y="5060244"/>
                <a:ext cx="374946" cy="7381"/>
              </a:xfrm>
              <a:prstGeom prst="straightConnector1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89" name="Picture 2" descr="Server Icons - Free Download, PNG and SVG">
                <a:extLst>
                  <a:ext uri="{FF2B5EF4-FFF2-40B4-BE49-F238E27FC236}">
                    <a16:creationId xmlns:a16="http://schemas.microsoft.com/office/drawing/2014/main" id="{76AE2315-1022-6239-A721-0F04577AE8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874" y="4850567"/>
                <a:ext cx="654579" cy="43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CB384A4A-5817-2130-A7D5-16B49D16457E}"/>
                  </a:ext>
                </a:extLst>
              </p:cNvPr>
              <p:cNvSpPr/>
              <p:nvPr/>
            </p:nvSpPr>
            <p:spPr>
              <a:xfrm>
                <a:off x="5916330" y="5247937"/>
                <a:ext cx="611389" cy="216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( NAS )</a:t>
                </a:r>
                <a:endPara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1" name="모서리가 둥근 직사각형 19">
                <a:extLst>
                  <a:ext uri="{FF2B5EF4-FFF2-40B4-BE49-F238E27FC236}">
                    <a16:creationId xmlns:a16="http://schemas.microsoft.com/office/drawing/2014/main" id="{90885A79-DEF8-AB55-E989-B399D1EB3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8023" y="2596583"/>
                <a:ext cx="993195" cy="45716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1pPr>
                <a:lvl2pPr marL="742950" indent="-28575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2pPr>
                <a:lvl3pPr marL="11430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3pPr>
                <a:lvl4pPr marL="16002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4pPr>
                <a:lvl5pPr marL="20574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9pPr>
              </a:lstStyle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업무 </a:t>
                </a:r>
                <a:endParaRPr lang="en-US" altLang="ko-KR" sz="900" b="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매뉴얼 적용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F4552A7-0FEC-4DA3-1EF1-A2AB12805804}"/>
                  </a:ext>
                </a:extLst>
              </p:cNvPr>
              <p:cNvSpPr txBox="1"/>
              <p:nvPr/>
            </p:nvSpPr>
            <p:spPr>
              <a:xfrm>
                <a:off x="1869851" y="5616005"/>
                <a:ext cx="2070085" cy="216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ctr"/>
                <a:r>
                  <a:rPr lang="ko-KR" altLang="en-US" sz="900" dirty="0">
                    <a:solidFill>
                      <a:srgbClr val="000000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통합</a:t>
                </a:r>
                <a:r>
                  <a:rPr lang="en-US" altLang="ko-KR" sz="900" dirty="0">
                    <a:solidFill>
                      <a:srgbClr val="000000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PM</a:t>
                </a:r>
              </a:p>
            </p:txBody>
          </p:sp>
          <p:sp>
            <p:nvSpPr>
              <p:cNvPr id="93" name="모서리가 둥근 직사각형 19">
                <a:extLst>
                  <a:ext uri="{FF2B5EF4-FFF2-40B4-BE49-F238E27FC236}">
                    <a16:creationId xmlns:a16="http://schemas.microsoft.com/office/drawing/2014/main" id="{1F7CAC3D-247C-CEE0-A354-BD56B5B11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488" y="2466343"/>
                <a:ext cx="1281927" cy="333452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1pPr>
                <a:lvl2pPr marL="742950" indent="-28575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2pPr>
                <a:lvl3pPr marL="11430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3pPr>
                <a:lvl4pPr marL="16002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4pPr>
                <a:lvl5pPr marL="20574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9pPr>
              </a:lstStyle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비상연락망 가동 </a:t>
                </a:r>
                <a:r>
                  <a:rPr lang="en-US" altLang="ko-KR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*</a:t>
                </a:r>
                <a:endParaRPr lang="ko-KR" altLang="en-US" sz="900" b="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58E7FADB-883D-A52F-84A4-3C1BF841F97F}"/>
                  </a:ext>
                </a:extLst>
              </p:cNvPr>
              <p:cNvSpPr/>
              <p:nvPr/>
            </p:nvSpPr>
            <p:spPr>
              <a:xfrm>
                <a:off x="3835087" y="2201748"/>
                <a:ext cx="239831" cy="187474"/>
              </a:xfrm>
              <a:prstGeom prst="ellipse">
                <a:avLst/>
              </a:prstGeom>
              <a:solidFill>
                <a:srgbClr val="40404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1</a:t>
                </a:r>
                <a:endParaRPr lang="ko-KR" altLang="en-US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4CD89C0E-3957-6512-65E1-FCC71A757ED4}"/>
                  </a:ext>
                </a:extLst>
              </p:cNvPr>
              <p:cNvCxnSpPr>
                <a:cxnSpLocks/>
                <a:stCxn id="69" idx="2"/>
                <a:endCxn id="70" idx="0"/>
              </p:cNvCxnSpPr>
              <p:nvPr/>
            </p:nvCxnSpPr>
            <p:spPr>
              <a:xfrm>
                <a:off x="4899182" y="2730751"/>
                <a:ext cx="2206" cy="461051"/>
              </a:xfrm>
              <a:prstGeom prst="straightConnector1">
                <a:avLst/>
              </a:prstGeom>
              <a:ln w="19050">
                <a:headEnd type="none"/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AD9E3AC4-7247-5E87-1A64-1BD460F0FAF3}"/>
                  </a:ext>
                </a:extLst>
              </p:cNvPr>
              <p:cNvSpPr/>
              <p:nvPr/>
            </p:nvSpPr>
            <p:spPr>
              <a:xfrm>
                <a:off x="4775411" y="2823189"/>
                <a:ext cx="253033" cy="202234"/>
              </a:xfrm>
              <a:prstGeom prst="ellipse">
                <a:avLst/>
              </a:prstGeom>
              <a:solidFill>
                <a:srgbClr val="40404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2</a:t>
                </a:r>
                <a:endParaRPr lang="ko-KR" altLang="en-US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7" name="Rectangle 51">
                <a:extLst>
                  <a:ext uri="{FF2B5EF4-FFF2-40B4-BE49-F238E27FC236}">
                    <a16:creationId xmlns:a16="http://schemas.microsoft.com/office/drawing/2014/main" id="{5FA9214B-930F-16EE-073E-D2752D499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4894" y="3133710"/>
                <a:ext cx="1222182" cy="3456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 fontAlgn="base" latinLnBrk="1">
                  <a:spcBef>
                    <a:spcPts val="496"/>
                  </a:spcBef>
                  <a:buClr>
                    <a:srgbClr val="FF7A00"/>
                  </a:buClr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긴급 요청 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30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분 내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업무분장 완료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8" name="AutoShape 16">
                <a:extLst>
                  <a:ext uri="{FF2B5EF4-FFF2-40B4-BE49-F238E27FC236}">
                    <a16:creationId xmlns:a16="http://schemas.microsoft.com/office/drawing/2014/main" id="{7BCCB97B-62E5-A73A-09CA-99B5756C0C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17604" y="4836715"/>
                <a:ext cx="1160946" cy="461822"/>
              </a:xfrm>
              <a:prstGeom prst="flowChartDecision">
                <a:avLst/>
              </a:prstGeom>
              <a:solidFill>
                <a:schemeClr val="bg1"/>
              </a:solidFill>
              <a:ln w="19050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자체 검수</a:t>
                </a: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7E1B63B6-8A11-778F-284E-8E182F60573F}"/>
                  </a:ext>
                </a:extLst>
              </p:cNvPr>
              <p:cNvSpPr/>
              <p:nvPr/>
            </p:nvSpPr>
            <p:spPr>
              <a:xfrm>
                <a:off x="5498555" y="4977015"/>
                <a:ext cx="229671" cy="181219"/>
              </a:xfrm>
              <a:prstGeom prst="ellipse">
                <a:avLst/>
              </a:prstGeom>
              <a:solidFill>
                <a:srgbClr val="40404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4</a:t>
                </a:r>
                <a:endParaRPr lang="ko-KR" altLang="en-US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A1B31D5-BFD9-BB76-FE32-933747026DAE}"/>
                </a:ext>
              </a:extLst>
            </p:cNvPr>
            <p:cNvGrpSpPr/>
            <p:nvPr/>
          </p:nvGrpSpPr>
          <p:grpSpPr>
            <a:xfrm>
              <a:off x="2410191" y="5615453"/>
              <a:ext cx="240226" cy="240226"/>
              <a:chOff x="5114914" y="2552011"/>
              <a:chExt cx="1080255" cy="1080255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D382570-19B6-6236-C8A3-75546AAA7C3D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66" name="Picture 2" descr="person Icon 1995118">
                <a:extLst>
                  <a:ext uri="{FF2B5EF4-FFF2-40B4-BE49-F238E27FC236}">
                    <a16:creationId xmlns:a16="http://schemas.microsoft.com/office/drawing/2014/main" id="{52E10476-7149-BD77-E079-3DCB9CF39F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1" name="Text Box 21">
              <a:extLst>
                <a:ext uri="{FF2B5EF4-FFF2-40B4-BE49-F238E27FC236}">
                  <a16:creationId xmlns:a16="http://schemas.microsoft.com/office/drawing/2014/main" id="{B3E2B250-4F7A-9253-D9A9-446FAE37412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49770" y="4391307"/>
              <a:ext cx="1008589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900" dirty="0">
                  <a:solidFill>
                    <a:srgbClr val="000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Publisher</a:t>
              </a:r>
              <a:endPara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03946CE-C1B3-416F-ED2C-94E2493F6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35616" y="2004567"/>
              <a:ext cx="1327942" cy="216640"/>
            </a:xfrm>
            <a:prstGeom prst="rect">
              <a:avLst/>
            </a:prstGeom>
          </p:spPr>
        </p:pic>
        <p:sp>
          <p:nvSpPr>
            <p:cNvPr id="63" name="Text Box 14">
              <a:extLst>
                <a:ext uri="{FF2B5EF4-FFF2-40B4-BE49-F238E27FC236}">
                  <a16:creationId xmlns:a16="http://schemas.microsoft.com/office/drawing/2014/main" id="{EDFA9500-F314-0846-4E95-EC91F9EAAB5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06389" y="2286226"/>
              <a:ext cx="1008590" cy="242105"/>
            </a:xfrm>
            <a:prstGeom prst="rect">
              <a:avLst/>
            </a:prstGeom>
            <a:solidFill>
              <a:srgbClr val="F5C52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 algn="ctr" eaLnBrk="1" fontAlgn="base" latinLnBrk="1" hangingPunct="1">
                <a:lnSpc>
                  <a:spcPct val="100000"/>
                </a:lnSpc>
                <a:buSzTx/>
                <a:buFontTx/>
                <a:buNone/>
                <a:defRPr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업무담당자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FB55424-9D05-A02D-BA6D-60E7B3DEB8B9}"/>
              </a:ext>
            </a:extLst>
          </p:cNvPr>
          <p:cNvGrpSpPr/>
          <p:nvPr/>
        </p:nvGrpSpPr>
        <p:grpSpPr>
          <a:xfrm>
            <a:off x="6643719" y="2029575"/>
            <a:ext cx="4382952" cy="4526442"/>
            <a:chOff x="6768912" y="1787470"/>
            <a:chExt cx="4382952" cy="4526442"/>
          </a:xfrm>
        </p:grpSpPr>
        <p:sp>
          <p:nvSpPr>
            <p:cNvPr id="101" name="Text Box 8">
              <a:extLst>
                <a:ext uri="{FF2B5EF4-FFF2-40B4-BE49-F238E27FC236}">
                  <a16:creationId xmlns:a16="http://schemas.microsoft.com/office/drawing/2014/main" id="{6102D294-5280-E70C-8F53-4D6B7E7319B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224413" y="2044805"/>
              <a:ext cx="982900" cy="230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PMO(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임원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02" name="Text Box 8">
              <a:extLst>
                <a:ext uri="{FF2B5EF4-FFF2-40B4-BE49-F238E27FC236}">
                  <a16:creationId xmlns:a16="http://schemas.microsoft.com/office/drawing/2014/main" id="{1B4555EA-ABA6-C5A9-9C2B-3C9888E1CB8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225482" y="2722250"/>
              <a:ext cx="982900" cy="230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통합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PM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03" name="Text Box 8">
              <a:extLst>
                <a:ext uri="{FF2B5EF4-FFF2-40B4-BE49-F238E27FC236}">
                  <a16:creationId xmlns:a16="http://schemas.microsoft.com/office/drawing/2014/main" id="{4F7BAE84-E803-F7A3-E874-F38A5953D8B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225479" y="3671429"/>
              <a:ext cx="982900" cy="230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담당 업무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PM</a:t>
              </a:r>
            </a:p>
          </p:txBody>
        </p:sp>
        <p:sp>
          <p:nvSpPr>
            <p:cNvPr id="104" name="Text Box 8">
              <a:extLst>
                <a:ext uri="{FF2B5EF4-FFF2-40B4-BE49-F238E27FC236}">
                  <a16:creationId xmlns:a16="http://schemas.microsoft.com/office/drawing/2014/main" id="{3F92F111-AAF1-22CC-A696-CC37B8242D3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225479" y="4682279"/>
              <a:ext cx="982900" cy="230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프로젝트 실무 담당</a:t>
              </a:r>
            </a:p>
          </p:txBody>
        </p:sp>
        <p:cxnSp>
          <p:nvCxnSpPr>
            <p:cNvPr id="105" name="AutoShape 33">
              <a:extLst>
                <a:ext uri="{FF2B5EF4-FFF2-40B4-BE49-F238E27FC236}">
                  <a16:creationId xmlns:a16="http://schemas.microsoft.com/office/drawing/2014/main" id="{972CD0AA-9F48-76E3-4AB6-E98D41419A80}"/>
                </a:ext>
              </a:extLst>
            </p:cNvPr>
            <p:cNvCxnSpPr>
              <a:cxnSpLocks noChangeShapeType="1"/>
              <a:stCxn id="133" idx="2"/>
              <a:endCxn id="101" idx="1"/>
            </p:cNvCxnSpPr>
            <p:nvPr/>
          </p:nvCxnSpPr>
          <p:spPr bwMode="auto">
            <a:xfrm rot="5400000" flipH="1" flipV="1">
              <a:off x="6897249" y="2471033"/>
              <a:ext cx="2637975" cy="2016352"/>
            </a:xfrm>
            <a:prstGeom prst="bentConnector4">
              <a:avLst>
                <a:gd name="adj1" fmla="val -8666"/>
                <a:gd name="adj2" fmla="val 60890"/>
              </a:avLst>
            </a:prstGeom>
            <a:noFill/>
            <a:ln w="15875">
              <a:solidFill>
                <a:srgbClr val="FFCC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6" name="Text Box 17">
              <a:extLst>
                <a:ext uri="{FF2B5EF4-FFF2-40B4-BE49-F238E27FC236}">
                  <a16:creationId xmlns:a16="http://schemas.microsoft.com/office/drawing/2014/main" id="{F4F0807A-4CAF-788D-42CC-8EAD48B38E1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809018" y="1941422"/>
              <a:ext cx="394660" cy="230832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07" name="AutoShape 30">
              <a:extLst>
                <a:ext uri="{FF2B5EF4-FFF2-40B4-BE49-F238E27FC236}">
                  <a16:creationId xmlns:a16="http://schemas.microsoft.com/office/drawing/2014/main" id="{DBF78D54-F8C9-A6A8-C368-CD02E3ECDE29}"/>
                </a:ext>
              </a:extLst>
            </p:cNvPr>
            <p:cNvCxnSpPr>
              <a:cxnSpLocks noChangeAspect="1" noChangeShapeType="1"/>
            </p:cNvCxnSpPr>
            <p:nvPr/>
          </p:nvCxnSpPr>
          <p:spPr bwMode="auto">
            <a:xfrm>
              <a:off x="8416374" y="4803677"/>
              <a:ext cx="809105" cy="1066"/>
            </a:xfrm>
            <a:prstGeom prst="straightConnector1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AutoShape 30">
              <a:extLst>
                <a:ext uri="{FF2B5EF4-FFF2-40B4-BE49-F238E27FC236}">
                  <a16:creationId xmlns:a16="http://schemas.microsoft.com/office/drawing/2014/main" id="{55C4B139-C7E6-E27B-1DC7-2B7CF7520FF8}"/>
                </a:ext>
              </a:extLst>
            </p:cNvPr>
            <p:cNvCxnSpPr>
              <a:cxnSpLocks noChangeAspect="1" noChangeShapeType="1"/>
            </p:cNvCxnSpPr>
            <p:nvPr/>
          </p:nvCxnSpPr>
          <p:spPr bwMode="auto">
            <a:xfrm flipV="1">
              <a:off x="8417235" y="3796368"/>
              <a:ext cx="808244" cy="1905"/>
            </a:xfrm>
            <a:prstGeom prst="straightConnector1">
              <a:avLst/>
            </a:prstGeom>
            <a:noFill/>
            <a:ln w="1905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AutoShape 24">
              <a:extLst>
                <a:ext uri="{FF2B5EF4-FFF2-40B4-BE49-F238E27FC236}">
                  <a16:creationId xmlns:a16="http://schemas.microsoft.com/office/drawing/2014/main" id="{A7ED3742-F780-7EC9-41D2-1360F78C3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17629" y="4645820"/>
              <a:ext cx="602144" cy="315817"/>
            </a:xfrm>
            <a:prstGeom prst="flowChartDecision">
              <a:avLst/>
            </a:prstGeom>
            <a:solidFill>
              <a:schemeClr val="bg1">
                <a:alpha val="99000"/>
              </a:schemeClr>
            </a:solidFill>
            <a:ln w="15875">
              <a:solidFill>
                <a:srgbClr val="FFCC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1</a:t>
              </a:r>
              <a:endParaRPr lang="ko-KR" altLang="en-US" sz="9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0" name="AutoShape 24">
              <a:extLst>
                <a:ext uri="{FF2B5EF4-FFF2-40B4-BE49-F238E27FC236}">
                  <a16:creationId xmlns:a16="http://schemas.microsoft.com/office/drawing/2014/main" id="{D8182284-E4A3-78D9-452A-BF1FD2E217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16163" y="3639772"/>
              <a:ext cx="602144" cy="315817"/>
            </a:xfrm>
            <a:prstGeom prst="flowChartDecision">
              <a:avLst/>
            </a:prstGeom>
            <a:solidFill>
              <a:schemeClr val="bg1">
                <a:alpha val="99000"/>
              </a:schemeClr>
            </a:solidFill>
            <a:ln w="15875">
              <a:solidFill>
                <a:srgbClr val="FFCC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2</a:t>
              </a:r>
              <a:endParaRPr lang="ko-KR" altLang="en-US" sz="9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768F063-E22D-5A22-5866-65D98F3BA94B}"/>
                </a:ext>
              </a:extLst>
            </p:cNvPr>
            <p:cNvSpPr txBox="1"/>
            <p:nvPr/>
          </p:nvSpPr>
          <p:spPr>
            <a:xfrm>
              <a:off x="6827458" y="5086733"/>
              <a:ext cx="194762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Emergency contact priority</a:t>
              </a:r>
              <a:endParaRPr lang="ko-KR" altLang="en-US" sz="900" dirty="0">
                <a:solidFill>
                  <a:srgbClr val="FF7878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12" name="AutoShape 30">
              <a:extLst>
                <a:ext uri="{FF2B5EF4-FFF2-40B4-BE49-F238E27FC236}">
                  <a16:creationId xmlns:a16="http://schemas.microsoft.com/office/drawing/2014/main" id="{085C9AC4-7946-3D25-2F52-2DFD8E2EFA8C}"/>
                </a:ext>
              </a:extLst>
            </p:cNvPr>
            <p:cNvCxnSpPr>
              <a:cxnSpLocks noChangeAspect="1" noChangeShapeType="1"/>
            </p:cNvCxnSpPr>
            <p:nvPr/>
          </p:nvCxnSpPr>
          <p:spPr bwMode="auto">
            <a:xfrm>
              <a:off x="8416374" y="2819302"/>
              <a:ext cx="808244" cy="16348"/>
            </a:xfrm>
            <a:prstGeom prst="straightConnector1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" name="AutoShape 24">
              <a:extLst>
                <a:ext uri="{FF2B5EF4-FFF2-40B4-BE49-F238E27FC236}">
                  <a16:creationId xmlns:a16="http://schemas.microsoft.com/office/drawing/2014/main" id="{1DAE2E51-3448-FD37-7F75-B21BCA5D83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17623" y="2667531"/>
              <a:ext cx="602144" cy="315817"/>
            </a:xfrm>
            <a:prstGeom prst="flowChartDecision">
              <a:avLst/>
            </a:prstGeom>
            <a:solidFill>
              <a:schemeClr val="bg1">
                <a:alpha val="99000"/>
              </a:schemeClr>
            </a:solidFill>
            <a:ln w="15875">
              <a:solidFill>
                <a:srgbClr val="FFC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3</a:t>
              </a:r>
              <a:endParaRPr lang="ko-KR" altLang="en-US" sz="9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4" name="AutoShape 24">
              <a:extLst>
                <a:ext uri="{FF2B5EF4-FFF2-40B4-BE49-F238E27FC236}">
                  <a16:creationId xmlns:a16="http://schemas.microsoft.com/office/drawing/2014/main" id="{11293B0C-5E78-F3EC-CEBC-38F54470D4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02897" y="1999495"/>
              <a:ext cx="602144" cy="315817"/>
            </a:xfrm>
            <a:prstGeom prst="flowChartDecision">
              <a:avLst/>
            </a:prstGeom>
            <a:solidFill>
              <a:schemeClr val="bg1">
                <a:alpha val="99000"/>
              </a:schemeClr>
            </a:solidFill>
            <a:ln w="158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4</a:t>
              </a:r>
              <a:endParaRPr lang="ko-KR" altLang="en-US" sz="9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15" name="AutoShape 33">
              <a:extLst>
                <a:ext uri="{FF2B5EF4-FFF2-40B4-BE49-F238E27FC236}">
                  <a16:creationId xmlns:a16="http://schemas.microsoft.com/office/drawing/2014/main" id="{10BA8C5A-EEDA-C312-F158-EAC6D1B6C9F1}"/>
                </a:ext>
              </a:extLst>
            </p:cNvPr>
            <p:cNvCxnSpPr>
              <a:cxnSpLocks noChangeShapeType="1"/>
              <a:stCxn id="104" idx="3"/>
              <a:endCxn id="101" idx="3"/>
            </p:cNvCxnSpPr>
            <p:nvPr/>
          </p:nvCxnSpPr>
          <p:spPr bwMode="auto">
            <a:xfrm flipH="1" flipV="1">
              <a:off x="10207313" y="2160221"/>
              <a:ext cx="1066" cy="2637474"/>
            </a:xfrm>
            <a:prstGeom prst="bentConnector3">
              <a:avLst>
                <a:gd name="adj1" fmla="val -21444653"/>
              </a:avLst>
            </a:prstGeom>
            <a:noFill/>
            <a:ln w="15875">
              <a:solidFill>
                <a:srgbClr val="FF9966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" name="Text Box 17">
              <a:extLst>
                <a:ext uri="{FF2B5EF4-FFF2-40B4-BE49-F238E27FC236}">
                  <a16:creationId xmlns:a16="http://schemas.microsoft.com/office/drawing/2014/main" id="{5CEE0B9C-AEF7-1CD0-A234-71610D87E7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787813" y="4583650"/>
              <a:ext cx="39466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7" name="Text Box 17">
              <a:extLst>
                <a:ext uri="{FF2B5EF4-FFF2-40B4-BE49-F238E27FC236}">
                  <a16:creationId xmlns:a16="http://schemas.microsoft.com/office/drawing/2014/main" id="{FDF78E20-D9C2-394E-0006-2EA1A7DE175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794956" y="3579671"/>
              <a:ext cx="394660" cy="230832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8" name="Text Box 17">
              <a:extLst>
                <a:ext uri="{FF2B5EF4-FFF2-40B4-BE49-F238E27FC236}">
                  <a16:creationId xmlns:a16="http://schemas.microsoft.com/office/drawing/2014/main" id="{F86EE57C-4B15-7BBA-D2E8-4F51967E78E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793292" y="2624636"/>
              <a:ext cx="394660" cy="230832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9" name="Text Box 18">
              <a:extLst>
                <a:ext uri="{FF2B5EF4-FFF2-40B4-BE49-F238E27FC236}">
                  <a16:creationId xmlns:a16="http://schemas.microsoft.com/office/drawing/2014/main" id="{A4B8F557-DD0F-C517-FEC8-61D259C3C67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86329" y="4134009"/>
              <a:ext cx="587020" cy="369332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  </a:t>
              </a:r>
            </a:p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contact </a:t>
              </a:r>
              <a:endParaRPr lang="ko-KR" altLang="en-US" sz="900" dirty="0">
                <a:solidFill>
                  <a:srgbClr val="FF7878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20" name="Text Box 18">
              <a:extLst>
                <a:ext uri="{FF2B5EF4-FFF2-40B4-BE49-F238E27FC236}">
                  <a16:creationId xmlns:a16="http://schemas.microsoft.com/office/drawing/2014/main" id="{49301111-7239-3AE1-8BCD-C05AFE349DF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74935" y="3230685"/>
              <a:ext cx="587020" cy="369332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  </a:t>
              </a:r>
            </a:p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contact </a:t>
              </a:r>
              <a:endParaRPr lang="ko-KR" altLang="en-US" sz="900" dirty="0">
                <a:solidFill>
                  <a:srgbClr val="FF7878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21" name="Text Box 18">
              <a:extLst>
                <a:ext uri="{FF2B5EF4-FFF2-40B4-BE49-F238E27FC236}">
                  <a16:creationId xmlns:a16="http://schemas.microsoft.com/office/drawing/2014/main" id="{A8CB53B1-B126-8000-EDA4-3919D1F7FD9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447770" y="2289905"/>
              <a:ext cx="5870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  </a:t>
              </a:r>
            </a:p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contact </a:t>
              </a:r>
              <a:endParaRPr lang="ko-KR" altLang="en-US" sz="900" dirty="0">
                <a:solidFill>
                  <a:srgbClr val="FF7878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95433E6B-F617-74FA-40C2-7450D8287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7320" y="2844271"/>
              <a:ext cx="640348" cy="0"/>
            </a:xfrm>
            <a:prstGeom prst="straightConnector1">
              <a:avLst/>
            </a:prstGeom>
            <a:ln w="15875"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AutoShape 24">
              <a:extLst>
                <a:ext uri="{FF2B5EF4-FFF2-40B4-BE49-F238E27FC236}">
                  <a16:creationId xmlns:a16="http://schemas.microsoft.com/office/drawing/2014/main" id="{B4EEB779-4454-F20F-9B51-5004C8538C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9720" y="2685760"/>
              <a:ext cx="602144" cy="315817"/>
            </a:xfrm>
            <a:prstGeom prst="flowChartDecision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1</a:t>
              </a:r>
              <a:endParaRPr lang="ko-KR" altLang="en-US" sz="9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451B63D1-9880-B1DE-C969-3BA26B6CE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7320" y="3805704"/>
              <a:ext cx="640348" cy="0"/>
            </a:xfrm>
            <a:prstGeom prst="straightConnector1">
              <a:avLst/>
            </a:prstGeom>
            <a:ln w="15875"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AutoShape 24">
              <a:extLst>
                <a:ext uri="{FF2B5EF4-FFF2-40B4-BE49-F238E27FC236}">
                  <a16:creationId xmlns:a16="http://schemas.microsoft.com/office/drawing/2014/main" id="{22DA9CBE-A720-2FE5-FF44-C58CC94FF8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9720" y="3647192"/>
              <a:ext cx="602144" cy="315817"/>
            </a:xfrm>
            <a:prstGeom prst="flowChartDecision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1</a:t>
              </a:r>
              <a:endParaRPr lang="ko-KR" altLang="en-US" sz="9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26" name="AutoShape 24">
              <a:extLst>
                <a:ext uri="{FF2B5EF4-FFF2-40B4-BE49-F238E27FC236}">
                  <a16:creationId xmlns:a16="http://schemas.microsoft.com/office/drawing/2014/main" id="{51A4912C-49A9-84EC-E449-EE8A685F73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7398" y="4637020"/>
              <a:ext cx="602144" cy="315817"/>
            </a:xfrm>
            <a:prstGeom prst="flowChartDecision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1</a:t>
              </a:r>
              <a:endParaRPr lang="ko-KR" altLang="en-US" sz="9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27" name="AutoShape 26">
              <a:extLst>
                <a:ext uri="{FF2B5EF4-FFF2-40B4-BE49-F238E27FC236}">
                  <a16:creationId xmlns:a16="http://schemas.microsoft.com/office/drawing/2014/main" id="{33FEE0D3-77D2-BCBC-0CDB-C61A05A2FEC9}"/>
                </a:ext>
              </a:extLst>
            </p:cNvPr>
            <p:cNvCxnSpPr>
              <a:cxnSpLocks noChangeShapeType="1"/>
              <a:stCxn id="110" idx="1"/>
              <a:endCxn id="133" idx="0"/>
            </p:cNvCxnSpPr>
            <p:nvPr/>
          </p:nvCxnSpPr>
          <p:spPr bwMode="auto">
            <a:xfrm rot="10800000" flipV="1">
              <a:off x="7208061" y="3797680"/>
              <a:ext cx="908102" cy="769683"/>
            </a:xfrm>
            <a:prstGeom prst="bentConnector2">
              <a:avLst/>
            </a:prstGeom>
            <a:noFill/>
            <a:ln w="15875">
              <a:solidFill>
                <a:srgbClr val="FFCC00"/>
              </a:solidFill>
              <a:prstDash val="sysDash"/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AA22F101-2362-0CE3-C8BC-65DB40C9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5487" y="3938771"/>
              <a:ext cx="0" cy="733118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0022CA5-8068-8303-963A-982BE7323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4076" y="3929630"/>
              <a:ext cx="0" cy="733118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02059B6-15A2-3ED8-5E2D-FF283CA9BCD2}"/>
                </a:ext>
              </a:extLst>
            </p:cNvPr>
            <p:cNvSpPr txBox="1"/>
            <p:nvPr/>
          </p:nvSpPr>
          <p:spPr>
            <a:xfrm>
              <a:off x="7136127" y="3438051"/>
              <a:ext cx="1265199" cy="368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완료보고 및 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확인 의뢰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E661A45-16CC-4968-7ACF-3DD41CBCC2DA}"/>
                </a:ext>
              </a:extLst>
            </p:cNvPr>
            <p:cNvSpPr txBox="1"/>
            <p:nvPr/>
          </p:nvSpPr>
          <p:spPr>
            <a:xfrm>
              <a:off x="9756459" y="4149236"/>
              <a:ext cx="7386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업무협의 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및 수행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32" name="모서리가 둥근 직사각형 106">
              <a:extLst>
                <a:ext uri="{FF2B5EF4-FFF2-40B4-BE49-F238E27FC236}">
                  <a16:creationId xmlns:a16="http://schemas.microsoft.com/office/drawing/2014/main" id="{CB77319C-21B4-05BF-7CB2-432D07AF85D1}"/>
                </a:ext>
              </a:extLst>
            </p:cNvPr>
            <p:cNvSpPr/>
            <p:nvPr/>
          </p:nvSpPr>
          <p:spPr>
            <a:xfrm>
              <a:off x="7077208" y="5644204"/>
              <a:ext cx="3987064" cy="66970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050" dirty="0">
                  <a:solidFill>
                    <a:srgbClr val="FFC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🚨</a:t>
              </a:r>
              <a:r>
                <a:rPr lang="en-US" altLang="ko-KR" sz="1050" dirty="0">
                  <a:solidFill>
                    <a:srgbClr val="FFC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365</a:t>
              </a:r>
              <a:r>
                <a:rPr lang="ko-KR" altLang="en-US" sz="1050" dirty="0">
                  <a:solidFill>
                    <a:srgbClr val="FFC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일 </a:t>
              </a:r>
              <a:r>
                <a:rPr lang="en-US" altLang="ko-KR" sz="1050" dirty="0">
                  <a:solidFill>
                    <a:srgbClr val="FFC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24</a:t>
              </a:r>
              <a:r>
                <a:rPr lang="ko-KR" altLang="en-US" sz="1050" dirty="0">
                  <a:solidFill>
                    <a:srgbClr val="FFC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시간 긴급업무 대응</a:t>
              </a:r>
              <a:endParaRPr lang="en-US" altLang="ko-KR" sz="1050" dirty="0">
                <a:solidFill>
                  <a:srgbClr val="FFC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( </a:t>
              </a:r>
              <a:r>
                <a:rPr lang="ko-KR" altLang="en-US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비상연락망 가동 </a:t>
              </a:r>
              <a:r>
                <a:rPr lang="en-US" altLang="ko-KR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30</a:t>
              </a:r>
              <a:r>
                <a:rPr lang="ko-KR" altLang="en-US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분내 접수 </a:t>
              </a:r>
              <a:r>
                <a:rPr lang="en-US" altLang="ko-KR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/ 3</a:t>
              </a:r>
              <a:r>
                <a:rPr lang="ko-KR" altLang="en-US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시간 내 업무 완료를</a:t>
              </a:r>
              <a:r>
                <a:rPr lang="en-US" altLang="ko-KR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목표 </a:t>
              </a:r>
              <a:r>
                <a:rPr lang="en-US" altLang="ko-KR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)</a:t>
              </a:r>
              <a:endParaRPr lang="ko-KR" altLang="en-US" sz="105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33" name="Text Box 8">
              <a:extLst>
                <a:ext uri="{FF2B5EF4-FFF2-40B4-BE49-F238E27FC236}">
                  <a16:creationId xmlns:a16="http://schemas.microsoft.com/office/drawing/2014/main" id="{7B32566A-D0F6-7706-C9DD-2CBEA03ACA2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768912" y="4567364"/>
              <a:ext cx="878297" cy="23083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업무 담당자</a:t>
              </a: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5A57982F-2C0D-9B5E-308C-EB35FAF9E2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628" y="4800135"/>
              <a:ext cx="137651" cy="0"/>
            </a:xfrm>
            <a:prstGeom prst="line">
              <a:avLst/>
            </a:prstGeom>
            <a:ln w="15875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6575244-1B99-6973-712C-88E7AE320CEA}"/>
                </a:ext>
              </a:extLst>
            </p:cNvPr>
            <p:cNvGrpSpPr/>
            <p:nvPr/>
          </p:nvGrpSpPr>
          <p:grpSpPr>
            <a:xfrm>
              <a:off x="9328950" y="3384734"/>
              <a:ext cx="240226" cy="240226"/>
              <a:chOff x="5114914" y="2552011"/>
              <a:chExt cx="1080255" cy="108025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5DFD52A5-0955-FB36-BA2B-84E0724E297D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151" name="Picture 2" descr="person Icon 1995118">
                <a:extLst>
                  <a:ext uri="{FF2B5EF4-FFF2-40B4-BE49-F238E27FC236}">
                    <a16:creationId xmlns:a16="http://schemas.microsoft.com/office/drawing/2014/main" id="{F4B2186E-600D-7765-008F-5E9519C5C6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9515BE9B-5FC3-714A-47F6-02DF582C4068}"/>
                </a:ext>
              </a:extLst>
            </p:cNvPr>
            <p:cNvGrpSpPr/>
            <p:nvPr/>
          </p:nvGrpSpPr>
          <p:grpSpPr>
            <a:xfrm>
              <a:off x="9576531" y="3384937"/>
              <a:ext cx="240226" cy="240226"/>
              <a:chOff x="5114914" y="2552011"/>
              <a:chExt cx="1080255" cy="1080255"/>
            </a:xfrm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7EA43F14-5220-2BB7-DA8B-5BF93E534ED3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149" name="Picture 2" descr="person Icon 1995118">
                <a:extLst>
                  <a:ext uri="{FF2B5EF4-FFF2-40B4-BE49-F238E27FC236}">
                    <a16:creationId xmlns:a16="http://schemas.microsoft.com/office/drawing/2014/main" id="{EC9728F6-FD8D-C69E-1345-4E9A380D1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C7B1CE97-C946-39C0-1326-01BE71792964}"/>
                </a:ext>
              </a:extLst>
            </p:cNvPr>
            <p:cNvGrpSpPr/>
            <p:nvPr/>
          </p:nvGrpSpPr>
          <p:grpSpPr>
            <a:xfrm>
              <a:off x="9820099" y="3385741"/>
              <a:ext cx="240226" cy="240226"/>
              <a:chOff x="5114914" y="2552011"/>
              <a:chExt cx="1080255" cy="1080255"/>
            </a:xfrm>
          </p:grpSpPr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A1DC9F48-84A3-2D02-1218-DF0BEBBC3D74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147" name="Picture 2" descr="person Icon 1995118">
                <a:extLst>
                  <a:ext uri="{FF2B5EF4-FFF2-40B4-BE49-F238E27FC236}">
                    <a16:creationId xmlns:a16="http://schemas.microsoft.com/office/drawing/2014/main" id="{44904CD2-D70E-E0EA-45C6-ABFE1857AB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2EE4D88-8B86-534C-4505-D4B0088F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39059" y="5010723"/>
              <a:ext cx="1227900" cy="200319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4D1E4D3-FFB4-45F0-9F32-C8CA34B6A848}"/>
                </a:ext>
              </a:extLst>
            </p:cNvPr>
            <p:cNvGrpSpPr/>
            <p:nvPr/>
          </p:nvGrpSpPr>
          <p:grpSpPr>
            <a:xfrm>
              <a:off x="9602600" y="2464292"/>
              <a:ext cx="240226" cy="240226"/>
              <a:chOff x="5114914" y="2552011"/>
              <a:chExt cx="1080255" cy="1080255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5047D273-C104-5299-5DAB-08C25E1AA9A5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145" name="Picture 2" descr="person Icon 1995118">
                <a:extLst>
                  <a:ext uri="{FF2B5EF4-FFF2-40B4-BE49-F238E27FC236}">
                    <a16:creationId xmlns:a16="http://schemas.microsoft.com/office/drawing/2014/main" id="{6897A151-A97A-31DC-F0C7-5051056CB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A6B263C5-2641-3396-2CC0-29B2394B1547}"/>
                </a:ext>
              </a:extLst>
            </p:cNvPr>
            <p:cNvGrpSpPr/>
            <p:nvPr/>
          </p:nvGrpSpPr>
          <p:grpSpPr>
            <a:xfrm>
              <a:off x="9601306" y="1787470"/>
              <a:ext cx="240226" cy="240226"/>
              <a:chOff x="5114914" y="2552011"/>
              <a:chExt cx="1080255" cy="1080255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5330AE35-C228-B9EE-4544-960EC64771DC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143" name="Picture 2" descr="person Icon 1995118">
                <a:extLst>
                  <a:ext uri="{FF2B5EF4-FFF2-40B4-BE49-F238E27FC236}">
                    <a16:creationId xmlns:a16="http://schemas.microsoft.com/office/drawing/2014/main" id="{6ED545FA-321E-9498-542D-08F7CCA67A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5504E4D-B3C8-4A9F-BB81-BBCCADDFE20F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6E4D392-8987-4DA0-87A7-51B9F5B8B0CA}"/>
              </a:ext>
            </a:extLst>
          </p:cNvPr>
          <p:cNvSpPr/>
          <p:nvPr/>
        </p:nvSpPr>
        <p:spPr>
          <a:xfrm>
            <a:off x="283618" y="667815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긴급이슈 대응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54F5FA6-994B-4A09-886C-E54584B53730}"/>
              </a:ext>
            </a:extLst>
          </p:cNvPr>
          <p:cNvSpPr/>
          <p:nvPr/>
        </p:nvSpPr>
        <p:spPr>
          <a:xfrm>
            <a:off x="213106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긴급업무</a:t>
            </a:r>
            <a:r>
              <a: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장애</a:t>
            </a:r>
            <a:r>
              <a: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대응 프로세스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E47C0F5-7C77-4F25-962C-95FD8CA8AB1A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긴급업무 비상연락 체계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50" name="Picture 2" descr="KB자산운용의 브런치스토리">
            <a:extLst>
              <a:ext uri="{FF2B5EF4-FFF2-40B4-BE49-F238E27FC236}">
                <a16:creationId xmlns:a16="http://schemas.microsoft.com/office/drawing/2014/main" id="{91748978-E70B-414B-99B4-8F34EEB26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87" y="1935283"/>
            <a:ext cx="507983" cy="50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KB자산운용의 브런치스토리">
            <a:extLst>
              <a:ext uri="{FF2B5EF4-FFF2-40B4-BE49-F238E27FC236}">
                <a16:creationId xmlns:a16="http://schemas.microsoft.com/office/drawing/2014/main" id="{CA84C805-B529-484F-9770-F8EBFCC50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142" y="4160533"/>
            <a:ext cx="507983" cy="50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슬라이드 번호 개체 틀 1">
            <a:extLst>
              <a:ext uri="{FF2B5EF4-FFF2-40B4-BE49-F238E27FC236}">
                <a16:creationId xmlns:a16="http://schemas.microsoft.com/office/drawing/2014/main" id="{F60C8A50-8850-466A-8949-25D89F8BD9BE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104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52C7A-0A79-562E-F202-1042A9D74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DE49F2A-1774-03DD-974B-F6AF0596B112}"/>
              </a:ext>
            </a:extLst>
          </p:cNvPr>
          <p:cNvSpPr/>
          <p:nvPr/>
        </p:nvSpPr>
        <p:spPr>
          <a:xfrm>
            <a:off x="0" y="5854007"/>
            <a:ext cx="12192000" cy="1003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385C93-C9C3-1D28-1BE1-0A1E39BF64E0}"/>
              </a:ext>
            </a:extLst>
          </p:cNvPr>
          <p:cNvSpPr/>
          <p:nvPr/>
        </p:nvSpPr>
        <p:spPr>
          <a:xfrm>
            <a:off x="4640580" y="425479"/>
            <a:ext cx="7167563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디지털웍스는 각 개발 업무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단계별 코드 표준 매뉴얼에 최적화된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에이전트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를 개발하여 단순한 코드 자동화 수준이 아니라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복수의 인공지능 모델이 협업하여 자율적으로 개발 품질을 점검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이 가능한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에이전트 기반 품질관리 프로세스를 적용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하도록 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C5ECECE3-EBA4-6C76-1E40-055210A4E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747" y="6936484"/>
            <a:ext cx="282542" cy="28254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91BB2B7-769E-186B-B819-9EEA5BC360CD}"/>
              </a:ext>
            </a:extLst>
          </p:cNvPr>
          <p:cNvGrpSpPr/>
          <p:nvPr/>
        </p:nvGrpSpPr>
        <p:grpSpPr>
          <a:xfrm>
            <a:off x="3569617" y="5482347"/>
            <a:ext cx="5052766" cy="224765"/>
            <a:chOff x="3717787" y="5676414"/>
            <a:chExt cx="5052766" cy="273377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EEFDF73-6F84-3974-46E0-5802908D4599}"/>
                </a:ext>
              </a:extLst>
            </p:cNvPr>
            <p:cNvCxnSpPr/>
            <p:nvPr/>
          </p:nvCxnSpPr>
          <p:spPr>
            <a:xfrm>
              <a:off x="3717787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99CE891-ABA5-55A3-185C-99878407B51A}"/>
                </a:ext>
              </a:extLst>
            </p:cNvPr>
            <p:cNvCxnSpPr/>
            <p:nvPr/>
          </p:nvCxnSpPr>
          <p:spPr>
            <a:xfrm>
              <a:off x="4177129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942144F-9AC6-1063-9D69-D780AEDF2EF9}"/>
                </a:ext>
              </a:extLst>
            </p:cNvPr>
            <p:cNvCxnSpPr/>
            <p:nvPr/>
          </p:nvCxnSpPr>
          <p:spPr>
            <a:xfrm>
              <a:off x="4636471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283BA9C-CCA4-D0BA-8D45-C35B9417FDA4}"/>
                </a:ext>
              </a:extLst>
            </p:cNvPr>
            <p:cNvCxnSpPr/>
            <p:nvPr/>
          </p:nvCxnSpPr>
          <p:spPr>
            <a:xfrm>
              <a:off x="5095813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202BE94-2035-BB7C-D35A-D4F76537C92A}"/>
                </a:ext>
              </a:extLst>
            </p:cNvPr>
            <p:cNvCxnSpPr/>
            <p:nvPr/>
          </p:nvCxnSpPr>
          <p:spPr>
            <a:xfrm>
              <a:off x="5555155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A7DD6BB-9037-2866-56BB-486FE7B5347C}"/>
                </a:ext>
              </a:extLst>
            </p:cNvPr>
            <p:cNvCxnSpPr/>
            <p:nvPr/>
          </p:nvCxnSpPr>
          <p:spPr>
            <a:xfrm>
              <a:off x="6014497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05E1118-311D-1A5F-907B-E0C5C19BB349}"/>
                </a:ext>
              </a:extLst>
            </p:cNvPr>
            <p:cNvCxnSpPr/>
            <p:nvPr/>
          </p:nvCxnSpPr>
          <p:spPr>
            <a:xfrm>
              <a:off x="6473839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87CE603-3154-5044-300D-10AAEC24FF96}"/>
                </a:ext>
              </a:extLst>
            </p:cNvPr>
            <p:cNvCxnSpPr/>
            <p:nvPr/>
          </p:nvCxnSpPr>
          <p:spPr>
            <a:xfrm>
              <a:off x="6933181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11027A4-5528-BDCC-8819-96B49D5D0588}"/>
                </a:ext>
              </a:extLst>
            </p:cNvPr>
            <p:cNvCxnSpPr/>
            <p:nvPr/>
          </p:nvCxnSpPr>
          <p:spPr>
            <a:xfrm>
              <a:off x="7392523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06F3250-1AD5-00B2-93F4-245F3235F3D9}"/>
                </a:ext>
              </a:extLst>
            </p:cNvPr>
            <p:cNvCxnSpPr/>
            <p:nvPr/>
          </p:nvCxnSpPr>
          <p:spPr>
            <a:xfrm>
              <a:off x="7851865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CE269B9-2B9A-4004-A73B-AF58497C3FA8}"/>
                </a:ext>
              </a:extLst>
            </p:cNvPr>
            <p:cNvCxnSpPr/>
            <p:nvPr/>
          </p:nvCxnSpPr>
          <p:spPr>
            <a:xfrm>
              <a:off x="8311207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E823AA6-0C66-E1EB-685F-F59991A562B0}"/>
                </a:ext>
              </a:extLst>
            </p:cNvPr>
            <p:cNvCxnSpPr/>
            <p:nvPr/>
          </p:nvCxnSpPr>
          <p:spPr>
            <a:xfrm>
              <a:off x="8770553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84E71FC-46F6-DD1D-FF45-52EF28082B31}"/>
              </a:ext>
            </a:extLst>
          </p:cNvPr>
          <p:cNvSpPr/>
          <p:nvPr/>
        </p:nvSpPr>
        <p:spPr>
          <a:xfrm>
            <a:off x="550863" y="6021865"/>
            <a:ext cx="1375521" cy="62401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기대효과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00A58-8361-41EA-B8C4-A587B72194D6}"/>
              </a:ext>
            </a:extLst>
          </p:cNvPr>
          <p:cNvGrpSpPr/>
          <p:nvPr/>
        </p:nvGrpSpPr>
        <p:grpSpPr>
          <a:xfrm>
            <a:off x="550864" y="1700532"/>
            <a:ext cx="11161712" cy="3634920"/>
            <a:chOff x="1260711" y="1700532"/>
            <a:chExt cx="10496355" cy="363492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1EED51-BDDF-93B5-647D-96330B75F4A2}"/>
                </a:ext>
              </a:extLst>
            </p:cNvPr>
            <p:cNvSpPr/>
            <p:nvPr/>
          </p:nvSpPr>
          <p:spPr>
            <a:xfrm>
              <a:off x="1260712" y="3622041"/>
              <a:ext cx="3407397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4. QA Report Agent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B70C309-D924-1026-1C29-B3197A279FC5}"/>
                </a:ext>
              </a:extLst>
            </p:cNvPr>
            <p:cNvSpPr/>
            <p:nvPr/>
          </p:nvSpPr>
          <p:spPr>
            <a:xfrm>
              <a:off x="1260712" y="3992015"/>
              <a:ext cx="3424391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QA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결과 리포트 생성 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오류 심각도 기반 개선 우선순위 제시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개선 방안 제안 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코드 수정 가이드 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)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239F3E6-B451-E5EC-EC00-E3DD0B3CDCAC}"/>
                </a:ext>
              </a:extLst>
            </p:cNvPr>
            <p:cNvSpPr/>
            <p:nvPr/>
          </p:nvSpPr>
          <p:spPr>
            <a:xfrm>
              <a:off x="1260712" y="4621677"/>
              <a:ext cx="3424389" cy="423844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QA</a:t>
              </a: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리드타임 단축</a:t>
              </a:r>
            </a:p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데이터 기반 품질 인사이트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FE9FCE1-2975-2FD9-543F-522D771A3875}"/>
                </a:ext>
              </a:extLst>
            </p:cNvPr>
            <p:cNvSpPr/>
            <p:nvPr/>
          </p:nvSpPr>
          <p:spPr>
            <a:xfrm>
              <a:off x="8349669" y="3622041"/>
              <a:ext cx="3407397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6. Dashboard Agent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22AF6BA-DD27-201D-3C0A-12294639CCAE}"/>
                </a:ext>
              </a:extLst>
            </p:cNvPr>
            <p:cNvSpPr/>
            <p:nvPr/>
          </p:nvSpPr>
          <p:spPr>
            <a:xfrm>
              <a:off x="8349669" y="3992015"/>
              <a:ext cx="3407395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모니터링 및 지표 시각화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오류 발생 추세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자동 수정률 등 관리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이슈 예측 및 리스크 알림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7C3FD6E-9305-3978-E88C-A3471760DB2F}"/>
                </a:ext>
              </a:extLst>
            </p:cNvPr>
            <p:cNvSpPr/>
            <p:nvPr/>
          </p:nvSpPr>
          <p:spPr>
            <a:xfrm>
              <a:off x="8349669" y="4621677"/>
              <a:ext cx="3407395" cy="423845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실시간 품질 가시화</a:t>
              </a:r>
            </a:p>
            <a:p>
              <a:pPr algn="ctr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사전 리스크 관리 체계 확립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3B84A67-0B22-F1EA-A37E-EB56B692BC69}"/>
                </a:ext>
              </a:extLst>
            </p:cNvPr>
            <p:cNvSpPr/>
            <p:nvPr/>
          </p:nvSpPr>
          <p:spPr>
            <a:xfrm>
              <a:off x="4813687" y="3622041"/>
              <a:ext cx="3407397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5. Learning Agent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A236BC1-8E8D-A4BE-F41B-894FD18E9553}"/>
                </a:ext>
              </a:extLst>
            </p:cNvPr>
            <p:cNvSpPr/>
            <p:nvPr/>
          </p:nvSpPr>
          <p:spPr>
            <a:xfrm>
              <a:off x="4813687" y="3992015"/>
              <a:ext cx="3407397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QA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결과를 비교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·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학습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반복 오류 기준 업데이트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개발자 피드백을 자동 기록 및 공유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0C71936-C07E-A3EE-DE55-A675F4298370}"/>
                </a:ext>
              </a:extLst>
            </p:cNvPr>
            <p:cNvSpPr/>
            <p:nvPr/>
          </p:nvSpPr>
          <p:spPr>
            <a:xfrm>
              <a:off x="4813687" y="4621677"/>
              <a:ext cx="3407397" cy="412023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품질 기준 자가 학습</a:t>
              </a:r>
            </a:p>
            <a:p>
              <a:pPr algn="ctr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개선 속도 향상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E9CB7AE-14B3-25A0-8017-83AD67F67A24}"/>
                </a:ext>
              </a:extLst>
            </p:cNvPr>
            <p:cNvSpPr/>
            <p:nvPr/>
          </p:nvSpPr>
          <p:spPr>
            <a:xfrm>
              <a:off x="1260712" y="1700532"/>
              <a:ext cx="3424391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1. Code Collector Agent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FE06F95-F774-8ADD-C2C0-DC70835F2A5C}"/>
                </a:ext>
              </a:extLst>
            </p:cNvPr>
            <p:cNvSpPr/>
            <p:nvPr/>
          </p:nvSpPr>
          <p:spPr>
            <a:xfrm>
              <a:off x="1260712" y="2070506"/>
              <a:ext cx="3424391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신규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·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수정된 소스 자동 수집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코드 메타데이터분석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변경 이력 관리 및 버전 </a:t>
              </a:r>
              <a:r>
                <a:rPr kumimoji="1"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트래킹</a:t>
              </a:r>
              <a:endPara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FE4C446-742B-E10A-3096-48DBFC582944}"/>
                </a:ext>
              </a:extLst>
            </p:cNvPr>
            <p:cNvSpPr/>
            <p:nvPr/>
          </p:nvSpPr>
          <p:spPr>
            <a:xfrm>
              <a:off x="1260712" y="2700168"/>
              <a:ext cx="3407397" cy="423845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최신 소스 자동 반영</a:t>
              </a:r>
            </a:p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 이력 관리 정확도 향상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C0A44CF-568B-842C-7A38-9DC6D87BB327}"/>
                </a:ext>
              </a:extLst>
            </p:cNvPr>
            <p:cNvSpPr/>
            <p:nvPr/>
          </p:nvSpPr>
          <p:spPr>
            <a:xfrm>
              <a:off x="8349669" y="1700532"/>
              <a:ext cx="3407397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3. UI/UX Validator Agent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4828C93-990C-F4CB-8CEA-E42A38B344E9}"/>
                </a:ext>
              </a:extLst>
            </p:cNvPr>
            <p:cNvSpPr/>
            <p:nvPr/>
          </p:nvSpPr>
          <p:spPr>
            <a:xfrm>
              <a:off x="8349669" y="2070506"/>
              <a:ext cx="3407395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결과물을 화면 단위로 시뮬레이션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반응형 동작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시각적 정합성 검사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사용자 접근성 기준 자동 점검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7188FD9-8D80-5307-340D-8CE281A9D362}"/>
                </a:ext>
              </a:extLst>
            </p:cNvPr>
            <p:cNvSpPr/>
            <p:nvPr/>
          </p:nvSpPr>
          <p:spPr>
            <a:xfrm>
              <a:off x="8349669" y="2700168"/>
              <a:ext cx="3407397" cy="423845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화면단위 개발 품질 관리</a:t>
              </a:r>
            </a:p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시각적 오류 최소화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3DF567C-1C7A-38E8-7452-793754F0BA2C}"/>
                </a:ext>
              </a:extLst>
            </p:cNvPr>
            <p:cNvSpPr/>
            <p:nvPr/>
          </p:nvSpPr>
          <p:spPr>
            <a:xfrm>
              <a:off x="4813687" y="1700532"/>
              <a:ext cx="3407397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2. Logic Inspector Agent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9934005-10CC-71DB-3B2D-4A716A1C3D7D}"/>
                </a:ext>
              </a:extLst>
            </p:cNvPr>
            <p:cNvSpPr/>
            <p:nvPr/>
          </p:nvSpPr>
          <p:spPr>
            <a:xfrm>
              <a:off x="4813687" y="2070506"/>
              <a:ext cx="3407397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구조적 오류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비효율 로직을 탐지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접근성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보안성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SEO,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등 다중 </a:t>
              </a:r>
              <a:r>
                <a:rPr kumimoji="1"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룰셋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적용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반복 오류 패턴 예측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0308C81-F468-2B35-8682-E078298EF2A3}"/>
                </a:ext>
              </a:extLst>
            </p:cNvPr>
            <p:cNvSpPr/>
            <p:nvPr/>
          </p:nvSpPr>
          <p:spPr>
            <a:xfrm>
              <a:off x="4813687" y="2700168"/>
              <a:ext cx="3407397" cy="423845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퍼블리싱 오류 조기 발견</a:t>
              </a:r>
            </a:p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코드 일관성 유지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8FE31E1C-5F4E-EA1A-BFB6-BCA4BC81A0F0}"/>
                </a:ext>
              </a:extLst>
            </p:cNvPr>
            <p:cNvSpPr/>
            <p:nvPr/>
          </p:nvSpPr>
          <p:spPr>
            <a:xfrm>
              <a:off x="1260711" y="3164748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836E962-BB68-7EC1-D7BC-E69A81A7F9B7}"/>
                </a:ext>
              </a:extLst>
            </p:cNvPr>
            <p:cNvSpPr/>
            <p:nvPr/>
          </p:nvSpPr>
          <p:spPr>
            <a:xfrm>
              <a:off x="2381250" y="3164748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GitHub Copilot API 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09A9499-730D-C22C-EF18-8C515A4F0949}"/>
                </a:ext>
              </a:extLst>
            </p:cNvPr>
            <p:cNvSpPr/>
            <p:nvPr/>
          </p:nvSpPr>
          <p:spPr>
            <a:xfrm>
              <a:off x="4813686" y="3164748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18EDD6D-C2D6-C782-07B4-D0E595E3325B}"/>
                </a:ext>
              </a:extLst>
            </p:cNvPr>
            <p:cNvSpPr/>
            <p:nvPr/>
          </p:nvSpPr>
          <p:spPr>
            <a:xfrm>
              <a:off x="5934225" y="3164748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CodeBERT/OpenAI GPT-4-turbo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B9FBD0A-6D91-7DEB-B5CD-AE75E3079665}"/>
                </a:ext>
              </a:extLst>
            </p:cNvPr>
            <p:cNvSpPr/>
            <p:nvPr/>
          </p:nvSpPr>
          <p:spPr>
            <a:xfrm>
              <a:off x="8349666" y="3164748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5A40669-3DEC-1060-E3FC-80EC080DDF8D}"/>
                </a:ext>
              </a:extLst>
            </p:cNvPr>
            <p:cNvSpPr/>
            <p:nvPr/>
          </p:nvSpPr>
          <p:spPr>
            <a:xfrm>
              <a:off x="9470205" y="3164748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Vision-Language </a:t>
              </a: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모델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D8E6970-6074-4A9B-E845-7CAE09ECBBB0}"/>
                </a:ext>
              </a:extLst>
            </p:cNvPr>
            <p:cNvSpPr/>
            <p:nvPr/>
          </p:nvSpPr>
          <p:spPr>
            <a:xfrm>
              <a:off x="1260711" y="5074653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3ABB873-0507-C8C2-C34E-F00549E5F0F6}"/>
                </a:ext>
              </a:extLst>
            </p:cNvPr>
            <p:cNvSpPr/>
            <p:nvPr/>
          </p:nvSpPr>
          <p:spPr>
            <a:xfrm>
              <a:off x="2381250" y="5074653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GPT-5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FC3D5EC-9C6A-5D37-6A8C-03D193CAE966}"/>
                </a:ext>
              </a:extLst>
            </p:cNvPr>
            <p:cNvSpPr/>
            <p:nvPr/>
          </p:nvSpPr>
          <p:spPr>
            <a:xfrm>
              <a:off x="4813686" y="5074653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92078B45-19B5-ADB7-25A8-153AC8F973F7}"/>
                </a:ext>
              </a:extLst>
            </p:cNvPr>
            <p:cNvSpPr/>
            <p:nvPr/>
          </p:nvSpPr>
          <p:spPr>
            <a:xfrm>
              <a:off x="5934225" y="5074653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LangGraph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/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AutoGen</a:t>
              </a:r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FF5D1F82-0B16-B1E8-CD47-AD6A27D517DD}"/>
                </a:ext>
              </a:extLst>
            </p:cNvPr>
            <p:cNvSpPr/>
            <p:nvPr/>
          </p:nvSpPr>
          <p:spPr>
            <a:xfrm>
              <a:off x="8349666" y="5074653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8CC65A05-F1E4-AEE5-7DBC-BDACAF894E4F}"/>
                </a:ext>
              </a:extLst>
            </p:cNvPr>
            <p:cNvSpPr/>
            <p:nvPr/>
          </p:nvSpPr>
          <p:spPr>
            <a:xfrm>
              <a:off x="9470205" y="5074653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Plotly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Dash + GPT-4-turbo</a:t>
              </a:r>
            </a:p>
          </p:txBody>
        </p: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C08E409-95A5-D369-07A3-E2F250C77930}"/>
              </a:ext>
            </a:extLst>
          </p:cNvPr>
          <p:cNvSpPr/>
          <p:nvPr/>
        </p:nvSpPr>
        <p:spPr>
          <a:xfrm>
            <a:off x="1977390" y="6021865"/>
            <a:ext cx="5757903" cy="62401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34AE14B-FA7F-C8ED-CC25-0B75C9074DB4}"/>
              </a:ext>
            </a:extLst>
          </p:cNvPr>
          <p:cNvSpPr txBox="1"/>
          <p:nvPr/>
        </p:nvSpPr>
        <p:spPr>
          <a:xfrm>
            <a:off x="1983700" y="6052205"/>
            <a:ext cx="3019425" cy="52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Human Error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감소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–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반복 오류 자동 탐지 및 교정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품질 수준 지속 향상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– AI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의 자기 학습 기반 품질 기준 고도화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2DFF058-2ABD-01E1-2B97-88CDB2CD2CFA}"/>
              </a:ext>
            </a:extLst>
          </p:cNvPr>
          <p:cNvSpPr txBox="1"/>
          <p:nvPr/>
        </p:nvSpPr>
        <p:spPr>
          <a:xfrm>
            <a:off x="4803059" y="6052205"/>
            <a:ext cx="3019425" cy="52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QA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리드타임 단축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–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실시간 자동 리포팅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효율성 강화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–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다중 프로젝트 품질 상태를 통합 모니터링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AACA77D-52F0-C474-C12B-4374E89FE99F}"/>
              </a:ext>
            </a:extLst>
          </p:cNvPr>
          <p:cNvSpPr/>
          <p:nvPr/>
        </p:nvSpPr>
        <p:spPr>
          <a:xfrm>
            <a:off x="8091211" y="6021865"/>
            <a:ext cx="3621363" cy="62401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“데이터 기반 판단 </a:t>
            </a:r>
            <a:r>
              <a:rPr lang="en-US" altLang="ko-KR" sz="12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+ </a:t>
            </a:r>
            <a:r>
              <a:rPr lang="ko-KR" altLang="en-US" sz="12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자동화된 개선 피드백으로 </a:t>
            </a:r>
            <a:endParaRPr lang="en-US" altLang="ko-KR" sz="1200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지속적인  개발 품질 고도화” </a:t>
            </a:r>
          </a:p>
        </p:txBody>
      </p:sp>
      <p:sp>
        <p:nvSpPr>
          <p:cNvPr id="156" name="화살표: 아래쪽 155">
            <a:extLst>
              <a:ext uri="{FF2B5EF4-FFF2-40B4-BE49-F238E27FC236}">
                <a16:creationId xmlns:a16="http://schemas.microsoft.com/office/drawing/2014/main" id="{F08C9D7C-0495-304F-1E0C-03C40AAEEA04}"/>
              </a:ext>
            </a:extLst>
          </p:cNvPr>
          <p:cNvSpPr/>
          <p:nvPr/>
        </p:nvSpPr>
        <p:spPr>
          <a:xfrm rot="16200000">
            <a:off x="7817224" y="6236608"/>
            <a:ext cx="178176" cy="157493"/>
          </a:xfrm>
          <a:prstGeom prst="downArrow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0F03F8-8832-45C1-B9CC-EBE296766A2B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2EF9AF5-7D55-49FB-860D-37F2B0ACC03E}"/>
              </a:ext>
            </a:extLst>
          </p:cNvPr>
          <p:cNvSpPr/>
          <p:nvPr/>
        </p:nvSpPr>
        <p:spPr>
          <a:xfrm>
            <a:off x="283618" y="667815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품질관리 자동화 방안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1" name="슬라이드 번호 개체 틀 1">
            <a:extLst>
              <a:ext uri="{FF2B5EF4-FFF2-40B4-BE49-F238E27FC236}">
                <a16:creationId xmlns:a16="http://schemas.microsoft.com/office/drawing/2014/main" id="{06333D4F-A185-4114-9C0E-3E638369656C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18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438D3-9500-6BD0-D3C3-9D703B3D8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973499-7452-9ED4-F6DC-94C868EAC7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BA7F214-FD9D-A152-BB88-46031776DDB1}"/>
              </a:ext>
            </a:extLst>
          </p:cNvPr>
          <p:cNvSpPr/>
          <p:nvPr/>
        </p:nvSpPr>
        <p:spPr>
          <a:xfrm>
            <a:off x="436019" y="1419207"/>
            <a:ext cx="11319962" cy="5302268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9F1EA2-CE96-71FF-D5F3-B31BC4916968}"/>
              </a:ext>
            </a:extLst>
          </p:cNvPr>
          <p:cNvSpPr/>
          <p:nvPr/>
        </p:nvSpPr>
        <p:spPr>
          <a:xfrm>
            <a:off x="965200" y="5404818"/>
            <a:ext cx="10261600" cy="994082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8D9BE5E-872D-BE0A-F81F-6055EFB1B1D0}"/>
              </a:ext>
            </a:extLst>
          </p:cNvPr>
          <p:cNvSpPr/>
          <p:nvPr/>
        </p:nvSpPr>
        <p:spPr>
          <a:xfrm>
            <a:off x="1186769" y="5253957"/>
            <a:ext cx="1042724" cy="303499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고객분석 시사점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CFCAA9-6EFF-8AD7-8143-9893D2014673}"/>
              </a:ext>
            </a:extLst>
          </p:cNvPr>
          <p:cNvSpPr/>
          <p:nvPr/>
        </p:nvSpPr>
        <p:spPr>
          <a:xfrm>
            <a:off x="666461" y="2042136"/>
            <a:ext cx="2564465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HTS &gt; MTS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전환에 따른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atinLnBrk="0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모바일의 메인 채널화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58EA26-EEDF-DE15-D42D-FC930BF95BE9}"/>
              </a:ext>
            </a:extLst>
          </p:cNvPr>
          <p:cNvSpPr/>
          <p:nvPr/>
        </p:nvSpPr>
        <p:spPr>
          <a:xfrm>
            <a:off x="599091" y="2780757"/>
            <a:ext cx="2529337" cy="1415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모바일은 짧고 직관적인 정보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데스크탑은 심층리포트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차트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다운로드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가능 자료 중심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데이터 시각화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운용 철학과 인사이트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인터렉션의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복합 경험으로 느끼게 만드는 것이 핵심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EBA7C6-28FC-A7BA-644A-74E8D661DA29}"/>
              </a:ext>
            </a:extLst>
          </p:cNvPr>
          <p:cNvSpPr/>
          <p:nvPr/>
        </p:nvSpPr>
        <p:spPr>
          <a:xfrm>
            <a:off x="6440791" y="2042136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점점 더 다양해지는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금융투자 정보 획득채널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02052E-C323-CF73-EE71-52E3CADEAA5E}"/>
              </a:ext>
            </a:extLst>
          </p:cNvPr>
          <p:cNvSpPr/>
          <p:nvPr/>
        </p:nvSpPr>
        <p:spPr>
          <a:xfrm>
            <a:off x="6308627" y="2688570"/>
            <a:ext cx="2443172" cy="204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유튜브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,SNS,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까페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뉴스레터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알림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커뮤니티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다양한 투자서비스 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다양한 정보채널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주요 투자정보 획득 경로는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위 ‘주변인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커뮤니티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·SNS’,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위 ‘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금융앱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추천’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정보 해석 방식에도 변화가 생기며 직접 검색보다는 추천 알고리즘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푸시 알림 활용 증가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B52C4F-8E52-9A5D-AB7C-EA8D0FEDBFB2}"/>
              </a:ext>
            </a:extLst>
          </p:cNvPr>
          <p:cNvSpPr/>
          <p:nvPr/>
        </p:nvSpPr>
        <p:spPr>
          <a:xfrm>
            <a:off x="3539943" y="2042136"/>
            <a:ext cx="270200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중고액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자산 보유 중장년층에서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소액 중심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젊은층으로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저변 확대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557819-CB71-2504-FA29-4902D3C9C4E2}"/>
              </a:ext>
            </a:extLst>
          </p:cNvPr>
          <p:cNvSpPr/>
          <p:nvPr/>
        </p:nvSpPr>
        <p:spPr>
          <a:xfrm>
            <a:off x="3429770" y="2780757"/>
            <a:ext cx="2443172" cy="1833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타겟층의 저변이 확대되면서 동시에 ‘디지털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리터러시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격차’가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존재하며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복잡한 금융상품이나 리스크 설명은 여전히 어려움으로 지적됨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젊은층은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빠른 이동 및 이동 단순화를 통한 쉽고 빠른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경험를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선호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중노년층은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가시성과 가독성 등 사용성 선호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29D15A-B684-A91B-8CDF-C92A3E8B35EC}"/>
              </a:ext>
            </a:extLst>
          </p:cNvPr>
          <p:cNvSpPr/>
          <p:nvPr/>
        </p:nvSpPr>
        <p:spPr>
          <a:xfrm>
            <a:off x="1966913" y="5643748"/>
            <a:ext cx="893396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고객층의 연령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정보 이해도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탐색 채널이 세분화되면서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b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하나의 웹사이트 안에서 다층 고객을 균형 있게 포용하는 통합형 경험 설계가 중요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3AA16C-AD65-9E60-40A3-099502EA3278}"/>
              </a:ext>
            </a:extLst>
          </p:cNvPr>
          <p:cNvSpPr/>
          <p:nvPr/>
        </p:nvSpPr>
        <p:spPr>
          <a:xfrm>
            <a:off x="9080785" y="2042136"/>
            <a:ext cx="2398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핵심 요약형 콘텐츠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테마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,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제안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추천 콘텐츠 선호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D58793-3B8D-F6AB-B818-4A74F8D58F78}"/>
              </a:ext>
            </a:extLst>
          </p:cNvPr>
          <p:cNvSpPr/>
          <p:nvPr/>
        </p:nvSpPr>
        <p:spPr>
          <a:xfrm>
            <a:off x="8988012" y="2688569"/>
            <a:ext cx="2490954" cy="204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indent="-174625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“직접 리포트 검색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다운로드” 비중은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10%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미만 수준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자본시장연구원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2023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투자자행태 보고서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핵심 요약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·AI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요약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테마 기반 큐레이션” 형태의 콘텐츠를 선호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다운로드형식의 리포트 보다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“바로 읽을 수 있는 카드형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요약형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대시보드형” 콘텐츠가 유입 효율 높음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67D82A-43DF-E96F-A2BE-EE4453296F2B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금융</a:t>
            </a:r>
            <a: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/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</a:t>
            </a:r>
            <a: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/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자산운용 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주요 고객층 분석  </a:t>
            </a:r>
            <a:endParaRPr lang="en-US" altLang="ko-KR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6DA10-E00D-9A11-7BE5-DFFB9BCC7AB2}"/>
              </a:ext>
            </a:extLst>
          </p:cNvPr>
          <p:cNvSpPr/>
          <p:nvPr/>
        </p:nvSpPr>
        <p:spPr>
          <a:xfrm>
            <a:off x="5709815" y="354301"/>
            <a:ext cx="6080982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모바일 네이티브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세대의 금융 접근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금융 정보 소비의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소셜화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신뢰감 있는 시각화 정보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의 중요성 확대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8CF608-8071-4111-A49A-D29DB067E30E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02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트랜드 분석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07275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72FB-763A-C1D8-8C4F-4F6BCCA4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,900+ Wonderful Digital World Stock Photos, Pictures &amp; Royalty-Free Images  - iStock">
            <a:extLst>
              <a:ext uri="{FF2B5EF4-FFF2-40B4-BE49-F238E27FC236}">
                <a16:creationId xmlns:a16="http://schemas.microsoft.com/office/drawing/2014/main" id="{8CC3219B-F635-9E33-2433-37EB3490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914"/>
            <a:ext cx="12192000" cy="691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8C67ED3-01C3-7D4C-8C42-6933F789648B}"/>
              </a:ext>
            </a:extLst>
          </p:cNvPr>
          <p:cNvSpPr/>
          <p:nvPr/>
        </p:nvSpPr>
        <p:spPr>
          <a:xfrm>
            <a:off x="0" y="-52914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34892">
                <a:srgbClr val="6D6D6D">
                  <a:alpha val="36000"/>
                </a:srgbClr>
              </a:gs>
              <a:gs pos="61000">
                <a:schemeClr val="tx1">
                  <a:alpha val="4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1A735-B736-4AED-044D-A17ED1A30121}"/>
              </a:ext>
            </a:extLst>
          </p:cNvPr>
          <p:cNvSpPr txBox="1"/>
          <p:nvPr/>
        </p:nvSpPr>
        <p:spPr>
          <a:xfrm>
            <a:off x="566057" y="642013"/>
            <a:ext cx="5529943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kumimoji="1" lang="en-US" altLang="ko-Kore-KR" sz="6900" spc="-75" dirty="0">
                <a:solidFill>
                  <a:schemeClr val="bg1"/>
                </a:solidFill>
                <a:latin typeface="+mj-ea"/>
                <a:ea typeface="+mj-ea"/>
              </a:rPr>
              <a:t>Total Digital</a:t>
            </a:r>
          </a:p>
          <a:p>
            <a:pPr>
              <a:lnSpc>
                <a:spcPts val="7000"/>
              </a:lnSpc>
            </a:pPr>
            <a:r>
              <a:rPr kumimoji="1" lang="en-US" altLang="ko-Kore-KR" sz="6900" spc="-75" dirty="0">
                <a:solidFill>
                  <a:schemeClr val="bg1"/>
                </a:solidFill>
                <a:latin typeface="+mj-ea"/>
                <a:ea typeface="+mj-ea"/>
              </a:rPr>
              <a:t>Consultancy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FFB9A-344F-DD93-8021-794A29E09C79}"/>
              </a:ext>
            </a:extLst>
          </p:cNvPr>
          <p:cNvSpPr txBox="1"/>
          <p:nvPr/>
        </p:nvSpPr>
        <p:spPr>
          <a:xfrm>
            <a:off x="7400553" y="5637962"/>
            <a:ext cx="43824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pc="-75" dirty="0">
                <a:solidFill>
                  <a:schemeClr val="bg2"/>
                </a:solidFill>
                <a:latin typeface="프리젠테이션 3 Light" pitchFamily="2" charset="-127"/>
                <a:ea typeface="프리젠테이션 3 Light" pitchFamily="2" charset="-127"/>
                <a:cs typeface="Open Sans Light" panose="020B0306030504020204" pitchFamily="34" charset="0"/>
              </a:rPr>
              <a:t>In  the  changing   business  environment  and  economic  flow,  digital-based  accurate  analysis  and  optimized  solutions  provided  by  'DIGITALWORKS’  will  be  the  basis  for  leading  current  and  future  business.</a:t>
            </a:r>
            <a:endParaRPr kumimoji="1" lang="ko-Kore-KR" altLang="en-US" sz="1000" spc="-75" dirty="0">
              <a:solidFill>
                <a:schemeClr val="bg2"/>
              </a:solidFill>
              <a:latin typeface="프리젠테이션 3 Light" pitchFamily="2" charset="-127"/>
              <a:ea typeface="프리젠테이션 3 Light" pitchFamily="2" charset="-127"/>
              <a:cs typeface="Open Sans Light" panose="020B03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867EA7-AF28-1F6E-AF4C-565B35F65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349" y="6352235"/>
            <a:ext cx="1161045" cy="100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371D3C-41C5-6183-57DC-B07E56DD301E}"/>
              </a:ext>
            </a:extLst>
          </p:cNvPr>
          <p:cNvSpPr txBox="1"/>
          <p:nvPr/>
        </p:nvSpPr>
        <p:spPr>
          <a:xfrm>
            <a:off x="7383294" y="4806965"/>
            <a:ext cx="4382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디지털웍스는</a:t>
            </a:r>
            <a:r>
              <a:rPr lang="en-US" altLang="ko-KR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br>
              <a:rPr lang="en-US" altLang="ko-KR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기업과 브랜드의 디지털 혁신을 선도하며</a:t>
            </a:r>
            <a:r>
              <a:rPr lang="en-US" altLang="ko-KR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비즈니스 경쟁력 강화를 위한 통합 운영 서비스를 제공합니다</a:t>
            </a:r>
            <a:r>
              <a:rPr lang="en-US" altLang="ko-KR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kumimoji="1" lang="ko-Kore-KR" altLang="en-US" sz="1600" spc="-75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40A0BC-A9BF-37A1-E80C-258952ABAE10}"/>
              </a:ext>
            </a:extLst>
          </p:cNvPr>
          <p:cNvSpPr/>
          <p:nvPr/>
        </p:nvSpPr>
        <p:spPr>
          <a:xfrm>
            <a:off x="621851" y="2643193"/>
            <a:ext cx="4847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“Beyond Digital. Into Intelligence.”</a:t>
            </a:r>
            <a:endParaRPr lang="ko-KR" altLang="en-US" sz="2400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74444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EDC9A-E904-4BD5-6835-8BF193C8B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9B1961-5709-83B5-E1F0-B3E902FC4E62}"/>
              </a:ext>
            </a:extLst>
          </p:cNvPr>
          <p:cNvSpPr/>
          <p:nvPr/>
        </p:nvSpPr>
        <p:spPr>
          <a:xfrm>
            <a:off x="3860690" y="1060931"/>
            <a:ext cx="7914590" cy="1464120"/>
          </a:xfrm>
          <a:prstGeom prst="roundRect">
            <a:avLst>
              <a:gd name="adj" fmla="val 12246"/>
            </a:avLst>
          </a:prstGeom>
          <a:solidFill>
            <a:srgbClr val="104B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20000"/>
              </a:lnSpc>
            </a:pP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C48828-D165-FA44-5446-377A0FF31CFD}"/>
              </a:ext>
            </a:extLst>
          </p:cNvPr>
          <p:cNvSpPr/>
          <p:nvPr/>
        </p:nvSpPr>
        <p:spPr>
          <a:xfrm>
            <a:off x="283620" y="524127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제안사 현황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56AC8D-9CE1-317A-989C-94C82511DBB4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B8156-61BE-2085-CC84-4FD26670E450}"/>
              </a:ext>
            </a:extLst>
          </p:cNvPr>
          <p:cNvSpPr/>
          <p:nvPr/>
        </p:nvSpPr>
        <p:spPr>
          <a:xfrm>
            <a:off x="283619" y="1194430"/>
            <a:ext cx="3017633" cy="1171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㈜아이뱅크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Digital Agency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사업본부로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1998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년 창사 이래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26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년간 검증된 파트너십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(Certified Partnership)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과  탁월한 기술력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안정적 성장을 기반으로 고객에게 최상의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Digital Transformation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서비스를 제공하고 있습니다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.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FCCB03F-786D-EFE5-FEAC-325C3D46AF0E}"/>
              </a:ext>
            </a:extLst>
          </p:cNvPr>
          <p:cNvGrpSpPr/>
          <p:nvPr/>
        </p:nvGrpSpPr>
        <p:grpSpPr>
          <a:xfrm>
            <a:off x="843527" y="3438637"/>
            <a:ext cx="1563025" cy="1286923"/>
            <a:chOff x="3634739" y="3101018"/>
            <a:chExt cx="1563025" cy="128692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A0530FE-0216-6ED5-0BB0-C1E1D552885C}"/>
                </a:ext>
              </a:extLst>
            </p:cNvPr>
            <p:cNvSpPr/>
            <p:nvPr/>
          </p:nvSpPr>
          <p:spPr>
            <a:xfrm>
              <a:off x="3634739" y="3101018"/>
              <a:ext cx="1563025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~26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91D6D3-92BB-B39D-607E-8CFDE108EEA6}"/>
                </a:ext>
              </a:extLst>
            </p:cNvPr>
            <p:cNvSpPr/>
            <p:nvPr/>
          </p:nvSpPr>
          <p:spPr>
            <a:xfrm>
              <a:off x="3634739" y="3712992"/>
              <a:ext cx="1563025" cy="325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YEARS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29FDFC8-F38A-3A8A-6C4C-898CD89288CB}"/>
                </a:ext>
              </a:extLst>
            </p:cNvPr>
            <p:cNvSpPr/>
            <p:nvPr/>
          </p:nvSpPr>
          <p:spPr>
            <a:xfrm>
              <a:off x="3634739" y="4062353"/>
              <a:ext cx="1563025" cy="325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1998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년 설립 이후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26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년간의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 꾸준한 성장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E75BF26-D160-F851-DF86-409F9C20CDB1}"/>
              </a:ext>
            </a:extLst>
          </p:cNvPr>
          <p:cNvGrpSpPr/>
          <p:nvPr/>
        </p:nvGrpSpPr>
        <p:grpSpPr>
          <a:xfrm>
            <a:off x="3005079" y="3438637"/>
            <a:ext cx="1711223" cy="1286923"/>
            <a:chOff x="5295668" y="3101018"/>
            <a:chExt cx="1711223" cy="128692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114DE4F-FB95-443E-F8E6-B8F5EAA750B3}"/>
                </a:ext>
              </a:extLst>
            </p:cNvPr>
            <p:cNvSpPr/>
            <p:nvPr/>
          </p:nvSpPr>
          <p:spPr>
            <a:xfrm>
              <a:off x="5369767" y="3101018"/>
              <a:ext cx="1563025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500+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0009B01-3D5A-1158-9B9C-FB8D8F9C026D}"/>
                </a:ext>
              </a:extLst>
            </p:cNvPr>
            <p:cNvSpPr/>
            <p:nvPr/>
          </p:nvSpPr>
          <p:spPr>
            <a:xfrm>
              <a:off x="5369767" y="3712992"/>
              <a:ext cx="1563025" cy="325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PROJECTS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7A65C58-E458-C678-BC37-9A8943A1DECC}"/>
                </a:ext>
              </a:extLst>
            </p:cNvPr>
            <p:cNvSpPr/>
            <p:nvPr/>
          </p:nvSpPr>
          <p:spPr>
            <a:xfrm>
              <a:off x="5295668" y="4062353"/>
              <a:ext cx="1711223" cy="325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다양한 산업분야의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Digital business partner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7ACCF3E-9288-0B02-D0A5-C54A921435AD}"/>
              </a:ext>
            </a:extLst>
          </p:cNvPr>
          <p:cNvGrpSpPr/>
          <p:nvPr/>
        </p:nvGrpSpPr>
        <p:grpSpPr>
          <a:xfrm>
            <a:off x="5314829" y="3438637"/>
            <a:ext cx="1563025" cy="1286923"/>
            <a:chOff x="6956598" y="3101018"/>
            <a:chExt cx="1563025" cy="128692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A5ED7C9-5A6E-98CB-C703-6EB40A76E23D}"/>
                </a:ext>
              </a:extLst>
            </p:cNvPr>
            <p:cNvSpPr/>
            <p:nvPr/>
          </p:nvSpPr>
          <p:spPr>
            <a:xfrm>
              <a:off x="6956598" y="3101018"/>
              <a:ext cx="1563025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100+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69315D9-1268-CE0B-217E-3697141AA9C8}"/>
                </a:ext>
              </a:extLst>
            </p:cNvPr>
            <p:cNvSpPr/>
            <p:nvPr/>
          </p:nvSpPr>
          <p:spPr>
            <a:xfrm>
              <a:off x="6956598" y="3712992"/>
              <a:ext cx="1563025" cy="325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AWARDS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B071CA9-2920-2641-F325-4A67B9637273}"/>
                </a:ext>
              </a:extLst>
            </p:cNvPr>
            <p:cNvSpPr/>
            <p:nvPr/>
          </p:nvSpPr>
          <p:spPr>
            <a:xfrm>
              <a:off x="6956598" y="4062353"/>
              <a:ext cx="1563025" cy="325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Digital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사업 전반에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균형 있는 성과 및 수상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1056D13-CB2D-3D93-EA6B-AE8323D71C6A}"/>
              </a:ext>
            </a:extLst>
          </p:cNvPr>
          <p:cNvGrpSpPr/>
          <p:nvPr/>
        </p:nvGrpSpPr>
        <p:grpSpPr>
          <a:xfrm>
            <a:off x="7476381" y="3438637"/>
            <a:ext cx="1563025" cy="1286923"/>
            <a:chOff x="8617527" y="3101018"/>
            <a:chExt cx="1563025" cy="1286923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ED5D9B5-BE7F-CAB0-61B5-3ABE5DCFD01F}"/>
                </a:ext>
              </a:extLst>
            </p:cNvPr>
            <p:cNvSpPr/>
            <p:nvPr/>
          </p:nvSpPr>
          <p:spPr>
            <a:xfrm>
              <a:off x="8617527" y="3101018"/>
              <a:ext cx="1563025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200+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58143C9-28E6-F135-252A-375BA212D053}"/>
                </a:ext>
              </a:extLst>
            </p:cNvPr>
            <p:cNvSpPr/>
            <p:nvPr/>
          </p:nvSpPr>
          <p:spPr>
            <a:xfrm>
              <a:off x="8617527" y="3712992"/>
              <a:ext cx="1563025" cy="325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EMPLOYEES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1DCAF58-0664-05DC-0384-7D6E4C5AAEFF}"/>
                </a:ext>
              </a:extLst>
            </p:cNvPr>
            <p:cNvSpPr/>
            <p:nvPr/>
          </p:nvSpPr>
          <p:spPr>
            <a:xfrm>
              <a:off x="8617527" y="4062353"/>
              <a:ext cx="1563025" cy="325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각 분야별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Digital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전문인력 중심의 인적 구성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DAEBAFE-E5F1-6AE8-CFCC-F29F24BA9C52}"/>
              </a:ext>
            </a:extLst>
          </p:cNvPr>
          <p:cNvGrpSpPr/>
          <p:nvPr/>
        </p:nvGrpSpPr>
        <p:grpSpPr>
          <a:xfrm>
            <a:off x="9637933" y="3438637"/>
            <a:ext cx="1806865" cy="1286923"/>
            <a:chOff x="10278455" y="3101018"/>
            <a:chExt cx="1806865" cy="128692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81D8069-98EE-0DEA-1CD9-BF62261F8334}"/>
                </a:ext>
              </a:extLst>
            </p:cNvPr>
            <p:cNvSpPr/>
            <p:nvPr/>
          </p:nvSpPr>
          <p:spPr>
            <a:xfrm>
              <a:off x="10400375" y="3101018"/>
              <a:ext cx="1563025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32+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763CDAF-AB2D-D3B1-EC19-2CECC3601A66}"/>
                </a:ext>
              </a:extLst>
            </p:cNvPr>
            <p:cNvSpPr/>
            <p:nvPr/>
          </p:nvSpPr>
          <p:spPr>
            <a:xfrm>
              <a:off x="10400375" y="3712992"/>
              <a:ext cx="1563025" cy="325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BILLION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+mn-cs"/>
                </a:rPr>
                <a:t>(KRW)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5946F7-281B-6FDE-C5E6-9E0F6480D43C}"/>
                </a:ext>
              </a:extLst>
            </p:cNvPr>
            <p:cNvSpPr/>
            <p:nvPr/>
          </p:nvSpPr>
          <p:spPr>
            <a:xfrm>
              <a:off x="10278455" y="4062353"/>
              <a:ext cx="1806865" cy="325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창사 이후 견고하고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안정적인 매출 성장과 재무구조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1C37FD5-43CC-244D-0427-A689C3EEFE68}"/>
              </a:ext>
            </a:extLst>
          </p:cNvPr>
          <p:cNvCxnSpPr>
            <a:cxnSpLocks/>
          </p:cNvCxnSpPr>
          <p:nvPr/>
        </p:nvCxnSpPr>
        <p:spPr>
          <a:xfrm>
            <a:off x="0" y="3150508"/>
            <a:ext cx="12192000" cy="0"/>
          </a:xfrm>
          <a:prstGeom prst="line">
            <a:avLst/>
          </a:prstGeom>
          <a:ln w="6350">
            <a:solidFill>
              <a:schemeClr val="tx1"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DFB5C7DD-8070-3388-3B59-AC2D9E42D18E}"/>
              </a:ext>
            </a:extLst>
          </p:cNvPr>
          <p:cNvSpPr/>
          <p:nvPr/>
        </p:nvSpPr>
        <p:spPr>
          <a:xfrm>
            <a:off x="1564280" y="3089749"/>
            <a:ext cx="121518" cy="121518"/>
          </a:xfrm>
          <a:prstGeom prst="ellipse">
            <a:avLst/>
          </a:prstGeom>
          <a:solidFill>
            <a:srgbClr val="104BD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99420-3633-1BD8-58E6-E8AA62454EFA}"/>
              </a:ext>
            </a:extLst>
          </p:cNvPr>
          <p:cNvSpPr/>
          <p:nvPr/>
        </p:nvSpPr>
        <p:spPr>
          <a:xfrm>
            <a:off x="3799931" y="3089749"/>
            <a:ext cx="121518" cy="121518"/>
          </a:xfrm>
          <a:prstGeom prst="ellipse">
            <a:avLst/>
          </a:prstGeom>
          <a:solidFill>
            <a:srgbClr val="104BD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6767307-490D-5DA1-8AF3-424C48309ABB}"/>
              </a:ext>
            </a:extLst>
          </p:cNvPr>
          <p:cNvSpPr/>
          <p:nvPr/>
        </p:nvSpPr>
        <p:spPr>
          <a:xfrm>
            <a:off x="6035582" y="3089749"/>
            <a:ext cx="121518" cy="121518"/>
          </a:xfrm>
          <a:prstGeom prst="ellipse">
            <a:avLst/>
          </a:prstGeom>
          <a:solidFill>
            <a:srgbClr val="104BD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7EB5888-B14D-EA8B-BBC5-EBF46861863C}"/>
              </a:ext>
            </a:extLst>
          </p:cNvPr>
          <p:cNvSpPr/>
          <p:nvPr/>
        </p:nvSpPr>
        <p:spPr>
          <a:xfrm>
            <a:off x="8197134" y="3089749"/>
            <a:ext cx="121518" cy="121518"/>
          </a:xfrm>
          <a:prstGeom prst="ellipse">
            <a:avLst/>
          </a:prstGeom>
          <a:solidFill>
            <a:srgbClr val="104BD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FC6D047-D0AD-2A2E-7BF8-36B42773B496}"/>
              </a:ext>
            </a:extLst>
          </p:cNvPr>
          <p:cNvSpPr/>
          <p:nvPr/>
        </p:nvSpPr>
        <p:spPr>
          <a:xfrm>
            <a:off x="10480606" y="3089749"/>
            <a:ext cx="121518" cy="121518"/>
          </a:xfrm>
          <a:prstGeom prst="ellipse">
            <a:avLst/>
          </a:prstGeom>
          <a:solidFill>
            <a:srgbClr val="104BD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6373F16B-1B50-D6DF-8245-4B0549159E4D}"/>
              </a:ext>
            </a:extLst>
          </p:cNvPr>
          <p:cNvSpPr/>
          <p:nvPr/>
        </p:nvSpPr>
        <p:spPr>
          <a:xfrm>
            <a:off x="280167" y="5155136"/>
            <a:ext cx="11675519" cy="1588779"/>
          </a:xfrm>
          <a:prstGeom prst="roundRect">
            <a:avLst>
              <a:gd name="adj" fmla="val 122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A484C48-B220-71AE-6B90-C765572F2A1A}"/>
              </a:ext>
            </a:extLst>
          </p:cNvPr>
          <p:cNvSpPr/>
          <p:nvPr/>
        </p:nvSpPr>
        <p:spPr>
          <a:xfrm>
            <a:off x="2112208" y="6033450"/>
            <a:ext cx="2226892" cy="58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INNOBIZ </a:t>
            </a: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Technology Innovation Company</a:t>
            </a:r>
          </a:p>
          <a:p>
            <a:pPr marL="171450" marR="0" lvl="0" indent="-171450" algn="l" defTabSz="914400" rtl="0" eaLnBrk="1" fontAlgn="base" latinLnBrk="1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고용노동부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 </a:t>
            </a: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/ 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기술혁신형 중소기업 인증 </a:t>
            </a: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( 2018 )</a:t>
            </a:r>
          </a:p>
          <a:p>
            <a:pPr marL="171450" marR="0" lvl="0" indent="-171450" algn="l" defTabSz="914400" rtl="0" eaLnBrk="1" fontAlgn="base" latinLnBrk="1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고용노동부 </a:t>
            </a: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/ 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청년친화 강소기업 인증 </a:t>
            </a: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( 2019 )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0BDBD4A-A0A6-96EB-4E3C-14D21074FD1A}"/>
              </a:ext>
            </a:extLst>
          </p:cNvPr>
          <p:cNvGrpSpPr/>
          <p:nvPr/>
        </p:nvGrpSpPr>
        <p:grpSpPr>
          <a:xfrm>
            <a:off x="642833" y="5457169"/>
            <a:ext cx="1069085" cy="433259"/>
            <a:chOff x="1718383" y="5365212"/>
            <a:chExt cx="1537550" cy="623108"/>
          </a:xfrm>
        </p:grpSpPr>
        <p:pic>
          <p:nvPicPr>
            <p:cNvPr id="100" name="Picture 40" descr="iso 9002 PNGì ëí ì´ë¯¸ì§ ê²ìê²°ê³¼">
              <a:extLst>
                <a:ext uri="{FF2B5EF4-FFF2-40B4-BE49-F238E27FC236}">
                  <a16:creationId xmlns:a16="http://schemas.microsoft.com/office/drawing/2014/main" id="{3228F7F6-0759-0B72-EC54-C50DEBEAB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8383" y="5365212"/>
              <a:ext cx="623108" cy="623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4" descr="태그라이브 - 회사소개">
              <a:extLst>
                <a:ext uri="{FF2B5EF4-FFF2-40B4-BE49-F238E27FC236}">
                  <a16:creationId xmlns:a16="http://schemas.microsoft.com/office/drawing/2014/main" id="{D6704EE8-033E-3151-BEA4-09CF6A2AE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823" y="5365212"/>
              <a:ext cx="623110" cy="623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7E13B14-BE87-F965-517A-4A65D9A8DD1A}"/>
              </a:ext>
            </a:extLst>
          </p:cNvPr>
          <p:cNvSpPr/>
          <p:nvPr/>
        </p:nvSpPr>
        <p:spPr>
          <a:xfrm>
            <a:off x="4581306" y="6050344"/>
            <a:ext cx="1356462" cy="58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AMOREPACIFIC</a:t>
            </a:r>
          </a:p>
          <a:p>
            <a:pPr marL="0" marR="0" lvl="0" indent="0" algn="ctr" defTabSz="914400" rtl="0" eaLnBrk="1" fontAlgn="base" latinLnBrk="1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NIKE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KOREA  /  LG U+</a:t>
            </a:r>
          </a:p>
          <a:p>
            <a:pPr marL="0" marR="0" lvl="0" indent="0" algn="ctr" defTabSz="914400" rtl="0" eaLnBrk="1" fontAlgn="base" latinLnBrk="1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Excellent partner company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F4B7866-CA9F-52E9-2E09-3E43664438C8}"/>
              </a:ext>
            </a:extLst>
          </p:cNvPr>
          <p:cNvSpPr txBox="1"/>
          <p:nvPr/>
        </p:nvSpPr>
        <p:spPr>
          <a:xfrm>
            <a:off x="9014909" y="6012281"/>
            <a:ext cx="1472581" cy="61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굴림" panose="020B0600000101010101" pitchFamily="50" charset="-127"/>
              </a:rPr>
              <a:t>E-commerce Internet platform trademark patent  ( 2021 )</a:t>
            </a:r>
            <a:endParaRPr kumimoji="0" lang="ko-KR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굴림" panose="020B0600000101010101" pitchFamily="50" charset="-127"/>
            </a:endParaRPr>
          </a:p>
        </p:txBody>
      </p:sp>
      <p:pic>
        <p:nvPicPr>
          <p:cNvPr id="104" name="Picture 4" descr="인증 - COMPANY - 동성나이키">
            <a:extLst>
              <a:ext uri="{FF2B5EF4-FFF2-40B4-BE49-F238E27FC236}">
                <a16:creationId xmlns:a16="http://schemas.microsoft.com/office/drawing/2014/main" id="{56D932ED-CC54-9996-969E-B666BA09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531" y="5287969"/>
            <a:ext cx="555152" cy="7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19FA63C-A118-3718-D49A-CCF14D6CFE2E}"/>
              </a:ext>
            </a:extLst>
          </p:cNvPr>
          <p:cNvSpPr txBox="1"/>
          <p:nvPr/>
        </p:nvSpPr>
        <p:spPr>
          <a:xfrm>
            <a:off x="10487490" y="6023161"/>
            <a:ext cx="1472581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굴림" panose="020B0600000101010101" pitchFamily="50" charset="-127"/>
              </a:rPr>
              <a:t>2 patents for data processing  ( 2022 )</a:t>
            </a:r>
          </a:p>
          <a:p>
            <a:pPr marL="0" marR="0" lvl="0" indent="0" algn="ctr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굴림" panose="020B0600000101010101" pitchFamily="50" charset="-127"/>
              </a:rPr>
              <a:t>10-2015-0079999/10-2015-0027914</a:t>
            </a:r>
            <a:endParaRPr kumimoji="0" lang="ko-KR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굴림" panose="020B0600000101010101" pitchFamily="50" charset="-127"/>
            </a:endParaRPr>
          </a:p>
        </p:txBody>
      </p:sp>
      <p:pic>
        <p:nvPicPr>
          <p:cNvPr id="106" name="Picture 10" descr="Adobe Logo PNG Transparent &amp; SVG Vector - Freebie Supply">
            <a:extLst>
              <a:ext uri="{FF2B5EF4-FFF2-40B4-BE49-F238E27FC236}">
                <a16:creationId xmlns:a16="http://schemas.microsoft.com/office/drawing/2014/main" id="{844B22AB-1E3F-30C4-41FC-F4E71284D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265" y="5474624"/>
            <a:ext cx="321452" cy="35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5158A1-8B62-FCE5-0008-66A49AA59320}"/>
              </a:ext>
            </a:extLst>
          </p:cNvPr>
          <p:cNvSpPr/>
          <p:nvPr/>
        </p:nvSpPr>
        <p:spPr>
          <a:xfrm>
            <a:off x="7928088" y="6000098"/>
            <a:ext cx="928459" cy="624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44083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Arial" panose="020B0604020202020204" pitchFamily="34" charset="0"/>
              </a:rPr>
              <a:t>INFOBIP</a:t>
            </a:r>
          </a:p>
          <a:p>
            <a:pPr marL="0" marR="0" lvl="0" indent="0" algn="ctr" defTabSz="844083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Arial" panose="020B0604020202020204" pitchFamily="34" charset="0"/>
              </a:rPr>
              <a:t>Message service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ctr" defTabSz="844083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strategic partner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pic>
        <p:nvPicPr>
          <p:cNvPr id="108" name="Picture 2" descr="JPI Healthcare">
            <a:extLst>
              <a:ext uri="{FF2B5EF4-FFF2-40B4-BE49-F238E27FC236}">
                <a16:creationId xmlns:a16="http://schemas.microsoft.com/office/drawing/2014/main" id="{22B082CD-4FFD-6692-DFEB-C25038BED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814" y="5462893"/>
            <a:ext cx="482728" cy="43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https://yeorcqadlpopsmgaoudu.supabase.co/storage/v1/object/public/certification/mark/310987b9-2e1c-423f-b9cf-97c0e284d724/726fd94e-09c1-44c7-8792-aeaa2dff531a-2025-08-13T07:06:13.385Z">
            <a:extLst>
              <a:ext uri="{FF2B5EF4-FFF2-40B4-BE49-F238E27FC236}">
                <a16:creationId xmlns:a16="http://schemas.microsoft.com/office/drawing/2014/main" id="{8C84F5FE-3208-DFEA-2357-C2A1255D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13" y="5457170"/>
            <a:ext cx="431794" cy="43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ìëª¨ë í¼ìí½ ë¡ê³  pngì ëí ì´ë¯¸ì§ ê²ìê²°ê³¼">
            <a:extLst>
              <a:ext uri="{FF2B5EF4-FFF2-40B4-BE49-F238E27FC236}">
                <a16:creationId xmlns:a16="http://schemas.microsoft.com/office/drawing/2014/main" id="{81D4666A-5D20-D18D-90AC-594DA7AE0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78" y="5460342"/>
            <a:ext cx="448144" cy="4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IP와 역사] 단돈 $35에 탄생한 나이키 스우시(Swoosh) 로고 - 모비인사이드 MOBIINSIDE">
            <a:extLst>
              <a:ext uri="{FF2B5EF4-FFF2-40B4-BE49-F238E27FC236}">
                <a16:creationId xmlns:a16="http://schemas.microsoft.com/office/drawing/2014/main" id="{EA321EDC-159D-BE73-A93F-80F1E137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48" y="5512796"/>
            <a:ext cx="624111" cy="35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인증 - COMPANY - 동성나이키">
            <a:extLst>
              <a:ext uri="{FF2B5EF4-FFF2-40B4-BE49-F238E27FC236}">
                <a16:creationId xmlns:a16="http://schemas.microsoft.com/office/drawing/2014/main" id="{CA105A50-25AF-A0DB-72A4-05BE5C952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604" y="5287969"/>
            <a:ext cx="555152" cy="7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3" descr="이노비즈협회 | 기술혁신형 중소기업(이노비즈기업) 법적 규제/애로사항 조사 : 네이버 블로그">
            <a:extLst>
              <a:ext uri="{FF2B5EF4-FFF2-40B4-BE49-F238E27FC236}">
                <a16:creationId xmlns:a16="http://schemas.microsoft.com/office/drawing/2014/main" id="{9C381A06-E980-16AF-1F9C-E223036B3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906" y="5457163"/>
            <a:ext cx="466520" cy="46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5" descr="Adobe - 소셜 미디어 및 로고 아이콘">
            <a:extLst>
              <a:ext uri="{FF2B5EF4-FFF2-40B4-BE49-F238E27FC236}">
                <a16:creationId xmlns:a16="http://schemas.microsoft.com/office/drawing/2014/main" id="{F1B173B0-DA5A-550E-9187-E74B080D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991" y="5457163"/>
            <a:ext cx="448144" cy="44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7" descr="Infobip Features | G2">
            <a:extLst>
              <a:ext uri="{FF2B5EF4-FFF2-40B4-BE49-F238E27FC236}">
                <a16:creationId xmlns:a16="http://schemas.microsoft.com/office/drawing/2014/main" id="{DFC7CA0F-485E-BF23-E971-DB6EC7C1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561" y="5435411"/>
            <a:ext cx="949008" cy="4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9" descr="adobe marketing cloud — ODICCI: The Declared Data Platform">
            <a:extLst>
              <a:ext uri="{FF2B5EF4-FFF2-40B4-BE49-F238E27FC236}">
                <a16:creationId xmlns:a16="http://schemas.microsoft.com/office/drawing/2014/main" id="{5FECBB86-B389-B46C-A614-2ADE53C4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92" y="5464966"/>
            <a:ext cx="423997" cy="4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LG U+/요금제 - 나무위키">
            <a:extLst>
              <a:ext uri="{FF2B5EF4-FFF2-40B4-BE49-F238E27FC236}">
                <a16:creationId xmlns:a16="http://schemas.microsoft.com/office/drawing/2014/main" id="{A66C5371-25AC-9B04-A06D-0CAC8F6A0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34" y="5472257"/>
            <a:ext cx="523308" cy="3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612F9D8-84D3-E5F1-9CB2-10AA9D212512}"/>
              </a:ext>
            </a:extLst>
          </p:cNvPr>
          <p:cNvSpPr/>
          <p:nvPr/>
        </p:nvSpPr>
        <p:spPr>
          <a:xfrm>
            <a:off x="252474" y="6033151"/>
            <a:ext cx="1821332" cy="767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ISO 9002 Certification ( 2008 )</a:t>
            </a:r>
          </a:p>
          <a:p>
            <a:pPr marL="171450" marR="0" lvl="0" indent="-171450" algn="l" defTabSz="914400" rtl="0" eaLnBrk="1" fontAlgn="base" latinLnBrk="1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ISO 9001 / KSA 9001 ( 2019 )</a:t>
            </a:r>
          </a:p>
          <a:p>
            <a:pPr marL="171450" marR="0" lvl="0" indent="-171450" algn="l" defTabSz="914400" rtl="0" eaLnBrk="1" fontAlgn="base" latinLnBrk="1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중소벤처기업부 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/ 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벤처기업 인증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( 2019 )</a:t>
            </a:r>
          </a:p>
          <a:p>
            <a:pPr marL="171450" marR="0" lvl="0" indent="-171450" algn="l" defTabSz="914400" rtl="0" eaLnBrk="1" fontAlgn="base" latinLnBrk="1" hangingPunct="1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45178A5-8F20-DCDF-4538-E9DC6503850C}"/>
              </a:ext>
            </a:extLst>
          </p:cNvPr>
          <p:cNvSpPr txBox="1"/>
          <p:nvPr/>
        </p:nvSpPr>
        <p:spPr>
          <a:xfrm>
            <a:off x="6593066" y="5814331"/>
            <a:ext cx="912429" cy="99354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 defTabSz="844083">
              <a:lnSpc>
                <a:spcPct val="150000"/>
              </a:lnSpc>
              <a:defRPr sz="800" b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Arial" panose="020B0604020202020204" pitchFamily="34" charset="0"/>
              </a:defRPr>
            </a:lvl1pPr>
          </a:lstStyle>
          <a:p>
            <a:pPr marL="0" marR="0" lvl="0" indent="0" algn="ctr" defTabSz="844083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Arial" panose="020B0604020202020204" pitchFamily="34" charset="0"/>
              </a:rPr>
            </a:b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Arial" panose="020B0604020202020204" pitchFamily="34" charset="0"/>
              </a:rPr>
              <a:t>ADOBE</a:t>
            </a:r>
          </a:p>
          <a:p>
            <a:pPr marL="0" marR="0" lvl="0" indent="0" algn="ctr" defTabSz="844083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Arial" panose="020B0604020202020204" pitchFamily="34" charset="0"/>
              </a:rPr>
              <a:t>Marketing cloud</a:t>
            </a:r>
          </a:p>
          <a:p>
            <a:pPr marL="0" marR="0" lvl="0" indent="0" algn="ctr" defTabSz="844083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Arial" panose="020B0604020202020204" pitchFamily="34" charset="0"/>
              </a:rPr>
              <a:t>strategic partner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Arial" panose="020B0604020202020204" pitchFamily="34" charset="0"/>
            </a:endParaRPr>
          </a:p>
          <a:p>
            <a:pPr marL="0" marR="0" lvl="0" indent="0" algn="ctr" defTabSz="844083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Arial" panose="020B060402020202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0E06AAC-12E7-667E-9167-CB99C721542F}"/>
              </a:ext>
            </a:extLst>
          </p:cNvPr>
          <p:cNvGrpSpPr/>
          <p:nvPr/>
        </p:nvGrpSpPr>
        <p:grpSpPr>
          <a:xfrm>
            <a:off x="3952524" y="1173231"/>
            <a:ext cx="7709714" cy="1239520"/>
            <a:chOff x="3952216" y="1168898"/>
            <a:chExt cx="7709714" cy="12395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1CD943-9ED6-1921-DD4F-9280E9B32FD0}"/>
                </a:ext>
              </a:extLst>
            </p:cNvPr>
            <p:cNvGrpSpPr/>
            <p:nvPr/>
          </p:nvGrpSpPr>
          <p:grpSpPr>
            <a:xfrm>
              <a:off x="3952216" y="1168898"/>
              <a:ext cx="2415671" cy="1239520"/>
              <a:chOff x="4030003" y="1168898"/>
              <a:chExt cx="2415671" cy="1239520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4594B176-5C60-9676-7E99-F7629353F0E9}"/>
                  </a:ext>
                </a:extLst>
              </p:cNvPr>
              <p:cNvSpPr/>
              <p:nvPr/>
            </p:nvSpPr>
            <p:spPr>
              <a:xfrm>
                <a:off x="4030003" y="1168898"/>
                <a:ext cx="2415671" cy="1239520"/>
              </a:xfrm>
              <a:prstGeom prst="round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7B8CDAE-4EF9-FFD9-DA67-92B226F5BD86}"/>
                  </a:ext>
                </a:extLst>
              </p:cNvPr>
              <p:cNvGrpSpPr/>
              <p:nvPr/>
            </p:nvGrpSpPr>
            <p:grpSpPr>
              <a:xfrm>
                <a:off x="4303269" y="1826901"/>
                <a:ext cx="1869141" cy="80262"/>
                <a:chOff x="5405718" y="1493044"/>
                <a:chExt cx="1869141" cy="80262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B544E3D-8AD3-9B22-3B01-BFCD834D8513}"/>
                    </a:ext>
                  </a:extLst>
                </p:cNvPr>
                <p:cNvCxnSpPr/>
                <p:nvPr/>
              </p:nvCxnSpPr>
              <p:spPr>
                <a:xfrm>
                  <a:off x="5405718" y="1573306"/>
                  <a:ext cx="1869141" cy="0"/>
                </a:xfrm>
                <a:prstGeom prst="line">
                  <a:avLst/>
                </a:prstGeom>
                <a:ln>
                  <a:solidFill>
                    <a:srgbClr val="104BD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75196A23-D9A8-1E23-E877-815FA51FF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8513" y="1493044"/>
                  <a:ext cx="126346" cy="80262"/>
                </a:xfrm>
                <a:prstGeom prst="line">
                  <a:avLst/>
                </a:prstGeom>
                <a:ln>
                  <a:solidFill>
                    <a:srgbClr val="104BD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5D42F2B-52A7-56F0-4BDF-44C1A4593588}"/>
                  </a:ext>
                </a:extLst>
              </p:cNvPr>
              <p:cNvSpPr/>
              <p:nvPr/>
            </p:nvSpPr>
            <p:spPr>
              <a:xfrm>
                <a:off x="4224856" y="1867032"/>
                <a:ext cx="1869141" cy="5014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7 Bold" pitchFamily="2" charset="-127"/>
                    <a:ea typeface="프리젠테이션 7 Bold" pitchFamily="2" charset="-127"/>
                    <a:cs typeface="+mn-cs"/>
                  </a:rPr>
                  <a:t>고객 신뢰와 만족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00A00F8-60F5-66A0-1500-A9953A028747}"/>
                  </a:ext>
                </a:extLst>
              </p:cNvPr>
              <p:cNvSpPr/>
              <p:nvPr/>
            </p:nvSpPr>
            <p:spPr>
              <a:xfrm>
                <a:off x="4240096" y="1454760"/>
                <a:ext cx="1869141" cy="5014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3 Light" pitchFamily="2" charset="-127"/>
                    <a:ea typeface="프리젠테이션 3 Light" pitchFamily="2" charset="-127"/>
                    <a:cs typeface="+mn-cs"/>
                  </a:rPr>
                  <a:t>Client Satisfaction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308AF05B-87E3-6DDA-132D-7D69EE8683DE}"/>
                  </a:ext>
                </a:extLst>
              </p:cNvPr>
              <p:cNvGrpSpPr/>
              <p:nvPr/>
            </p:nvGrpSpPr>
            <p:grpSpPr>
              <a:xfrm>
                <a:off x="4303269" y="1293977"/>
                <a:ext cx="640500" cy="253916"/>
                <a:chOff x="4343714" y="1293977"/>
                <a:chExt cx="640500" cy="253916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344D10E3-D803-7CBE-7ED1-5F7E9FE0DF93}"/>
                    </a:ext>
                  </a:extLst>
                </p:cNvPr>
                <p:cNvSpPr/>
                <p:nvPr/>
              </p:nvSpPr>
              <p:spPr>
                <a:xfrm>
                  <a:off x="4343714" y="1293977"/>
                  <a:ext cx="590719" cy="2519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623D264F-AF2B-794D-4B21-24BB6A509D6F}"/>
                    </a:ext>
                  </a:extLst>
                </p:cNvPr>
                <p:cNvSpPr/>
                <p:nvPr/>
              </p:nvSpPr>
              <p:spPr>
                <a:xfrm>
                  <a:off x="4393495" y="1293977"/>
                  <a:ext cx="59071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rPr>
                    <a:t>BEST</a:t>
                  </a: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905F194-A6A1-BA29-E352-DE990C951818}"/>
                </a:ext>
              </a:extLst>
            </p:cNvPr>
            <p:cNvGrpSpPr/>
            <p:nvPr/>
          </p:nvGrpSpPr>
          <p:grpSpPr>
            <a:xfrm>
              <a:off x="6599238" y="1168898"/>
              <a:ext cx="2415671" cy="1239520"/>
              <a:chOff x="6587602" y="1168898"/>
              <a:chExt cx="2415671" cy="123952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B63906CE-523A-11EB-5ADE-2910DCBDEA11}"/>
                  </a:ext>
                </a:extLst>
              </p:cNvPr>
              <p:cNvSpPr/>
              <p:nvPr/>
            </p:nvSpPr>
            <p:spPr>
              <a:xfrm>
                <a:off x="6587602" y="1168898"/>
                <a:ext cx="2415671" cy="1239520"/>
              </a:xfrm>
              <a:prstGeom prst="round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BDAE357-DBE5-D38A-D7C8-E6EC215A480B}"/>
                  </a:ext>
                </a:extLst>
              </p:cNvPr>
              <p:cNvGrpSpPr/>
              <p:nvPr/>
            </p:nvGrpSpPr>
            <p:grpSpPr>
              <a:xfrm>
                <a:off x="6901401" y="1826901"/>
                <a:ext cx="1869141" cy="80262"/>
                <a:chOff x="5405718" y="1493044"/>
                <a:chExt cx="1869141" cy="80262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F783FA7B-F72C-C967-E596-9BC917A00F59}"/>
                    </a:ext>
                  </a:extLst>
                </p:cNvPr>
                <p:cNvCxnSpPr/>
                <p:nvPr/>
              </p:nvCxnSpPr>
              <p:spPr>
                <a:xfrm>
                  <a:off x="5405718" y="1573306"/>
                  <a:ext cx="1869141" cy="0"/>
                </a:xfrm>
                <a:prstGeom prst="line">
                  <a:avLst/>
                </a:prstGeom>
                <a:ln>
                  <a:solidFill>
                    <a:srgbClr val="104BD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78BA241D-1BFA-6C37-31FF-BD78A4D1B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8513" y="1493044"/>
                  <a:ext cx="126346" cy="80262"/>
                </a:xfrm>
                <a:prstGeom prst="line">
                  <a:avLst/>
                </a:prstGeom>
                <a:ln>
                  <a:solidFill>
                    <a:srgbClr val="104BD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7779ABB-433F-F735-17ED-6DA2C2E66426}"/>
                  </a:ext>
                </a:extLst>
              </p:cNvPr>
              <p:cNvSpPr/>
              <p:nvPr/>
            </p:nvSpPr>
            <p:spPr>
              <a:xfrm>
                <a:off x="6822988" y="1867032"/>
                <a:ext cx="1869141" cy="5014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7 Bold" pitchFamily="2" charset="-127"/>
                    <a:ea typeface="프리젠테이션 7 Bold" pitchFamily="2" charset="-127"/>
                    <a:cs typeface="+mn-cs"/>
                  </a:rPr>
                  <a:t>검증된 전문가 그룹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E4DFC8E-0A4F-9856-7DCF-E2D5FCFA6439}"/>
                  </a:ext>
                </a:extLst>
              </p:cNvPr>
              <p:cNvSpPr/>
              <p:nvPr/>
            </p:nvSpPr>
            <p:spPr>
              <a:xfrm>
                <a:off x="6838228" y="1454760"/>
                <a:ext cx="1869141" cy="5014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3 Light" pitchFamily="2" charset="-127"/>
                    <a:ea typeface="프리젠테이션 3 Light" pitchFamily="2" charset="-127"/>
                    <a:cs typeface="+mn-cs"/>
                  </a:rPr>
                  <a:t>Competent Staff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6E505FF-09BC-77C0-546A-6BDBA0996D68}"/>
                  </a:ext>
                </a:extLst>
              </p:cNvPr>
              <p:cNvGrpSpPr/>
              <p:nvPr/>
            </p:nvGrpSpPr>
            <p:grpSpPr>
              <a:xfrm>
                <a:off x="6909054" y="1293977"/>
                <a:ext cx="640500" cy="253916"/>
                <a:chOff x="4343714" y="1293977"/>
                <a:chExt cx="640500" cy="253916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6ED9F81D-F9EC-8DD6-5DBB-1A492B875045}"/>
                    </a:ext>
                  </a:extLst>
                </p:cNvPr>
                <p:cNvSpPr/>
                <p:nvPr/>
              </p:nvSpPr>
              <p:spPr>
                <a:xfrm>
                  <a:off x="4343714" y="1293977"/>
                  <a:ext cx="590719" cy="2519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6DCD6EA9-C60E-302B-5C98-6ECC73AC60C8}"/>
                    </a:ext>
                  </a:extLst>
                </p:cNvPr>
                <p:cNvSpPr/>
                <p:nvPr/>
              </p:nvSpPr>
              <p:spPr>
                <a:xfrm>
                  <a:off x="4393495" y="1293977"/>
                  <a:ext cx="59071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rPr>
                    <a:t>BEST</a:t>
                  </a:r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9446392-F1F2-273A-D153-C0D810A168C0}"/>
                </a:ext>
              </a:extLst>
            </p:cNvPr>
            <p:cNvGrpSpPr/>
            <p:nvPr/>
          </p:nvGrpSpPr>
          <p:grpSpPr>
            <a:xfrm>
              <a:off x="9246259" y="1168898"/>
              <a:ext cx="2415671" cy="1239520"/>
              <a:chOff x="9324046" y="1168898"/>
              <a:chExt cx="2415671" cy="1239520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2005F50-4C15-2AC4-7973-6E3ACFB6C325}"/>
                  </a:ext>
                </a:extLst>
              </p:cNvPr>
              <p:cNvSpPr/>
              <p:nvPr/>
            </p:nvSpPr>
            <p:spPr>
              <a:xfrm>
                <a:off x="9324046" y="1168898"/>
                <a:ext cx="2415671" cy="1239520"/>
              </a:xfrm>
              <a:prstGeom prst="round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FB582FB-4610-C519-2411-ABE84BE334D1}"/>
                  </a:ext>
                </a:extLst>
              </p:cNvPr>
              <p:cNvGrpSpPr/>
              <p:nvPr/>
            </p:nvGrpSpPr>
            <p:grpSpPr>
              <a:xfrm>
                <a:off x="9671895" y="1826901"/>
                <a:ext cx="1869141" cy="80262"/>
                <a:chOff x="5405718" y="1493044"/>
                <a:chExt cx="1869141" cy="80262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278F8C4C-E0E4-D115-97B9-692268205FD2}"/>
                    </a:ext>
                  </a:extLst>
                </p:cNvPr>
                <p:cNvCxnSpPr/>
                <p:nvPr/>
              </p:nvCxnSpPr>
              <p:spPr>
                <a:xfrm>
                  <a:off x="5405718" y="1573306"/>
                  <a:ext cx="1869141" cy="0"/>
                </a:xfrm>
                <a:prstGeom prst="line">
                  <a:avLst/>
                </a:prstGeom>
                <a:ln>
                  <a:solidFill>
                    <a:srgbClr val="104BD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ABD01DCF-1DD3-43F3-F204-F1B3A51B64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8513" y="1493044"/>
                  <a:ext cx="126346" cy="80262"/>
                </a:xfrm>
                <a:prstGeom prst="line">
                  <a:avLst/>
                </a:prstGeom>
                <a:ln>
                  <a:solidFill>
                    <a:srgbClr val="104BD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EE80CD-83DA-929C-B74A-4919F498A6A2}"/>
                  </a:ext>
                </a:extLst>
              </p:cNvPr>
              <p:cNvSpPr/>
              <p:nvPr/>
            </p:nvSpPr>
            <p:spPr>
              <a:xfrm>
                <a:off x="9593482" y="1867032"/>
                <a:ext cx="1869141" cy="5014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7 Bold" pitchFamily="2" charset="-127"/>
                    <a:ea typeface="프리젠테이션 7 Bold" pitchFamily="2" charset="-127"/>
                    <a:cs typeface="+mn-cs"/>
                  </a:rPr>
                  <a:t>창의성과 전문성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86D4EB8-CA6F-1B7B-BEC3-0376A48E219F}"/>
                  </a:ext>
                </a:extLst>
              </p:cNvPr>
              <p:cNvSpPr/>
              <p:nvPr/>
            </p:nvSpPr>
            <p:spPr>
              <a:xfrm>
                <a:off x="9608722" y="1454760"/>
                <a:ext cx="1869141" cy="5014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3 Light" pitchFamily="2" charset="-127"/>
                    <a:ea typeface="프리젠테이션 3 Light" pitchFamily="2" charset="-127"/>
                    <a:cs typeface="+mn-cs"/>
                  </a:rPr>
                  <a:t>Creation &amp; Skill</a:t>
                </a: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821858F-D5BA-5651-964C-1B5CE82C6E5C}"/>
                  </a:ext>
                </a:extLst>
              </p:cNvPr>
              <p:cNvGrpSpPr/>
              <p:nvPr/>
            </p:nvGrpSpPr>
            <p:grpSpPr>
              <a:xfrm>
                <a:off x="9686128" y="1293977"/>
                <a:ext cx="640500" cy="253916"/>
                <a:chOff x="4343714" y="1293977"/>
                <a:chExt cx="640500" cy="253916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7297E49D-B11C-67BC-4294-8607C26607F9}"/>
                    </a:ext>
                  </a:extLst>
                </p:cNvPr>
                <p:cNvSpPr/>
                <p:nvPr/>
              </p:nvSpPr>
              <p:spPr>
                <a:xfrm>
                  <a:off x="4343714" y="1293977"/>
                  <a:ext cx="590719" cy="2519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D3B7A9B6-2501-6D2B-1E8B-C03713D143D4}"/>
                    </a:ext>
                  </a:extLst>
                </p:cNvPr>
                <p:cNvSpPr/>
                <p:nvPr/>
              </p:nvSpPr>
              <p:spPr>
                <a:xfrm>
                  <a:off x="4393495" y="1293977"/>
                  <a:ext cx="59071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rPr>
                    <a:t>BEST</a:t>
                  </a:r>
                </a:p>
              </p:txBody>
            </p:sp>
          </p:grpSp>
        </p:grpSp>
      </p:grpSp>
      <p:pic>
        <p:nvPicPr>
          <p:cNvPr id="31" name="그림 3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8B1C6D-EF98-8616-72E6-F737D72926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894" y="504953"/>
            <a:ext cx="2978386" cy="495219"/>
          </a:xfrm>
          <a:prstGeom prst="rect">
            <a:avLst/>
          </a:prstGeom>
        </p:spPr>
      </p:pic>
      <p:sp>
        <p:nvSpPr>
          <p:cNvPr id="87" name="슬라이드 번호 개체 틀 1">
            <a:extLst>
              <a:ext uri="{FF2B5EF4-FFF2-40B4-BE49-F238E27FC236}">
                <a16:creationId xmlns:a16="http://schemas.microsoft.com/office/drawing/2014/main" id="{DBEF99BB-92E1-4B73-AF4C-EE91516322D2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5E4CD0-5F0E-4FC2-BD74-136EC0D559DE}" type="slidenum">
              <a:rPr lang="ko-KR" altLang="en-US" sz="90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>
                <a:defRPr/>
              </a:pPr>
              <a:t>71</a:t>
            </a:fld>
            <a:endParaRPr lang="ko-KR" altLang="en-US" sz="900" dirty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494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4C50D-8068-1FE4-0EDC-C29E0F08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DF4D1ED6-1A25-D6AB-272F-1DCA51622AC2}"/>
              </a:ext>
            </a:extLst>
          </p:cNvPr>
          <p:cNvSpPr/>
          <p:nvPr/>
        </p:nvSpPr>
        <p:spPr>
          <a:xfrm>
            <a:off x="0" y="0"/>
            <a:ext cx="27203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9CFEBE-6FA2-E894-1829-0579C218CAD4}"/>
              </a:ext>
            </a:extLst>
          </p:cNvPr>
          <p:cNvSpPr/>
          <p:nvPr/>
        </p:nvSpPr>
        <p:spPr>
          <a:xfrm>
            <a:off x="283620" y="524127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조직 및 인원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1D048-7E35-8E46-8620-A10FD4546F93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DF8CFF-4666-F7C8-626C-CF3847370586}"/>
              </a:ext>
            </a:extLst>
          </p:cNvPr>
          <p:cNvSpPr/>
          <p:nvPr/>
        </p:nvSpPr>
        <p:spPr>
          <a:xfrm>
            <a:off x="283619" y="1384898"/>
            <a:ext cx="3017633" cy="183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0" latinLnBrk="0">
              <a:lnSpc>
                <a:spcPct val="130000"/>
              </a:lnSpc>
              <a:defRPr/>
            </a:pPr>
            <a:r>
              <a:rPr lang="ko-KR" altLang="en-US" sz="1100" dirty="0" err="1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디지털웍스는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컨설팅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기획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, UI/UX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디자인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,</a:t>
            </a:r>
          </a:p>
          <a:p>
            <a:pPr lvl="0" latinLnBrk="0">
              <a:lnSpc>
                <a:spcPct val="130000"/>
              </a:lnSpc>
              <a:defRPr/>
            </a:pP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SI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개발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데이터 분석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솔루션 개발 등</a:t>
            </a:r>
          </a:p>
          <a:p>
            <a:pPr lvl="0" latinLnBrk="0">
              <a:lnSpc>
                <a:spcPct val="130000"/>
              </a:lnSpc>
              <a:defRPr/>
            </a:pP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6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개 핵심 분야와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7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개 전문 부서를 중심으로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,</a:t>
            </a:r>
          </a:p>
          <a:p>
            <a:pPr lvl="0" latinLnBrk="0">
              <a:lnSpc>
                <a:spcPct val="130000"/>
              </a:lnSpc>
              <a:defRPr/>
            </a:pP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세분화된 업무 협업을 통해</a:t>
            </a:r>
          </a:p>
          <a:p>
            <a:pPr lvl="0" latinLnBrk="0">
              <a:lnSpc>
                <a:spcPct val="130000"/>
              </a:lnSpc>
              <a:defRPr/>
            </a:pP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통합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IT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대행 서비스를 제공합니다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  <a:p>
            <a:pPr lvl="0" latinLnBrk="0">
              <a:lnSpc>
                <a:spcPct val="130000"/>
              </a:lnSpc>
              <a:defRPr/>
            </a:pP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금번 사업은 디지털개발사업그룹의 주관으로</a:t>
            </a:r>
          </a:p>
          <a:p>
            <a:pPr lvl="0" latinLnBrk="0">
              <a:lnSpc>
                <a:spcPct val="130000"/>
              </a:lnSpc>
              <a:defRPr/>
            </a:pP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컨설팅사업부와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AI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개발팀，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R&amp;D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센터와</a:t>
            </a:r>
          </a:p>
          <a:p>
            <a:pPr lvl="0" latinLnBrk="0">
              <a:lnSpc>
                <a:spcPct val="130000"/>
              </a:lnSpc>
              <a:defRPr/>
            </a:pP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함께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TFT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를 구성하여 지원할 예정입니다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7EC226-C498-AA1E-87D9-6325E2E4D98D}"/>
              </a:ext>
            </a:extLst>
          </p:cNvPr>
          <p:cNvGrpSpPr/>
          <p:nvPr/>
        </p:nvGrpSpPr>
        <p:grpSpPr>
          <a:xfrm>
            <a:off x="6549377" y="1010772"/>
            <a:ext cx="1042048" cy="284435"/>
            <a:chOff x="6549377" y="747493"/>
            <a:chExt cx="1042048" cy="28443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5A938A0-D142-49A9-3F62-BDDE0CB2B6F9}"/>
                </a:ext>
              </a:extLst>
            </p:cNvPr>
            <p:cNvSpPr/>
            <p:nvPr/>
          </p:nvSpPr>
          <p:spPr>
            <a:xfrm>
              <a:off x="6549377" y="747493"/>
              <a:ext cx="1042048" cy="284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77E07D4-F0F2-F638-D039-2D84A64BA991}"/>
                </a:ext>
              </a:extLst>
            </p:cNvPr>
            <p:cNvSpPr/>
            <p:nvPr/>
          </p:nvSpPr>
          <p:spPr>
            <a:xfrm>
              <a:off x="6567972" y="775410"/>
              <a:ext cx="100485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경영전략실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FAA3725-24A7-1AD7-35EE-2C035BDF4915}"/>
              </a:ext>
            </a:extLst>
          </p:cNvPr>
          <p:cNvSpPr/>
          <p:nvPr/>
        </p:nvSpPr>
        <p:spPr>
          <a:xfrm>
            <a:off x="6549378" y="669477"/>
            <a:ext cx="2148622" cy="31043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pic>
        <p:nvPicPr>
          <p:cNvPr id="9" name="그림 8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DF896C27-F5EC-8FF5-5AF0-264AD9FA2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07" y="700342"/>
            <a:ext cx="664765" cy="2487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C6C7ACB-EEC4-1773-A036-A9C19C013A3E}"/>
              </a:ext>
            </a:extLst>
          </p:cNvPr>
          <p:cNvGrpSpPr/>
          <p:nvPr/>
        </p:nvGrpSpPr>
        <p:grpSpPr>
          <a:xfrm>
            <a:off x="7626351" y="1012964"/>
            <a:ext cx="1071650" cy="284435"/>
            <a:chOff x="7437350" y="747493"/>
            <a:chExt cx="1071650" cy="28443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DCC546C-774F-E35F-276E-689F2510A1E6}"/>
                </a:ext>
              </a:extLst>
            </p:cNvPr>
            <p:cNvSpPr/>
            <p:nvPr/>
          </p:nvSpPr>
          <p:spPr>
            <a:xfrm>
              <a:off x="7437350" y="747493"/>
              <a:ext cx="1071650" cy="284435"/>
            </a:xfrm>
            <a:prstGeom prst="roundRect">
              <a:avLst>
                <a:gd name="adj" fmla="val 50000"/>
              </a:avLst>
            </a:prstGeom>
            <a:solidFill>
              <a:srgbClr val="FFECAB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173AE8F-D3F6-9314-6ED7-A28CF151FA5D}"/>
                </a:ext>
              </a:extLst>
            </p:cNvPr>
            <p:cNvSpPr/>
            <p:nvPr/>
          </p:nvSpPr>
          <p:spPr>
            <a:xfrm>
              <a:off x="7470746" y="775410"/>
              <a:ext cx="100485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R&amp;D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센터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EBE14A55-7A82-B236-2744-AEB7CFDAC398}"/>
              </a:ext>
            </a:extLst>
          </p:cNvPr>
          <p:cNvGrpSpPr/>
          <p:nvPr/>
        </p:nvGrpSpPr>
        <p:grpSpPr>
          <a:xfrm>
            <a:off x="3895153" y="1820432"/>
            <a:ext cx="2200847" cy="596787"/>
            <a:chOff x="3992419" y="1553170"/>
            <a:chExt cx="2200847" cy="596787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8CFB068A-2EBD-3CB2-B960-3EBDC59FFA19}"/>
                </a:ext>
              </a:extLst>
            </p:cNvPr>
            <p:cNvSpPr/>
            <p:nvPr/>
          </p:nvSpPr>
          <p:spPr>
            <a:xfrm>
              <a:off x="3992419" y="1553170"/>
              <a:ext cx="2200847" cy="28443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3ABCA86-2780-6E8C-FF28-9294716B037E}"/>
                </a:ext>
              </a:extLst>
            </p:cNvPr>
            <p:cNvSpPr/>
            <p:nvPr/>
          </p:nvSpPr>
          <p:spPr>
            <a:xfrm>
              <a:off x="4263033" y="1581087"/>
              <a:ext cx="165961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디지털 에이전시 사업 본부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F20131E-D735-7803-335C-BBE023686390}"/>
                </a:ext>
              </a:extLst>
            </p:cNvPr>
            <p:cNvSpPr/>
            <p:nvPr/>
          </p:nvSpPr>
          <p:spPr>
            <a:xfrm>
              <a:off x="3992419" y="1865522"/>
              <a:ext cx="2200843" cy="284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9" name="그림 48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EB2D953-A36A-8258-DC13-9FD9D1282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407" y="1893439"/>
              <a:ext cx="1374866" cy="228600"/>
            </a:xfrm>
            <a:prstGeom prst="rect">
              <a:avLst/>
            </a:prstGeom>
          </p:spPr>
        </p:pic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F894DC15-DF49-C89E-D605-959AA741340A}"/>
              </a:ext>
            </a:extLst>
          </p:cNvPr>
          <p:cNvGrpSpPr/>
          <p:nvPr/>
        </p:nvGrpSpPr>
        <p:grpSpPr>
          <a:xfrm>
            <a:off x="9643491" y="1820432"/>
            <a:ext cx="2090406" cy="596787"/>
            <a:chOff x="9606473" y="1553170"/>
            <a:chExt cx="2090406" cy="59678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A77D1C7-F67C-AE37-67A9-33664B2093EE}"/>
                </a:ext>
              </a:extLst>
            </p:cNvPr>
            <p:cNvSpPr/>
            <p:nvPr/>
          </p:nvSpPr>
          <p:spPr>
            <a:xfrm>
              <a:off x="9606473" y="1553170"/>
              <a:ext cx="2090406" cy="28443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FBE4919-69FE-6E19-E2B0-BD56BC12717F}"/>
                </a:ext>
              </a:extLst>
            </p:cNvPr>
            <p:cNvSpPr/>
            <p:nvPr/>
          </p:nvSpPr>
          <p:spPr>
            <a:xfrm>
              <a:off x="9606473" y="1581087"/>
              <a:ext cx="2045403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AX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 사업 본부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20A1B07B-B598-517E-9026-1DB5304DD507}"/>
                </a:ext>
              </a:extLst>
            </p:cNvPr>
            <p:cNvSpPr/>
            <p:nvPr/>
          </p:nvSpPr>
          <p:spPr>
            <a:xfrm>
              <a:off x="9606473" y="1865522"/>
              <a:ext cx="2090406" cy="284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A27870C-8259-B3EB-4D1A-8031EDFCC8D8}"/>
                </a:ext>
              </a:extLst>
            </p:cNvPr>
            <p:cNvGrpSpPr/>
            <p:nvPr/>
          </p:nvGrpSpPr>
          <p:grpSpPr>
            <a:xfrm>
              <a:off x="9842971" y="1899953"/>
              <a:ext cx="1736832" cy="222086"/>
              <a:chOff x="9186455" y="2857286"/>
              <a:chExt cx="1749196" cy="275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32A54F6-2ED8-E0FA-3CEF-7DA872867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3949" y="2857286"/>
                <a:ext cx="1731702" cy="275659"/>
              </a:xfrm>
              <a:prstGeom prst="rect">
                <a:avLst/>
              </a:prstGeom>
            </p:spPr>
          </p:pic>
          <p:pic>
            <p:nvPicPr>
              <p:cNvPr id="81" name="Picture 2" descr="Cursor ai editor 아이콘, 로고, 기호 – PNG, SVG 무료 다운로드">
                <a:extLst>
                  <a:ext uri="{FF2B5EF4-FFF2-40B4-BE49-F238E27FC236}">
                    <a16:creationId xmlns:a16="http://schemas.microsoft.com/office/drawing/2014/main" id="{58854AA5-BF9D-7777-A171-AA1555EF7B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6455" y="2887360"/>
                <a:ext cx="231551" cy="2155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0AEEAF9-5C72-D9A3-7629-05FBA8616B76}"/>
              </a:ext>
            </a:extLst>
          </p:cNvPr>
          <p:cNvGrpSpPr/>
          <p:nvPr/>
        </p:nvGrpSpPr>
        <p:grpSpPr>
          <a:xfrm>
            <a:off x="2840146" y="3032787"/>
            <a:ext cx="8872428" cy="1631518"/>
            <a:chOff x="2893935" y="2767316"/>
            <a:chExt cx="9236038" cy="1631518"/>
          </a:xfrm>
        </p:grpSpPr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CCC2BBE1-2650-5E7F-8B04-6CB611284E98}"/>
                </a:ext>
              </a:extLst>
            </p:cNvPr>
            <p:cNvSpPr/>
            <p:nvPr/>
          </p:nvSpPr>
          <p:spPr>
            <a:xfrm>
              <a:off x="10007005" y="3095674"/>
              <a:ext cx="1040070" cy="284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104BD4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2A885A3-331A-36EA-E6A4-011516C5F535}"/>
                </a:ext>
              </a:extLst>
            </p:cNvPr>
            <p:cNvSpPr/>
            <p:nvPr/>
          </p:nvSpPr>
          <p:spPr>
            <a:xfrm>
              <a:off x="9961156" y="3123591"/>
              <a:ext cx="111791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데이터 컨설팅 사업부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1A65D157-7B12-FF5F-D179-64A623F0AFC1}"/>
                </a:ext>
              </a:extLst>
            </p:cNvPr>
            <p:cNvSpPr/>
            <p:nvPr/>
          </p:nvSpPr>
          <p:spPr>
            <a:xfrm>
              <a:off x="11092924" y="3095674"/>
              <a:ext cx="968264" cy="284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104BD4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819128F-D0DF-1A72-AB54-4274DA1DC063}"/>
                </a:ext>
              </a:extLst>
            </p:cNvPr>
            <p:cNvSpPr/>
            <p:nvPr/>
          </p:nvSpPr>
          <p:spPr>
            <a:xfrm>
              <a:off x="11052920" y="3123591"/>
              <a:ext cx="1048272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솔루션 개발 사업부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50CDF990-14BB-A26C-DB74-0FB135A5386C}"/>
                </a:ext>
              </a:extLst>
            </p:cNvPr>
            <p:cNvSpPr/>
            <p:nvPr/>
          </p:nvSpPr>
          <p:spPr>
            <a:xfrm>
              <a:off x="2893935" y="2769473"/>
              <a:ext cx="821695" cy="284435"/>
            </a:xfrm>
            <a:prstGeom prst="roundRect">
              <a:avLst>
                <a:gd name="adj" fmla="val 50000"/>
              </a:avLst>
            </a:prstGeom>
            <a:solidFill>
              <a:srgbClr val="104B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A3E7BEE-9056-78ED-C728-112C4409CC05}"/>
                </a:ext>
              </a:extLst>
            </p:cNvPr>
            <p:cNvSpPr/>
            <p:nvPr/>
          </p:nvSpPr>
          <p:spPr>
            <a:xfrm>
              <a:off x="2893936" y="2797390"/>
              <a:ext cx="804006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컨설팅 그룹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BDA2388D-98C6-517F-C5AC-F730E0C84DBE}"/>
                </a:ext>
              </a:extLst>
            </p:cNvPr>
            <p:cNvSpPr/>
            <p:nvPr/>
          </p:nvSpPr>
          <p:spPr>
            <a:xfrm>
              <a:off x="2893935" y="3095674"/>
              <a:ext cx="821695" cy="284435"/>
            </a:xfrm>
            <a:prstGeom prst="roundRect">
              <a:avLst>
                <a:gd name="adj" fmla="val 50000"/>
              </a:avLst>
            </a:prstGeom>
            <a:solidFill>
              <a:srgbClr val="FFECAB"/>
            </a:solidFill>
            <a:ln w="12700">
              <a:solidFill>
                <a:srgbClr val="104BD4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D55374A-8243-3EE9-C033-F8E8AADC8AB1}"/>
                </a:ext>
              </a:extLst>
            </p:cNvPr>
            <p:cNvSpPr/>
            <p:nvPr/>
          </p:nvSpPr>
          <p:spPr>
            <a:xfrm>
              <a:off x="2893936" y="3123591"/>
              <a:ext cx="804006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컨설팅 사업부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7DD58A3A-710C-0392-0E25-DA1886931A1D}"/>
                </a:ext>
              </a:extLst>
            </p:cNvPr>
            <p:cNvSpPr/>
            <p:nvPr/>
          </p:nvSpPr>
          <p:spPr>
            <a:xfrm>
              <a:off x="2893935" y="3492362"/>
              <a:ext cx="821695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8365996-B40E-0F1F-4C85-5BDB32B01EB7}"/>
                </a:ext>
              </a:extLst>
            </p:cNvPr>
            <p:cNvSpPr/>
            <p:nvPr/>
          </p:nvSpPr>
          <p:spPr>
            <a:xfrm>
              <a:off x="2893936" y="3520279"/>
              <a:ext cx="804006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컨설팅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1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CFAB3EF8-8330-B39A-6D0B-6084B1178D8D}"/>
                </a:ext>
              </a:extLst>
            </p:cNvPr>
            <p:cNvSpPr/>
            <p:nvPr/>
          </p:nvSpPr>
          <p:spPr>
            <a:xfrm>
              <a:off x="2893935" y="3804714"/>
              <a:ext cx="821695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2BF7C18-19D6-0A8D-14A1-D20F663D2EF5}"/>
                </a:ext>
              </a:extLst>
            </p:cNvPr>
            <p:cNvSpPr/>
            <p:nvPr/>
          </p:nvSpPr>
          <p:spPr>
            <a:xfrm>
              <a:off x="2893936" y="3832631"/>
              <a:ext cx="804006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컨설팅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1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8220B212-8F12-332E-E463-F7C159E49714}"/>
                </a:ext>
              </a:extLst>
            </p:cNvPr>
            <p:cNvSpPr/>
            <p:nvPr/>
          </p:nvSpPr>
          <p:spPr>
            <a:xfrm>
              <a:off x="3746529" y="2769473"/>
              <a:ext cx="3184853" cy="284435"/>
            </a:xfrm>
            <a:prstGeom prst="roundRect">
              <a:avLst>
                <a:gd name="adj" fmla="val 50000"/>
              </a:avLst>
            </a:prstGeom>
            <a:solidFill>
              <a:srgbClr val="104B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1D3EE9-6A36-26BD-0C7D-9BE45A9B7A6E}"/>
                </a:ext>
              </a:extLst>
            </p:cNvPr>
            <p:cNvSpPr/>
            <p:nvPr/>
          </p:nvSpPr>
          <p:spPr>
            <a:xfrm>
              <a:off x="3746530" y="2797390"/>
              <a:ext cx="311628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구현 그룹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9C524020-0371-D813-8239-9B9768B7B90B}"/>
                </a:ext>
              </a:extLst>
            </p:cNvPr>
            <p:cNvSpPr/>
            <p:nvPr/>
          </p:nvSpPr>
          <p:spPr>
            <a:xfrm>
              <a:off x="3746529" y="3095674"/>
              <a:ext cx="3184853" cy="284435"/>
            </a:xfrm>
            <a:prstGeom prst="roundRect">
              <a:avLst>
                <a:gd name="adj" fmla="val 50000"/>
              </a:avLst>
            </a:prstGeom>
            <a:solidFill>
              <a:srgbClr val="FFECAB"/>
            </a:solidFill>
            <a:ln w="12700">
              <a:solidFill>
                <a:srgbClr val="104BD4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96B727F-2C29-36A2-970E-51765964BD37}"/>
                </a:ext>
              </a:extLst>
            </p:cNvPr>
            <p:cNvSpPr/>
            <p:nvPr/>
          </p:nvSpPr>
          <p:spPr>
            <a:xfrm>
              <a:off x="3746530" y="3123591"/>
              <a:ext cx="311628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디지털 개발 사업 그룹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55766D0F-75EC-1562-171C-2070BCC71305}"/>
                </a:ext>
              </a:extLst>
            </p:cNvPr>
            <p:cNvSpPr/>
            <p:nvPr/>
          </p:nvSpPr>
          <p:spPr>
            <a:xfrm>
              <a:off x="3752471" y="3492362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1587A34-A46C-DAB5-8D27-D870A37F4F68}"/>
                </a:ext>
              </a:extLst>
            </p:cNvPr>
            <p:cNvSpPr/>
            <p:nvPr/>
          </p:nvSpPr>
          <p:spPr>
            <a:xfrm>
              <a:off x="3752471" y="3520279"/>
              <a:ext cx="102787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웹 기획 사업부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B60214FE-3B79-C506-AC59-E91162E53DE2}"/>
                </a:ext>
              </a:extLst>
            </p:cNvPr>
            <p:cNvSpPr/>
            <p:nvPr/>
          </p:nvSpPr>
          <p:spPr>
            <a:xfrm>
              <a:off x="3752471" y="3804714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8541506-BC66-C203-A382-29372988EE3D}"/>
                </a:ext>
              </a:extLst>
            </p:cNvPr>
            <p:cNvSpPr/>
            <p:nvPr/>
          </p:nvSpPr>
          <p:spPr>
            <a:xfrm>
              <a:off x="3752471" y="3832631"/>
              <a:ext cx="102787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dirty="0">
                  <a:solidFill>
                    <a:prstClr val="black"/>
                  </a:solidFill>
                  <a:latin typeface="프리젠테이션 4 Regular"/>
                  <a:ea typeface="프리젠테이션 4 Regular"/>
                </a:rPr>
                <a:t>기획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1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E26E3C6A-7D93-2272-ABD9-5A8AE2E08B2B}"/>
                </a:ext>
              </a:extLst>
            </p:cNvPr>
            <p:cNvSpPr/>
            <p:nvPr/>
          </p:nvSpPr>
          <p:spPr>
            <a:xfrm>
              <a:off x="4830122" y="3492362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752CCD8-59A7-AF4C-C312-28C9987266B3}"/>
                </a:ext>
              </a:extLst>
            </p:cNvPr>
            <p:cNvSpPr/>
            <p:nvPr/>
          </p:nvSpPr>
          <p:spPr>
            <a:xfrm>
              <a:off x="4830122" y="3520279"/>
              <a:ext cx="102787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UX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디자인 사업부 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0E47D107-AD13-44B3-60E7-B3531A3152CA}"/>
                </a:ext>
              </a:extLst>
            </p:cNvPr>
            <p:cNvSpPr/>
            <p:nvPr/>
          </p:nvSpPr>
          <p:spPr>
            <a:xfrm>
              <a:off x="4830122" y="3804714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32412D9-3A7C-BC5C-2641-5590EE3EAE5B}"/>
                </a:ext>
              </a:extLst>
            </p:cNvPr>
            <p:cNvSpPr/>
            <p:nvPr/>
          </p:nvSpPr>
          <p:spPr>
            <a:xfrm>
              <a:off x="4830122" y="3832631"/>
              <a:ext cx="102787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UX 1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0CF2114E-6A63-B4FB-B995-4C86E143C223}"/>
                </a:ext>
              </a:extLst>
            </p:cNvPr>
            <p:cNvSpPr/>
            <p:nvPr/>
          </p:nvSpPr>
          <p:spPr>
            <a:xfrm>
              <a:off x="3752471" y="4114399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AC990FB-7E1A-5E33-4B04-B429C0189EB8}"/>
                </a:ext>
              </a:extLst>
            </p:cNvPr>
            <p:cNvSpPr/>
            <p:nvPr/>
          </p:nvSpPr>
          <p:spPr>
            <a:xfrm>
              <a:off x="3752471" y="4142316"/>
              <a:ext cx="102787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기획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2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405020BC-4ED2-A613-DDAF-0EF5FE25AA09}"/>
                </a:ext>
              </a:extLst>
            </p:cNvPr>
            <p:cNvSpPr/>
            <p:nvPr/>
          </p:nvSpPr>
          <p:spPr>
            <a:xfrm>
              <a:off x="4830122" y="4114399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0A91365-48B4-7626-7F6C-396323AFAD14}"/>
                </a:ext>
              </a:extLst>
            </p:cNvPr>
            <p:cNvSpPr/>
            <p:nvPr/>
          </p:nvSpPr>
          <p:spPr>
            <a:xfrm>
              <a:off x="4830122" y="4142316"/>
              <a:ext cx="102787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UX 2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8903D6AE-9269-F88A-CB2A-1B80C1B828DF}"/>
                </a:ext>
              </a:extLst>
            </p:cNvPr>
            <p:cNvSpPr/>
            <p:nvPr/>
          </p:nvSpPr>
          <p:spPr>
            <a:xfrm>
              <a:off x="5907773" y="3492362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2139376-FA9E-37A2-0142-56A8B296955D}"/>
                </a:ext>
              </a:extLst>
            </p:cNvPr>
            <p:cNvSpPr/>
            <p:nvPr/>
          </p:nvSpPr>
          <p:spPr>
            <a:xfrm>
              <a:off x="5907773" y="3520279"/>
              <a:ext cx="102787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개발 사업부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B329A759-41FE-9367-D173-4A32C731B737}"/>
                </a:ext>
              </a:extLst>
            </p:cNvPr>
            <p:cNvSpPr/>
            <p:nvPr/>
          </p:nvSpPr>
          <p:spPr>
            <a:xfrm>
              <a:off x="5907773" y="3804714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A6EC4D-5E5E-2104-13A0-8CB0A607E364}"/>
                </a:ext>
              </a:extLst>
            </p:cNvPr>
            <p:cNvSpPr/>
            <p:nvPr/>
          </p:nvSpPr>
          <p:spPr>
            <a:xfrm>
              <a:off x="5907773" y="3832631"/>
              <a:ext cx="102787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웹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/APP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개발팀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F17F557F-478E-4E26-B6CF-A9A590643258}"/>
                </a:ext>
              </a:extLst>
            </p:cNvPr>
            <p:cNvSpPr/>
            <p:nvPr/>
          </p:nvSpPr>
          <p:spPr>
            <a:xfrm>
              <a:off x="5907773" y="4114399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E756C41-D667-36A8-0BFE-48C62EC5E36F}"/>
                </a:ext>
              </a:extLst>
            </p:cNvPr>
            <p:cNvSpPr/>
            <p:nvPr/>
          </p:nvSpPr>
          <p:spPr>
            <a:xfrm>
              <a:off x="5907773" y="4142316"/>
              <a:ext cx="102787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UI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개발 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5A03C8D8-6D0A-1958-6BFA-09C9C90F553A}"/>
                </a:ext>
              </a:extLst>
            </p:cNvPr>
            <p:cNvSpPr/>
            <p:nvPr/>
          </p:nvSpPr>
          <p:spPr>
            <a:xfrm>
              <a:off x="10007005" y="3489513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E768F46-3AEF-CDDF-813B-CBC2406D2037}"/>
                </a:ext>
              </a:extLst>
            </p:cNvPr>
            <p:cNvSpPr/>
            <p:nvPr/>
          </p:nvSpPr>
          <p:spPr>
            <a:xfrm>
              <a:off x="10007005" y="3517430"/>
              <a:ext cx="1027879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데이터 컨설팅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74" name="사각형: 둥근 모서리 173">
              <a:extLst>
                <a:ext uri="{FF2B5EF4-FFF2-40B4-BE49-F238E27FC236}">
                  <a16:creationId xmlns:a16="http://schemas.microsoft.com/office/drawing/2014/main" id="{793EF741-B266-F2EA-5FB6-B5F7511AF227}"/>
                </a:ext>
              </a:extLst>
            </p:cNvPr>
            <p:cNvSpPr/>
            <p:nvPr/>
          </p:nvSpPr>
          <p:spPr>
            <a:xfrm>
              <a:off x="10007005" y="3801865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E095D92-48B0-FBD3-42E4-5019B4C2B84F}"/>
                </a:ext>
              </a:extLst>
            </p:cNvPr>
            <p:cNvSpPr/>
            <p:nvPr/>
          </p:nvSpPr>
          <p:spPr>
            <a:xfrm>
              <a:off x="9973385" y="3829782"/>
              <a:ext cx="1140607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dirty="0">
                  <a:solidFill>
                    <a:prstClr val="black"/>
                  </a:solidFill>
                  <a:latin typeface="프리젠테이션 4 Regular"/>
                  <a:ea typeface="프리젠테이션 4 Regular"/>
                </a:rPr>
                <a:t>데이터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분석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(GA/AA)</a:t>
              </a:r>
            </a:p>
          </p:txBody>
        </p:sp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A8ADFECE-187C-6AF3-3A52-F2786B16856A}"/>
                </a:ext>
              </a:extLst>
            </p:cNvPr>
            <p:cNvSpPr/>
            <p:nvPr/>
          </p:nvSpPr>
          <p:spPr>
            <a:xfrm>
              <a:off x="10007005" y="4111550"/>
              <a:ext cx="1050494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F49A7F6-D77B-231F-87FA-93FD41D09B64}"/>
                </a:ext>
              </a:extLst>
            </p:cNvPr>
            <p:cNvSpPr/>
            <p:nvPr/>
          </p:nvSpPr>
          <p:spPr>
            <a:xfrm>
              <a:off x="9986833" y="4139467"/>
              <a:ext cx="1106987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데이터 </a:t>
              </a: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드리븐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마케팅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0933597C-71F6-82FD-4405-8D9983A15691}"/>
                </a:ext>
              </a:extLst>
            </p:cNvPr>
            <p:cNvSpPr/>
            <p:nvPr/>
          </p:nvSpPr>
          <p:spPr>
            <a:xfrm>
              <a:off x="6987643" y="2769473"/>
              <a:ext cx="2946928" cy="284435"/>
            </a:xfrm>
            <a:prstGeom prst="roundRect">
              <a:avLst>
                <a:gd name="adj" fmla="val 50000"/>
              </a:avLst>
            </a:prstGeom>
            <a:solidFill>
              <a:srgbClr val="104B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A899813-BEB6-2C26-F3CB-1D84C642A151}"/>
                </a:ext>
              </a:extLst>
            </p:cNvPr>
            <p:cNvSpPr/>
            <p:nvPr/>
          </p:nvSpPr>
          <p:spPr>
            <a:xfrm>
              <a:off x="6987643" y="2797390"/>
              <a:ext cx="2883485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시스템 운영 그룹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C74947EA-63F4-83AA-D9B4-21935F3E7D7B}"/>
                </a:ext>
              </a:extLst>
            </p:cNvPr>
            <p:cNvSpPr/>
            <p:nvPr/>
          </p:nvSpPr>
          <p:spPr>
            <a:xfrm>
              <a:off x="6987643" y="3095674"/>
              <a:ext cx="1131123" cy="284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104BD4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54CFBAF-6118-2D5A-BCFD-F873627F1C6E}"/>
                </a:ext>
              </a:extLst>
            </p:cNvPr>
            <p:cNvSpPr/>
            <p:nvPr/>
          </p:nvSpPr>
          <p:spPr>
            <a:xfrm>
              <a:off x="6987643" y="3123591"/>
              <a:ext cx="1106771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디지털 커머스 사업부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038B846B-5382-8C18-A2B1-3A2F530A6462}"/>
                </a:ext>
              </a:extLst>
            </p:cNvPr>
            <p:cNvSpPr/>
            <p:nvPr/>
          </p:nvSpPr>
          <p:spPr>
            <a:xfrm>
              <a:off x="8153505" y="3095674"/>
              <a:ext cx="883259" cy="284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104BD4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E2F6769-F16D-40A7-81E6-2F2C403E8195}"/>
                </a:ext>
              </a:extLst>
            </p:cNvPr>
            <p:cNvSpPr/>
            <p:nvPr/>
          </p:nvSpPr>
          <p:spPr>
            <a:xfrm>
              <a:off x="8153505" y="3123591"/>
              <a:ext cx="864131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디자인 사업부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5F5F9A5B-70CD-BE81-DFF5-93BBFEE24094}"/>
                </a:ext>
              </a:extLst>
            </p:cNvPr>
            <p:cNvSpPr/>
            <p:nvPr/>
          </p:nvSpPr>
          <p:spPr>
            <a:xfrm>
              <a:off x="9077721" y="3095674"/>
              <a:ext cx="876834" cy="284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104BD4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489BD88-0057-C240-B264-2B0A4BFD4930}"/>
                </a:ext>
              </a:extLst>
            </p:cNvPr>
            <p:cNvSpPr/>
            <p:nvPr/>
          </p:nvSpPr>
          <p:spPr>
            <a:xfrm>
              <a:off x="9077721" y="3123591"/>
              <a:ext cx="857957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SI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사업부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511C1EF-A28D-2866-3AB4-CAB6ED8786F7}"/>
                </a:ext>
              </a:extLst>
            </p:cNvPr>
            <p:cNvSpPr/>
            <p:nvPr/>
          </p:nvSpPr>
          <p:spPr>
            <a:xfrm>
              <a:off x="7004521" y="3492362"/>
              <a:ext cx="1128502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86AA8AA-5186-4707-5626-3427D1A62A14}"/>
                </a:ext>
              </a:extLst>
            </p:cNvPr>
            <p:cNvSpPr/>
            <p:nvPr/>
          </p:nvSpPr>
          <p:spPr>
            <a:xfrm>
              <a:off x="7004521" y="3520279"/>
              <a:ext cx="110420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DTC 1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ECA3C9CC-A515-FDA9-2E26-13FC174ED3C2}"/>
                </a:ext>
              </a:extLst>
            </p:cNvPr>
            <p:cNvSpPr/>
            <p:nvPr/>
          </p:nvSpPr>
          <p:spPr>
            <a:xfrm>
              <a:off x="7004521" y="3804714"/>
              <a:ext cx="1128502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F1B850F-C03A-079B-A57B-955E3391A29C}"/>
                </a:ext>
              </a:extLst>
            </p:cNvPr>
            <p:cNvSpPr/>
            <p:nvPr/>
          </p:nvSpPr>
          <p:spPr>
            <a:xfrm>
              <a:off x="7004521" y="3832631"/>
              <a:ext cx="110420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DTC 2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59F5959C-A230-B6DE-0BA7-FE5453434F89}"/>
                </a:ext>
              </a:extLst>
            </p:cNvPr>
            <p:cNvSpPr/>
            <p:nvPr/>
          </p:nvSpPr>
          <p:spPr>
            <a:xfrm>
              <a:off x="8147287" y="3492362"/>
              <a:ext cx="888518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32BCA8F4-0DBF-16B8-A98A-3C1EFBB490CD}"/>
                </a:ext>
              </a:extLst>
            </p:cNvPr>
            <p:cNvSpPr/>
            <p:nvPr/>
          </p:nvSpPr>
          <p:spPr>
            <a:xfrm>
              <a:off x="8147288" y="3520279"/>
              <a:ext cx="86939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디자인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1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AE81D2B7-9487-6F4D-F1C9-05E00C3AB4FA}"/>
                </a:ext>
              </a:extLst>
            </p:cNvPr>
            <p:cNvSpPr/>
            <p:nvPr/>
          </p:nvSpPr>
          <p:spPr>
            <a:xfrm>
              <a:off x="8147287" y="3804714"/>
              <a:ext cx="888518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3851F3B-F594-6B98-BECC-DC7950548216}"/>
                </a:ext>
              </a:extLst>
            </p:cNvPr>
            <p:cNvSpPr/>
            <p:nvPr/>
          </p:nvSpPr>
          <p:spPr>
            <a:xfrm>
              <a:off x="8147288" y="3832631"/>
              <a:ext cx="86939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디자인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2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D9981EFE-A485-0D5E-304A-AAE785758EBF}"/>
                </a:ext>
              </a:extLst>
            </p:cNvPr>
            <p:cNvSpPr/>
            <p:nvPr/>
          </p:nvSpPr>
          <p:spPr>
            <a:xfrm>
              <a:off x="9070783" y="3492362"/>
              <a:ext cx="882791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E2CA075-3454-5E9A-4B85-1ABC8A05C02A}"/>
                </a:ext>
              </a:extLst>
            </p:cNvPr>
            <p:cNvSpPr/>
            <p:nvPr/>
          </p:nvSpPr>
          <p:spPr>
            <a:xfrm>
              <a:off x="9070783" y="3520279"/>
              <a:ext cx="863787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기획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/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품질 관리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839CB96-A7CB-796A-87AE-86BC1CBA1540}"/>
                </a:ext>
              </a:extLst>
            </p:cNvPr>
            <p:cNvSpPr/>
            <p:nvPr/>
          </p:nvSpPr>
          <p:spPr>
            <a:xfrm>
              <a:off x="9070783" y="3804714"/>
              <a:ext cx="882791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FB43B32-9CFF-3296-2259-2EC18E21460B}"/>
                </a:ext>
              </a:extLst>
            </p:cNvPr>
            <p:cNvSpPr/>
            <p:nvPr/>
          </p:nvSpPr>
          <p:spPr>
            <a:xfrm>
              <a:off x="9070783" y="3832631"/>
              <a:ext cx="863787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웹 개발 운영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0DC7BCB9-8949-3086-7010-FBCF076F3334}"/>
                </a:ext>
              </a:extLst>
            </p:cNvPr>
            <p:cNvSpPr/>
            <p:nvPr/>
          </p:nvSpPr>
          <p:spPr>
            <a:xfrm>
              <a:off x="8147287" y="4114399"/>
              <a:ext cx="888518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001133D-ADD8-43DB-850C-89789622BCD8}"/>
                </a:ext>
              </a:extLst>
            </p:cNvPr>
            <p:cNvSpPr/>
            <p:nvPr/>
          </p:nvSpPr>
          <p:spPr>
            <a:xfrm>
              <a:off x="8147288" y="4142316"/>
              <a:ext cx="86939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디자인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3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15975210-DF64-4069-C8F3-13F911CF4EAD}"/>
                </a:ext>
              </a:extLst>
            </p:cNvPr>
            <p:cNvSpPr/>
            <p:nvPr/>
          </p:nvSpPr>
          <p:spPr>
            <a:xfrm>
              <a:off x="9070783" y="4114399"/>
              <a:ext cx="882791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10ABF43-BBEF-A648-FEC2-C75746F3E5CA}"/>
                </a:ext>
              </a:extLst>
            </p:cNvPr>
            <p:cNvSpPr/>
            <p:nvPr/>
          </p:nvSpPr>
          <p:spPr>
            <a:xfrm>
              <a:off x="9070783" y="4142316"/>
              <a:ext cx="863787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UI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개발 운영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81" name="사각형: 둥근 모서리 180">
              <a:extLst>
                <a:ext uri="{FF2B5EF4-FFF2-40B4-BE49-F238E27FC236}">
                  <a16:creationId xmlns:a16="http://schemas.microsoft.com/office/drawing/2014/main" id="{C4D6C183-F8B9-ED44-B8FF-40BE1F677086}"/>
                </a:ext>
              </a:extLst>
            </p:cNvPr>
            <p:cNvSpPr/>
            <p:nvPr/>
          </p:nvSpPr>
          <p:spPr>
            <a:xfrm>
              <a:off x="7004521" y="4114399"/>
              <a:ext cx="1128502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6BF38762-5126-47D4-E9A2-846EA36C5AD8}"/>
                </a:ext>
              </a:extLst>
            </p:cNvPr>
            <p:cNvSpPr/>
            <p:nvPr/>
          </p:nvSpPr>
          <p:spPr>
            <a:xfrm>
              <a:off x="7004521" y="4142316"/>
              <a:ext cx="110420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DTC 3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88" name="사각형: 둥근 모서리 187">
              <a:extLst>
                <a:ext uri="{FF2B5EF4-FFF2-40B4-BE49-F238E27FC236}">
                  <a16:creationId xmlns:a16="http://schemas.microsoft.com/office/drawing/2014/main" id="{85A73D77-2670-CD46-4037-FCED06B53998}"/>
                </a:ext>
              </a:extLst>
            </p:cNvPr>
            <p:cNvSpPr/>
            <p:nvPr/>
          </p:nvSpPr>
          <p:spPr>
            <a:xfrm>
              <a:off x="11127440" y="3489513"/>
              <a:ext cx="954292" cy="284435"/>
            </a:xfrm>
            <a:prstGeom prst="roundRect">
              <a:avLst>
                <a:gd name="adj" fmla="val 50000"/>
              </a:avLst>
            </a:prstGeom>
            <a:solidFill>
              <a:srgbClr val="FFECAB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12736EE9-291B-E65F-85C9-01B30AAC701F}"/>
                </a:ext>
              </a:extLst>
            </p:cNvPr>
            <p:cNvSpPr/>
            <p:nvPr/>
          </p:nvSpPr>
          <p:spPr>
            <a:xfrm>
              <a:off x="11127441" y="3517430"/>
              <a:ext cx="93374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AI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개발팀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90" name="사각형: 둥근 모서리 189">
              <a:extLst>
                <a:ext uri="{FF2B5EF4-FFF2-40B4-BE49-F238E27FC236}">
                  <a16:creationId xmlns:a16="http://schemas.microsoft.com/office/drawing/2014/main" id="{9904808D-D915-1797-8A9C-867A0F120DFF}"/>
                </a:ext>
              </a:extLst>
            </p:cNvPr>
            <p:cNvSpPr/>
            <p:nvPr/>
          </p:nvSpPr>
          <p:spPr>
            <a:xfrm>
              <a:off x="11127440" y="3801865"/>
              <a:ext cx="954292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E1EAABB-1698-9400-595A-50BA2C0557D5}"/>
                </a:ext>
              </a:extLst>
            </p:cNvPr>
            <p:cNvSpPr/>
            <p:nvPr/>
          </p:nvSpPr>
          <p:spPr>
            <a:xfrm>
              <a:off x="11093820" y="3829782"/>
              <a:ext cx="1036153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어도비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캠페인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F02EED9B-62DE-5635-670F-A99A1641519E}"/>
                </a:ext>
              </a:extLst>
            </p:cNvPr>
            <p:cNvSpPr/>
            <p:nvPr/>
          </p:nvSpPr>
          <p:spPr>
            <a:xfrm>
              <a:off x="11127440" y="4111550"/>
              <a:ext cx="954292" cy="284435"/>
            </a:xfrm>
            <a:prstGeom prst="roundRect">
              <a:avLst>
                <a:gd name="adj" fmla="val 50000"/>
              </a:avLst>
            </a:prstGeom>
            <a:solidFill>
              <a:srgbClr val="EAEAF2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1A6ABBB-FB22-365F-4C4D-3D0B397ABD9D}"/>
                </a:ext>
              </a:extLst>
            </p:cNvPr>
            <p:cNvSpPr/>
            <p:nvPr/>
          </p:nvSpPr>
          <p:spPr>
            <a:xfrm>
              <a:off x="11107268" y="4139467"/>
              <a:ext cx="1005611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세일즈포스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캠페인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1E7725D0-DB79-BC85-E3B2-90C52C608314}"/>
                </a:ext>
              </a:extLst>
            </p:cNvPr>
            <p:cNvSpPr/>
            <p:nvPr/>
          </p:nvSpPr>
          <p:spPr>
            <a:xfrm>
              <a:off x="10007004" y="2767316"/>
              <a:ext cx="2099379" cy="284435"/>
            </a:xfrm>
            <a:prstGeom prst="roundRect">
              <a:avLst>
                <a:gd name="adj" fmla="val 50000"/>
              </a:avLst>
            </a:prstGeom>
            <a:solidFill>
              <a:srgbClr val="104B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40EAFE3-594B-6E4B-BEE7-AF7B3B6B2F5B}"/>
                </a:ext>
              </a:extLst>
            </p:cNvPr>
            <p:cNvSpPr/>
            <p:nvPr/>
          </p:nvSpPr>
          <p:spPr>
            <a:xfrm>
              <a:off x="10007006" y="2795233"/>
              <a:ext cx="2054182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솔루션 그룹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</p:grp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CD2B972A-547A-E866-9826-ADD76E0B99D8}"/>
              </a:ext>
            </a:extLst>
          </p:cNvPr>
          <p:cNvCxnSpPr>
            <a:cxnSpLocks/>
            <a:endCxn id="42" idx="0"/>
          </p:cNvCxnSpPr>
          <p:nvPr/>
        </p:nvCxnSpPr>
        <p:spPr>
          <a:xfrm rot="10800000" flipV="1">
            <a:off x="4995577" y="803112"/>
            <a:ext cx="1679544" cy="1017319"/>
          </a:xfrm>
          <a:prstGeom prst="bentConnector2">
            <a:avLst/>
          </a:prstGeom>
          <a:ln w="6350">
            <a:solidFill>
              <a:schemeClr val="tx1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3CF1A1FE-5AA5-2297-E7C3-5CA84B7C3C88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8366953" y="796987"/>
            <a:ext cx="2321741" cy="1023445"/>
          </a:xfrm>
          <a:prstGeom prst="bentConnector2">
            <a:avLst/>
          </a:prstGeom>
          <a:ln w="6350">
            <a:solidFill>
              <a:schemeClr val="tx1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3F7D89B6-D47B-8A1E-B02E-6D712217708E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4995575" y="2417219"/>
            <a:ext cx="0" cy="6105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8D44E0C-2F86-0011-D39F-AFE266B6AAFC}"/>
              </a:ext>
            </a:extLst>
          </p:cNvPr>
          <p:cNvCxnSpPr>
            <a:cxnSpLocks/>
          </p:cNvCxnSpPr>
          <p:nvPr/>
        </p:nvCxnSpPr>
        <p:spPr>
          <a:xfrm>
            <a:off x="3234460" y="2768165"/>
            <a:ext cx="0" cy="25955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0CD235D4-E264-1306-120E-26D268E6AF85}"/>
              </a:ext>
            </a:extLst>
          </p:cNvPr>
          <p:cNvCxnSpPr>
            <a:cxnSpLocks/>
          </p:cNvCxnSpPr>
          <p:nvPr/>
        </p:nvCxnSpPr>
        <p:spPr>
          <a:xfrm>
            <a:off x="8380842" y="2768165"/>
            <a:ext cx="0" cy="25955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CBC94E14-5A2C-3920-93B2-358E6771AC7F}"/>
              </a:ext>
            </a:extLst>
          </p:cNvPr>
          <p:cNvCxnSpPr>
            <a:cxnSpLocks/>
          </p:cNvCxnSpPr>
          <p:nvPr/>
        </p:nvCxnSpPr>
        <p:spPr>
          <a:xfrm>
            <a:off x="10707744" y="2417219"/>
            <a:ext cx="0" cy="6105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8B00C39D-5A5F-0F49-BACA-6E8A3FB65AAE}"/>
              </a:ext>
            </a:extLst>
          </p:cNvPr>
          <p:cNvCxnSpPr>
            <a:cxnSpLocks/>
          </p:cNvCxnSpPr>
          <p:nvPr/>
        </p:nvCxnSpPr>
        <p:spPr>
          <a:xfrm flipH="1">
            <a:off x="3234460" y="2768165"/>
            <a:ext cx="513249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7D197FF0-62E0-3240-32D6-F8BE012980C0}"/>
              </a:ext>
            </a:extLst>
          </p:cNvPr>
          <p:cNvGrpSpPr/>
          <p:nvPr/>
        </p:nvGrpSpPr>
        <p:grpSpPr>
          <a:xfrm>
            <a:off x="2952747" y="5270338"/>
            <a:ext cx="838203" cy="1183186"/>
            <a:chOff x="3301252" y="4890324"/>
            <a:chExt cx="873884" cy="1183186"/>
          </a:xfrm>
        </p:grpSpPr>
        <p:sp>
          <p:nvSpPr>
            <p:cNvPr id="330" name="사각형: 둥근 위쪽 모서리 329">
              <a:extLst>
                <a:ext uri="{FF2B5EF4-FFF2-40B4-BE49-F238E27FC236}">
                  <a16:creationId xmlns:a16="http://schemas.microsoft.com/office/drawing/2014/main" id="{A3982336-C798-4C74-6C8A-D7A255483EE4}"/>
                </a:ext>
              </a:extLst>
            </p:cNvPr>
            <p:cNvSpPr/>
            <p:nvPr/>
          </p:nvSpPr>
          <p:spPr>
            <a:xfrm>
              <a:off x="3301253" y="5235314"/>
              <a:ext cx="873883" cy="419099"/>
            </a:xfrm>
            <a:prstGeom prst="round2SameRect">
              <a:avLst>
                <a:gd name="adj1" fmla="val 31212"/>
                <a:gd name="adj2" fmla="val 0"/>
              </a:avLst>
            </a:prstGeom>
            <a:solidFill>
              <a:srgbClr val="E3E3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45DC208A-E52C-1C42-E150-0F8496CA5BF0}"/>
                </a:ext>
              </a:extLst>
            </p:cNvPr>
            <p:cNvSpPr/>
            <p:nvPr/>
          </p:nvSpPr>
          <p:spPr>
            <a:xfrm>
              <a:off x="3301252" y="5330563"/>
              <a:ext cx="873883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LEV</a:t>
              </a:r>
            </a:p>
          </p:txBody>
        </p:sp>
        <p:sp>
          <p:nvSpPr>
            <p:cNvPr id="332" name="사각형: 둥근 위쪽 모서리 331">
              <a:extLst>
                <a:ext uri="{FF2B5EF4-FFF2-40B4-BE49-F238E27FC236}">
                  <a16:creationId xmlns:a16="http://schemas.microsoft.com/office/drawing/2014/main" id="{BFB2E2C5-C9B9-E2E8-8A2C-3969CCFEB2C4}"/>
                </a:ext>
              </a:extLst>
            </p:cNvPr>
            <p:cNvSpPr/>
            <p:nvPr/>
          </p:nvSpPr>
          <p:spPr>
            <a:xfrm rot="10800000">
              <a:off x="3301252" y="5654411"/>
              <a:ext cx="873883" cy="419099"/>
            </a:xfrm>
            <a:prstGeom prst="round2SameRect">
              <a:avLst>
                <a:gd name="adj1" fmla="val 3121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2DD86B7F-9F9B-9FCD-1C50-77F99DA3FC60}"/>
                </a:ext>
              </a:extLst>
            </p:cNvPr>
            <p:cNvSpPr/>
            <p:nvPr/>
          </p:nvSpPr>
          <p:spPr>
            <a:xfrm>
              <a:off x="3301252" y="5730613"/>
              <a:ext cx="873883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NOP</a:t>
              </a:r>
            </a:p>
          </p:txBody>
        </p:sp>
        <p:sp>
          <p:nvSpPr>
            <p:cNvPr id="339" name="사각형: 둥근 모서리 338">
              <a:extLst>
                <a:ext uri="{FF2B5EF4-FFF2-40B4-BE49-F238E27FC236}">
                  <a16:creationId xmlns:a16="http://schemas.microsoft.com/office/drawing/2014/main" id="{AC61DDA3-09E5-0BD7-9A59-11A17F73B2E7}"/>
                </a:ext>
              </a:extLst>
            </p:cNvPr>
            <p:cNvSpPr/>
            <p:nvPr/>
          </p:nvSpPr>
          <p:spPr>
            <a:xfrm>
              <a:off x="3301252" y="4890324"/>
              <a:ext cx="873883" cy="301364"/>
            </a:xfrm>
            <a:prstGeom prst="roundRect">
              <a:avLst>
                <a:gd name="adj" fmla="val 372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A3BF970-CB6D-E94D-622C-6CC0FC815FA9}"/>
                </a:ext>
              </a:extLst>
            </p:cNvPr>
            <p:cNvSpPr/>
            <p:nvPr/>
          </p:nvSpPr>
          <p:spPr>
            <a:xfrm>
              <a:off x="3301252" y="4926706"/>
              <a:ext cx="85507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Word area</a:t>
              </a:r>
            </a:p>
          </p:txBody>
        </p:sp>
      </p:grpSp>
      <p:sp>
        <p:nvSpPr>
          <p:cNvPr id="355" name="사각형: 둥근 모서리 354">
            <a:extLst>
              <a:ext uri="{FF2B5EF4-FFF2-40B4-BE49-F238E27FC236}">
                <a16:creationId xmlns:a16="http://schemas.microsoft.com/office/drawing/2014/main" id="{1E71451D-E053-606D-EF41-B6902967AC2E}"/>
              </a:ext>
            </a:extLst>
          </p:cNvPr>
          <p:cNvSpPr/>
          <p:nvPr/>
        </p:nvSpPr>
        <p:spPr>
          <a:xfrm>
            <a:off x="2840146" y="5004748"/>
            <a:ext cx="8872429" cy="1634417"/>
          </a:xfrm>
          <a:prstGeom prst="roundRect">
            <a:avLst>
              <a:gd name="adj" fmla="val 19609"/>
            </a:avLst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7" name="슬라이드 번호 개체 틀 1">
            <a:extLst>
              <a:ext uri="{FF2B5EF4-FFF2-40B4-BE49-F238E27FC236}">
                <a16:creationId xmlns:a16="http://schemas.microsoft.com/office/drawing/2014/main" id="{00B9B9A8-DDA7-41AD-B7D9-8CF8932B7481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5E4CD0-5F0E-4FC2-BD74-136EC0D559DE}" type="slidenum">
              <a:rPr lang="ko-KR" altLang="en-US" sz="90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>
                <a:defRPr/>
              </a:pPr>
              <a:t>72</a:t>
            </a:fld>
            <a:endParaRPr lang="ko-KR" altLang="en-US" sz="900" dirty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DEAE00D8-4889-4BCE-9E4D-C8EAA842B9DA}"/>
              </a:ext>
            </a:extLst>
          </p:cNvPr>
          <p:cNvGrpSpPr/>
          <p:nvPr/>
        </p:nvGrpSpPr>
        <p:grpSpPr>
          <a:xfrm>
            <a:off x="3488876" y="4854850"/>
            <a:ext cx="1440312" cy="284435"/>
            <a:chOff x="6549377" y="747493"/>
            <a:chExt cx="1042048" cy="284435"/>
          </a:xfrm>
        </p:grpSpPr>
        <p:sp>
          <p:nvSpPr>
            <p:cNvPr id="202" name="사각형: 둥근 모서리 201">
              <a:extLst>
                <a:ext uri="{FF2B5EF4-FFF2-40B4-BE49-F238E27FC236}">
                  <a16:creationId xmlns:a16="http://schemas.microsoft.com/office/drawing/2014/main" id="{9B1EED7C-01BA-46AE-9F24-B6316E98B844}"/>
                </a:ext>
              </a:extLst>
            </p:cNvPr>
            <p:cNvSpPr/>
            <p:nvPr/>
          </p:nvSpPr>
          <p:spPr>
            <a:xfrm>
              <a:off x="6549377" y="747493"/>
              <a:ext cx="1042048" cy="284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60DBDBB-94EB-4459-A19E-16D141BF364C}"/>
                </a:ext>
              </a:extLst>
            </p:cNvPr>
            <p:cNvSpPr/>
            <p:nvPr/>
          </p:nvSpPr>
          <p:spPr>
            <a:xfrm>
              <a:off x="6567972" y="775410"/>
              <a:ext cx="1004858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</a:rPr>
                <a:t>기술자 보유현황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E4071A7-B3D9-437C-8197-C54196D50276}"/>
              </a:ext>
            </a:extLst>
          </p:cNvPr>
          <p:cNvGrpSpPr/>
          <p:nvPr/>
        </p:nvGrpSpPr>
        <p:grpSpPr>
          <a:xfrm>
            <a:off x="3813619" y="5270338"/>
            <a:ext cx="7806882" cy="1186599"/>
            <a:chOff x="3813618" y="5270338"/>
            <a:chExt cx="8403429" cy="1186599"/>
          </a:xfrm>
        </p:grpSpPr>
        <p:grpSp>
          <p:nvGrpSpPr>
            <p:cNvPr id="349" name="그룹 348">
              <a:extLst>
                <a:ext uri="{FF2B5EF4-FFF2-40B4-BE49-F238E27FC236}">
                  <a16:creationId xmlns:a16="http://schemas.microsoft.com/office/drawing/2014/main" id="{6FDD4094-FF14-C46C-552D-ECFADD6F2ED2}"/>
                </a:ext>
              </a:extLst>
            </p:cNvPr>
            <p:cNvGrpSpPr/>
            <p:nvPr/>
          </p:nvGrpSpPr>
          <p:grpSpPr>
            <a:xfrm>
              <a:off x="3831447" y="5270338"/>
              <a:ext cx="2048096" cy="1183187"/>
              <a:chOff x="3884817" y="4890324"/>
              <a:chExt cx="2211185" cy="1183187"/>
            </a:xfrm>
          </p:grpSpPr>
          <p:sp>
            <p:nvSpPr>
              <p:cNvPr id="233" name="사각형: 둥근 위쪽 모서리 232">
                <a:extLst>
                  <a:ext uri="{FF2B5EF4-FFF2-40B4-BE49-F238E27FC236}">
                    <a16:creationId xmlns:a16="http://schemas.microsoft.com/office/drawing/2014/main" id="{FB11B05D-D98C-DF69-3321-4843889847B3}"/>
                  </a:ext>
                </a:extLst>
              </p:cNvPr>
              <p:cNvSpPr/>
              <p:nvPr/>
            </p:nvSpPr>
            <p:spPr>
              <a:xfrm>
                <a:off x="4442681" y="5235314"/>
                <a:ext cx="539278" cy="419099"/>
              </a:xfrm>
              <a:prstGeom prst="round2SameRect">
                <a:avLst>
                  <a:gd name="adj1" fmla="val 31212"/>
                  <a:gd name="adj2" fmla="val 0"/>
                </a:avLst>
              </a:prstGeom>
              <a:solidFill>
                <a:srgbClr val="E3E3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B95E255E-0113-5CFE-76DF-B481C3872C90}"/>
                  </a:ext>
                </a:extLst>
              </p:cNvPr>
              <p:cNvSpPr/>
              <p:nvPr/>
            </p:nvSpPr>
            <p:spPr>
              <a:xfrm>
                <a:off x="4442681" y="5330563"/>
                <a:ext cx="539278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  <a:cs typeface="+mn-cs"/>
                  </a:rPr>
                  <a:t>고급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endParaRPr>
              </a:p>
            </p:txBody>
          </p:sp>
          <p:sp>
            <p:nvSpPr>
              <p:cNvPr id="235" name="사각형: 둥근 위쪽 모서리 234">
                <a:extLst>
                  <a:ext uri="{FF2B5EF4-FFF2-40B4-BE49-F238E27FC236}">
                    <a16:creationId xmlns:a16="http://schemas.microsoft.com/office/drawing/2014/main" id="{4168C2B7-C91B-6F97-7981-C9CCE7967D87}"/>
                  </a:ext>
                </a:extLst>
              </p:cNvPr>
              <p:cNvSpPr/>
              <p:nvPr/>
            </p:nvSpPr>
            <p:spPr>
              <a:xfrm rot="10800000">
                <a:off x="4442681" y="5654412"/>
                <a:ext cx="539278" cy="419099"/>
              </a:xfrm>
              <a:prstGeom prst="round2SameRect">
                <a:avLst>
                  <a:gd name="adj1" fmla="val 31212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7F044E2-6500-D1B5-649B-D20356B8527E}"/>
                  </a:ext>
                </a:extLst>
              </p:cNvPr>
              <p:cNvSpPr/>
              <p:nvPr/>
            </p:nvSpPr>
            <p:spPr>
              <a:xfrm>
                <a:off x="4442681" y="5730613"/>
                <a:ext cx="539278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4 Regular" pitchFamily="2" charset="-127"/>
                    <a:ea typeface="프리젠테이션 4 Regular" pitchFamily="2" charset="-127"/>
                    <a:cs typeface="+mn-cs"/>
                  </a:rPr>
                  <a:t>9</a:t>
                </a:r>
              </a:p>
            </p:txBody>
          </p: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4FCEA59C-1261-4086-6547-53CB2CE6F8A8}"/>
                  </a:ext>
                </a:extLst>
              </p:cNvPr>
              <p:cNvGrpSpPr/>
              <p:nvPr/>
            </p:nvGrpSpPr>
            <p:grpSpPr>
              <a:xfrm>
                <a:off x="4998193" y="5235314"/>
                <a:ext cx="539279" cy="838197"/>
                <a:chOff x="4243217" y="4966373"/>
                <a:chExt cx="722108" cy="838197"/>
              </a:xfrm>
            </p:grpSpPr>
            <p:sp>
              <p:nvSpPr>
                <p:cNvPr id="240" name="사각형: 둥근 위쪽 모서리 239">
                  <a:extLst>
                    <a:ext uri="{FF2B5EF4-FFF2-40B4-BE49-F238E27FC236}">
                      <a16:creationId xmlns:a16="http://schemas.microsoft.com/office/drawing/2014/main" id="{1D4F4FC1-8924-7F26-3FE5-4C7CB9A7AEFF}"/>
                    </a:ext>
                  </a:extLst>
                </p:cNvPr>
                <p:cNvSpPr/>
                <p:nvPr/>
              </p:nvSpPr>
              <p:spPr>
                <a:xfrm>
                  <a:off x="4243217" y="4966373"/>
                  <a:ext cx="722108" cy="419099"/>
                </a:xfrm>
                <a:prstGeom prst="round2SameRect">
                  <a:avLst>
                    <a:gd name="adj1" fmla="val 31212"/>
                    <a:gd name="adj2" fmla="val 0"/>
                  </a:avLst>
                </a:prstGeom>
                <a:solidFill>
                  <a:srgbClr val="E3E3E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99FB5A1C-E0D2-104A-D347-9CAAA312BE53}"/>
                    </a:ext>
                  </a:extLst>
                </p:cNvPr>
                <p:cNvSpPr/>
                <p:nvPr/>
              </p:nvSpPr>
              <p:spPr>
                <a:xfrm>
                  <a:off x="4243217" y="5061622"/>
                  <a:ext cx="722108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rPr>
                    <a:t>중급</a:t>
                  </a: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  <a:cs typeface="+mn-cs"/>
                  </a:endParaRPr>
                </a:p>
              </p:txBody>
            </p:sp>
            <p:sp>
              <p:nvSpPr>
                <p:cNvPr id="242" name="사각형: 둥근 위쪽 모서리 241">
                  <a:extLst>
                    <a:ext uri="{FF2B5EF4-FFF2-40B4-BE49-F238E27FC236}">
                      <a16:creationId xmlns:a16="http://schemas.microsoft.com/office/drawing/2014/main" id="{C02A1D50-21BE-F27F-C8E0-E466BD18B6E8}"/>
                    </a:ext>
                  </a:extLst>
                </p:cNvPr>
                <p:cNvSpPr/>
                <p:nvPr/>
              </p:nvSpPr>
              <p:spPr>
                <a:xfrm rot="10800000">
                  <a:off x="4243217" y="5385471"/>
                  <a:ext cx="722108" cy="419099"/>
                </a:xfrm>
                <a:prstGeom prst="round2SameRect">
                  <a:avLst>
                    <a:gd name="adj1" fmla="val 31212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335B485E-96DB-CF39-7B92-C855E7BC8E79}"/>
                    </a:ext>
                  </a:extLst>
                </p:cNvPr>
                <p:cNvSpPr/>
                <p:nvPr/>
              </p:nvSpPr>
              <p:spPr>
                <a:xfrm>
                  <a:off x="4243217" y="5461672"/>
                  <a:ext cx="722108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4 Regular" pitchFamily="2" charset="-127"/>
                      <a:ea typeface="프리젠테이션 4 Regular" pitchFamily="2" charset="-127"/>
                      <a:cs typeface="+mn-cs"/>
                    </a:rPr>
                    <a:t>19</a:t>
                  </a: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2A2CE4E6-6F58-235C-B05B-9B68289456C1}"/>
                  </a:ext>
                </a:extLst>
              </p:cNvPr>
              <p:cNvGrpSpPr/>
              <p:nvPr/>
            </p:nvGrpSpPr>
            <p:grpSpPr>
              <a:xfrm>
                <a:off x="5556721" y="5235314"/>
                <a:ext cx="539279" cy="838197"/>
                <a:chOff x="4243217" y="4966373"/>
                <a:chExt cx="722108" cy="838197"/>
              </a:xfrm>
            </p:grpSpPr>
            <p:sp>
              <p:nvSpPr>
                <p:cNvPr id="245" name="사각형: 둥근 위쪽 모서리 244">
                  <a:extLst>
                    <a:ext uri="{FF2B5EF4-FFF2-40B4-BE49-F238E27FC236}">
                      <a16:creationId xmlns:a16="http://schemas.microsoft.com/office/drawing/2014/main" id="{3E795A40-F4D2-8385-0B87-3A30A9885B13}"/>
                    </a:ext>
                  </a:extLst>
                </p:cNvPr>
                <p:cNvSpPr/>
                <p:nvPr/>
              </p:nvSpPr>
              <p:spPr>
                <a:xfrm>
                  <a:off x="4243217" y="4966373"/>
                  <a:ext cx="722108" cy="419099"/>
                </a:xfrm>
                <a:prstGeom prst="round2SameRect">
                  <a:avLst>
                    <a:gd name="adj1" fmla="val 31212"/>
                    <a:gd name="adj2" fmla="val 0"/>
                  </a:avLst>
                </a:prstGeom>
                <a:solidFill>
                  <a:srgbClr val="E3E3E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246802AA-CC4F-1490-707A-21C223610068}"/>
                    </a:ext>
                  </a:extLst>
                </p:cNvPr>
                <p:cNvSpPr/>
                <p:nvPr/>
              </p:nvSpPr>
              <p:spPr>
                <a:xfrm>
                  <a:off x="4243217" y="5061622"/>
                  <a:ext cx="722108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rPr>
                    <a:t>초급</a:t>
                  </a: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  <a:cs typeface="+mn-cs"/>
                  </a:endParaRPr>
                </a:p>
              </p:txBody>
            </p:sp>
            <p:sp>
              <p:nvSpPr>
                <p:cNvPr id="247" name="사각형: 둥근 위쪽 모서리 246">
                  <a:extLst>
                    <a:ext uri="{FF2B5EF4-FFF2-40B4-BE49-F238E27FC236}">
                      <a16:creationId xmlns:a16="http://schemas.microsoft.com/office/drawing/2014/main" id="{B10B8D7E-9BF8-22B1-C720-797CB1939D52}"/>
                    </a:ext>
                  </a:extLst>
                </p:cNvPr>
                <p:cNvSpPr/>
                <p:nvPr/>
              </p:nvSpPr>
              <p:spPr>
                <a:xfrm rot="10800000">
                  <a:off x="4243217" y="5385471"/>
                  <a:ext cx="722108" cy="419099"/>
                </a:xfrm>
                <a:prstGeom prst="round2SameRect">
                  <a:avLst>
                    <a:gd name="adj1" fmla="val 31212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EF2C7E59-B421-F218-1F59-46D39FFC146B}"/>
                    </a:ext>
                  </a:extLst>
                </p:cNvPr>
                <p:cNvSpPr/>
                <p:nvPr/>
              </p:nvSpPr>
              <p:spPr>
                <a:xfrm>
                  <a:off x="4243217" y="5461672"/>
                  <a:ext cx="722108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4 Regular" pitchFamily="2" charset="-127"/>
                      <a:ea typeface="프리젠테이션 4 Regular" pitchFamily="2" charset="-127"/>
                      <a:cs typeface="+mn-cs"/>
                    </a:rPr>
                    <a:t>19</a:t>
                  </a:r>
                </a:p>
              </p:txBody>
            </p:sp>
          </p:grpSp>
          <p:sp>
            <p:nvSpPr>
              <p:cNvPr id="341" name="사각형: 둥근 모서리 340">
                <a:extLst>
                  <a:ext uri="{FF2B5EF4-FFF2-40B4-BE49-F238E27FC236}">
                    <a16:creationId xmlns:a16="http://schemas.microsoft.com/office/drawing/2014/main" id="{313F6015-4D63-6491-18D3-63C964A9DB50}"/>
                  </a:ext>
                </a:extLst>
              </p:cNvPr>
              <p:cNvSpPr/>
              <p:nvPr/>
            </p:nvSpPr>
            <p:spPr>
              <a:xfrm>
                <a:off x="3884817" y="4890324"/>
                <a:ext cx="2211185" cy="301364"/>
              </a:xfrm>
              <a:prstGeom prst="roundRect">
                <a:avLst>
                  <a:gd name="adj" fmla="val 3721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1E099371-14B1-4726-ABEF-2D4AC21FE6F6}"/>
                  </a:ext>
                </a:extLst>
              </p:cNvPr>
              <p:cNvSpPr/>
              <p:nvPr/>
            </p:nvSpPr>
            <p:spPr>
              <a:xfrm>
                <a:off x="3943180" y="4926706"/>
                <a:ext cx="2117226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컨설팅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/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기획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/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마케팅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(51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명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)</a:t>
                </a:r>
              </a:p>
            </p:txBody>
          </p:sp>
        </p:grpSp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5D492160-267E-9E47-3807-E25A2CE5C124}"/>
                </a:ext>
              </a:extLst>
            </p:cNvPr>
            <p:cNvGrpSpPr/>
            <p:nvPr/>
          </p:nvGrpSpPr>
          <p:grpSpPr>
            <a:xfrm>
              <a:off x="5922807" y="5270338"/>
              <a:ext cx="2086696" cy="1183187"/>
              <a:chOff x="5657269" y="4890324"/>
              <a:chExt cx="2222708" cy="1183187"/>
            </a:xfrm>
          </p:grpSpPr>
          <p:grpSp>
            <p:nvGrpSpPr>
              <p:cNvPr id="282" name="그룹 281">
                <a:extLst>
                  <a:ext uri="{FF2B5EF4-FFF2-40B4-BE49-F238E27FC236}">
                    <a16:creationId xmlns:a16="http://schemas.microsoft.com/office/drawing/2014/main" id="{DA52B036-2453-7130-E69C-60BF3B62AE4A}"/>
                  </a:ext>
                </a:extLst>
              </p:cNvPr>
              <p:cNvGrpSpPr/>
              <p:nvPr/>
            </p:nvGrpSpPr>
            <p:grpSpPr>
              <a:xfrm>
                <a:off x="6226658" y="5235314"/>
                <a:ext cx="1653319" cy="838197"/>
                <a:chOff x="4243217" y="4966373"/>
                <a:chExt cx="2213837" cy="838197"/>
              </a:xfrm>
            </p:grpSpPr>
            <p:grpSp>
              <p:nvGrpSpPr>
                <p:cNvPr id="283" name="그룹 282">
                  <a:extLst>
                    <a:ext uri="{FF2B5EF4-FFF2-40B4-BE49-F238E27FC236}">
                      <a16:creationId xmlns:a16="http://schemas.microsoft.com/office/drawing/2014/main" id="{D2986876-DA57-E00F-81F9-8F081574542E}"/>
                    </a:ext>
                  </a:extLst>
                </p:cNvPr>
                <p:cNvGrpSpPr/>
                <p:nvPr/>
              </p:nvGrpSpPr>
              <p:grpSpPr>
                <a:xfrm>
                  <a:off x="4243217" y="4966373"/>
                  <a:ext cx="722108" cy="838197"/>
                  <a:chOff x="4243217" y="4966373"/>
                  <a:chExt cx="722108" cy="838197"/>
                </a:xfrm>
              </p:grpSpPr>
              <p:sp>
                <p:nvSpPr>
                  <p:cNvPr id="294" name="사각형: 둥근 위쪽 모서리 293">
                    <a:extLst>
                      <a:ext uri="{FF2B5EF4-FFF2-40B4-BE49-F238E27FC236}">
                        <a16:creationId xmlns:a16="http://schemas.microsoft.com/office/drawing/2014/main" id="{852B0142-ED13-5626-4F50-17F85B3A4081}"/>
                      </a:ext>
                    </a:extLst>
                  </p:cNvPr>
                  <p:cNvSpPr/>
                  <p:nvPr/>
                </p:nvSpPr>
                <p:spPr>
                  <a:xfrm>
                    <a:off x="4243217" y="4966373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rgbClr val="E3E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95" name="직사각형 294">
                    <a:extLst>
                      <a:ext uri="{FF2B5EF4-FFF2-40B4-BE49-F238E27FC236}">
                        <a16:creationId xmlns:a16="http://schemas.microsoft.com/office/drawing/2014/main" id="{16503BED-FA87-17C7-3830-BEADEEE31289}"/>
                      </a:ext>
                    </a:extLst>
                  </p:cNvPr>
                  <p:cNvSpPr/>
                  <p:nvPr/>
                </p:nvSpPr>
                <p:spPr>
                  <a:xfrm>
                    <a:off x="4243217" y="506162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rPr>
                      <a:t>고급</a:t>
                    </a:r>
                    <a:endPara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endParaRPr>
                  </a:p>
                </p:txBody>
              </p:sp>
              <p:sp>
                <p:nvSpPr>
                  <p:cNvPr id="296" name="사각형: 둥근 위쪽 모서리 295">
                    <a:extLst>
                      <a:ext uri="{FF2B5EF4-FFF2-40B4-BE49-F238E27FC236}">
                        <a16:creationId xmlns:a16="http://schemas.microsoft.com/office/drawing/2014/main" id="{B3C10B88-FB51-7C8E-5003-CC8BA0A282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43217" y="5385471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97" name="직사각형 296">
                    <a:extLst>
                      <a:ext uri="{FF2B5EF4-FFF2-40B4-BE49-F238E27FC236}">
                        <a16:creationId xmlns:a16="http://schemas.microsoft.com/office/drawing/2014/main" id="{D8A78373-03F0-7051-2BA6-4BC6E5141C1E}"/>
                      </a:ext>
                    </a:extLst>
                  </p:cNvPr>
                  <p:cNvSpPr/>
                  <p:nvPr/>
                </p:nvSpPr>
                <p:spPr>
                  <a:xfrm>
                    <a:off x="4243217" y="546167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+mn-cs"/>
                      </a:rPr>
                      <a:t>10</a:t>
                    </a:r>
                  </a:p>
                </p:txBody>
              </p:sp>
            </p:grpSp>
            <p:grpSp>
              <p:nvGrpSpPr>
                <p:cNvPr id="284" name="그룹 283">
                  <a:extLst>
                    <a:ext uri="{FF2B5EF4-FFF2-40B4-BE49-F238E27FC236}">
                      <a16:creationId xmlns:a16="http://schemas.microsoft.com/office/drawing/2014/main" id="{D16C7A33-CDCE-E655-0C2C-93F330E739AF}"/>
                    </a:ext>
                  </a:extLst>
                </p:cNvPr>
                <p:cNvGrpSpPr/>
                <p:nvPr/>
              </p:nvGrpSpPr>
              <p:grpSpPr>
                <a:xfrm>
                  <a:off x="4987062" y="4966373"/>
                  <a:ext cx="722108" cy="838197"/>
                  <a:chOff x="4243217" y="4966373"/>
                  <a:chExt cx="722108" cy="838197"/>
                </a:xfrm>
              </p:grpSpPr>
              <p:sp>
                <p:nvSpPr>
                  <p:cNvPr id="290" name="사각형: 둥근 위쪽 모서리 289">
                    <a:extLst>
                      <a:ext uri="{FF2B5EF4-FFF2-40B4-BE49-F238E27FC236}">
                        <a16:creationId xmlns:a16="http://schemas.microsoft.com/office/drawing/2014/main" id="{C8FF5032-BBC1-94FA-3EB4-C6CB8E9124A0}"/>
                      </a:ext>
                    </a:extLst>
                  </p:cNvPr>
                  <p:cNvSpPr/>
                  <p:nvPr/>
                </p:nvSpPr>
                <p:spPr>
                  <a:xfrm>
                    <a:off x="4243217" y="4966373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rgbClr val="E3E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91" name="직사각형 290">
                    <a:extLst>
                      <a:ext uri="{FF2B5EF4-FFF2-40B4-BE49-F238E27FC236}">
                        <a16:creationId xmlns:a16="http://schemas.microsoft.com/office/drawing/2014/main" id="{364DF0C9-004D-88F1-E05B-485E10CF1238}"/>
                      </a:ext>
                    </a:extLst>
                  </p:cNvPr>
                  <p:cNvSpPr/>
                  <p:nvPr/>
                </p:nvSpPr>
                <p:spPr>
                  <a:xfrm>
                    <a:off x="4243217" y="506162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rPr>
                      <a:t>중급</a:t>
                    </a:r>
                    <a:endPara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endParaRPr>
                  </a:p>
                </p:txBody>
              </p:sp>
              <p:sp>
                <p:nvSpPr>
                  <p:cNvPr id="292" name="사각형: 둥근 위쪽 모서리 291">
                    <a:extLst>
                      <a:ext uri="{FF2B5EF4-FFF2-40B4-BE49-F238E27FC236}">
                        <a16:creationId xmlns:a16="http://schemas.microsoft.com/office/drawing/2014/main" id="{B2DA0C60-21CB-6903-DF16-ED4B4F1BDC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43217" y="5385471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93" name="직사각형 292">
                    <a:extLst>
                      <a:ext uri="{FF2B5EF4-FFF2-40B4-BE49-F238E27FC236}">
                        <a16:creationId xmlns:a16="http://schemas.microsoft.com/office/drawing/2014/main" id="{82DCF185-1776-7094-D7F9-B9AC229CD519}"/>
                      </a:ext>
                    </a:extLst>
                  </p:cNvPr>
                  <p:cNvSpPr/>
                  <p:nvPr/>
                </p:nvSpPr>
                <p:spPr>
                  <a:xfrm>
                    <a:off x="4243217" y="546167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+mn-cs"/>
                      </a:rPr>
                      <a:t>23</a:t>
                    </a:r>
                  </a:p>
                </p:txBody>
              </p:sp>
            </p:grpSp>
            <p:grpSp>
              <p:nvGrpSpPr>
                <p:cNvPr id="285" name="그룹 284">
                  <a:extLst>
                    <a:ext uri="{FF2B5EF4-FFF2-40B4-BE49-F238E27FC236}">
                      <a16:creationId xmlns:a16="http://schemas.microsoft.com/office/drawing/2014/main" id="{02992470-58C7-C39A-692A-2CA9E9F0055C}"/>
                    </a:ext>
                  </a:extLst>
                </p:cNvPr>
                <p:cNvGrpSpPr/>
                <p:nvPr/>
              </p:nvGrpSpPr>
              <p:grpSpPr>
                <a:xfrm>
                  <a:off x="5734946" y="4966373"/>
                  <a:ext cx="722108" cy="838197"/>
                  <a:chOff x="4243217" y="4966373"/>
                  <a:chExt cx="722108" cy="838197"/>
                </a:xfrm>
              </p:grpSpPr>
              <p:sp>
                <p:nvSpPr>
                  <p:cNvPr id="286" name="사각형: 둥근 위쪽 모서리 285">
                    <a:extLst>
                      <a:ext uri="{FF2B5EF4-FFF2-40B4-BE49-F238E27FC236}">
                        <a16:creationId xmlns:a16="http://schemas.microsoft.com/office/drawing/2014/main" id="{213BFB14-3F88-6C0F-FC89-91AAA66C645B}"/>
                      </a:ext>
                    </a:extLst>
                  </p:cNvPr>
                  <p:cNvSpPr/>
                  <p:nvPr/>
                </p:nvSpPr>
                <p:spPr>
                  <a:xfrm>
                    <a:off x="4243217" y="4966373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rgbClr val="E3E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2D1619BA-0A63-CCD0-18B1-F713E7B95F6E}"/>
                      </a:ext>
                    </a:extLst>
                  </p:cNvPr>
                  <p:cNvSpPr/>
                  <p:nvPr/>
                </p:nvSpPr>
                <p:spPr>
                  <a:xfrm>
                    <a:off x="4243217" y="506162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rPr>
                      <a:t>초급</a:t>
                    </a:r>
                    <a:endPara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endParaRPr>
                  </a:p>
                </p:txBody>
              </p:sp>
              <p:sp>
                <p:nvSpPr>
                  <p:cNvPr id="288" name="사각형: 둥근 위쪽 모서리 287">
                    <a:extLst>
                      <a:ext uri="{FF2B5EF4-FFF2-40B4-BE49-F238E27FC236}">
                        <a16:creationId xmlns:a16="http://schemas.microsoft.com/office/drawing/2014/main" id="{0E913E6C-1B77-7DD4-E420-B0D8E74F84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43217" y="5385471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F342F82-B1EC-0980-8D29-BAB37AF57A91}"/>
                      </a:ext>
                    </a:extLst>
                  </p:cNvPr>
                  <p:cNvSpPr/>
                  <p:nvPr/>
                </p:nvSpPr>
                <p:spPr>
                  <a:xfrm>
                    <a:off x="4243217" y="546167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+mn-cs"/>
                      </a:rPr>
                      <a:t>19</a:t>
                    </a:r>
                  </a:p>
                </p:txBody>
              </p:sp>
            </p:grpSp>
          </p:grpSp>
          <p:sp>
            <p:nvSpPr>
              <p:cNvPr id="343" name="사각형: 둥근 모서리 342">
                <a:extLst>
                  <a:ext uri="{FF2B5EF4-FFF2-40B4-BE49-F238E27FC236}">
                    <a16:creationId xmlns:a16="http://schemas.microsoft.com/office/drawing/2014/main" id="{F3072534-1B29-96B1-5731-0A057194C70A}"/>
                  </a:ext>
                </a:extLst>
              </p:cNvPr>
              <p:cNvSpPr/>
              <p:nvPr/>
            </p:nvSpPr>
            <p:spPr>
              <a:xfrm>
                <a:off x="5657269" y="4890324"/>
                <a:ext cx="2214192" cy="301364"/>
              </a:xfrm>
              <a:prstGeom prst="roundRect">
                <a:avLst>
                  <a:gd name="adj" fmla="val 3721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2D013231-95EE-1130-517C-C7EC135B3AD3}"/>
                  </a:ext>
                </a:extLst>
              </p:cNvPr>
              <p:cNvSpPr/>
              <p:nvPr/>
            </p:nvSpPr>
            <p:spPr>
              <a:xfrm>
                <a:off x="5676260" y="4926706"/>
                <a:ext cx="2159607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디자인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(58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명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)</a:t>
                </a:r>
              </a:p>
            </p:txBody>
          </p:sp>
        </p:grp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ACD1F075-C01E-1CA0-4D63-F6445B893A41}"/>
                </a:ext>
              </a:extLst>
            </p:cNvPr>
            <p:cNvGrpSpPr/>
            <p:nvPr/>
          </p:nvGrpSpPr>
          <p:grpSpPr>
            <a:xfrm>
              <a:off x="8054942" y="5270338"/>
              <a:ext cx="2051202" cy="1183187"/>
              <a:chOff x="7450518" y="4890324"/>
              <a:chExt cx="2213436" cy="1183187"/>
            </a:xfrm>
          </p:grpSpPr>
          <p:grpSp>
            <p:nvGrpSpPr>
              <p:cNvPr id="298" name="그룹 297">
                <a:extLst>
                  <a:ext uri="{FF2B5EF4-FFF2-40B4-BE49-F238E27FC236}">
                    <a16:creationId xmlns:a16="http://schemas.microsoft.com/office/drawing/2014/main" id="{B6AF68E1-B537-2231-448A-C452EB280423}"/>
                  </a:ext>
                </a:extLst>
              </p:cNvPr>
              <p:cNvGrpSpPr/>
              <p:nvPr/>
            </p:nvGrpSpPr>
            <p:grpSpPr>
              <a:xfrm>
                <a:off x="8010635" y="5235314"/>
                <a:ext cx="1653319" cy="838197"/>
                <a:chOff x="4243217" y="4966373"/>
                <a:chExt cx="2213837" cy="838197"/>
              </a:xfrm>
            </p:grpSpPr>
            <p:grpSp>
              <p:nvGrpSpPr>
                <p:cNvPr id="299" name="그룹 298">
                  <a:extLst>
                    <a:ext uri="{FF2B5EF4-FFF2-40B4-BE49-F238E27FC236}">
                      <a16:creationId xmlns:a16="http://schemas.microsoft.com/office/drawing/2014/main" id="{3AFD58F9-1AEF-0464-4816-C783C4ADEDCD}"/>
                    </a:ext>
                  </a:extLst>
                </p:cNvPr>
                <p:cNvGrpSpPr/>
                <p:nvPr/>
              </p:nvGrpSpPr>
              <p:grpSpPr>
                <a:xfrm>
                  <a:off x="4243217" y="4966373"/>
                  <a:ext cx="722108" cy="838197"/>
                  <a:chOff x="4243217" y="4966373"/>
                  <a:chExt cx="722108" cy="838197"/>
                </a:xfrm>
              </p:grpSpPr>
              <p:sp>
                <p:nvSpPr>
                  <p:cNvPr id="310" name="사각형: 둥근 위쪽 모서리 309">
                    <a:extLst>
                      <a:ext uri="{FF2B5EF4-FFF2-40B4-BE49-F238E27FC236}">
                        <a16:creationId xmlns:a16="http://schemas.microsoft.com/office/drawing/2014/main" id="{14229D2E-4D89-6700-5537-FEEDD68D6FAC}"/>
                      </a:ext>
                    </a:extLst>
                  </p:cNvPr>
                  <p:cNvSpPr/>
                  <p:nvPr/>
                </p:nvSpPr>
                <p:spPr>
                  <a:xfrm>
                    <a:off x="4243217" y="4966373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rgbClr val="E3E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11" name="직사각형 310">
                    <a:extLst>
                      <a:ext uri="{FF2B5EF4-FFF2-40B4-BE49-F238E27FC236}">
                        <a16:creationId xmlns:a16="http://schemas.microsoft.com/office/drawing/2014/main" id="{51A2B200-C6DE-4F98-A4B5-9BE1502A9A39}"/>
                      </a:ext>
                    </a:extLst>
                  </p:cNvPr>
                  <p:cNvSpPr/>
                  <p:nvPr/>
                </p:nvSpPr>
                <p:spPr>
                  <a:xfrm>
                    <a:off x="4243217" y="506162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rPr>
                      <a:t>고급</a:t>
                    </a:r>
                    <a:endPara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endParaRPr>
                  </a:p>
                </p:txBody>
              </p:sp>
              <p:sp>
                <p:nvSpPr>
                  <p:cNvPr id="312" name="사각형: 둥근 위쪽 모서리 311">
                    <a:extLst>
                      <a:ext uri="{FF2B5EF4-FFF2-40B4-BE49-F238E27FC236}">
                        <a16:creationId xmlns:a16="http://schemas.microsoft.com/office/drawing/2014/main" id="{9CF3F157-8B64-185D-E273-A470C5D9D68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43217" y="5385471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13" name="직사각형 312">
                    <a:extLst>
                      <a:ext uri="{FF2B5EF4-FFF2-40B4-BE49-F238E27FC236}">
                        <a16:creationId xmlns:a16="http://schemas.microsoft.com/office/drawing/2014/main" id="{643638CA-CC55-7AA9-08D2-68CC571C48D3}"/>
                      </a:ext>
                    </a:extLst>
                  </p:cNvPr>
                  <p:cNvSpPr/>
                  <p:nvPr/>
                </p:nvSpPr>
                <p:spPr>
                  <a:xfrm>
                    <a:off x="4243217" y="546167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+mn-cs"/>
                      </a:rPr>
                      <a:t>4</a:t>
                    </a:r>
                  </a:p>
                </p:txBody>
              </p:sp>
            </p:grpSp>
            <p:grpSp>
              <p:nvGrpSpPr>
                <p:cNvPr id="300" name="그룹 299">
                  <a:extLst>
                    <a:ext uri="{FF2B5EF4-FFF2-40B4-BE49-F238E27FC236}">
                      <a16:creationId xmlns:a16="http://schemas.microsoft.com/office/drawing/2014/main" id="{A1AA84F0-F74B-7A9E-8E35-6567A15752F9}"/>
                    </a:ext>
                  </a:extLst>
                </p:cNvPr>
                <p:cNvGrpSpPr/>
                <p:nvPr/>
              </p:nvGrpSpPr>
              <p:grpSpPr>
                <a:xfrm>
                  <a:off x="4987062" y="4966373"/>
                  <a:ext cx="722108" cy="838197"/>
                  <a:chOff x="4243217" y="4966373"/>
                  <a:chExt cx="722108" cy="838197"/>
                </a:xfrm>
              </p:grpSpPr>
              <p:sp>
                <p:nvSpPr>
                  <p:cNvPr id="306" name="사각형: 둥근 위쪽 모서리 305">
                    <a:extLst>
                      <a:ext uri="{FF2B5EF4-FFF2-40B4-BE49-F238E27FC236}">
                        <a16:creationId xmlns:a16="http://schemas.microsoft.com/office/drawing/2014/main" id="{5A8DD531-7997-644C-1890-07A48D3BC4BB}"/>
                      </a:ext>
                    </a:extLst>
                  </p:cNvPr>
                  <p:cNvSpPr/>
                  <p:nvPr/>
                </p:nvSpPr>
                <p:spPr>
                  <a:xfrm>
                    <a:off x="4243217" y="4966373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rgbClr val="E3E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7" name="직사각형 306">
                    <a:extLst>
                      <a:ext uri="{FF2B5EF4-FFF2-40B4-BE49-F238E27FC236}">
                        <a16:creationId xmlns:a16="http://schemas.microsoft.com/office/drawing/2014/main" id="{438A7BD1-7D67-8905-4BAD-051D3BC11F0F}"/>
                      </a:ext>
                    </a:extLst>
                  </p:cNvPr>
                  <p:cNvSpPr/>
                  <p:nvPr/>
                </p:nvSpPr>
                <p:spPr>
                  <a:xfrm>
                    <a:off x="4243217" y="506162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rPr>
                      <a:t>중급</a:t>
                    </a:r>
                    <a:endPara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endParaRPr>
                  </a:p>
                </p:txBody>
              </p:sp>
              <p:sp>
                <p:nvSpPr>
                  <p:cNvPr id="308" name="사각형: 둥근 위쪽 모서리 307">
                    <a:extLst>
                      <a:ext uri="{FF2B5EF4-FFF2-40B4-BE49-F238E27FC236}">
                        <a16:creationId xmlns:a16="http://schemas.microsoft.com/office/drawing/2014/main" id="{860FF688-DC5A-15AC-B93A-6A793674567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43217" y="5385471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9" name="직사각형 308">
                    <a:extLst>
                      <a:ext uri="{FF2B5EF4-FFF2-40B4-BE49-F238E27FC236}">
                        <a16:creationId xmlns:a16="http://schemas.microsoft.com/office/drawing/2014/main" id="{2D7C8A1F-D5AE-F839-F77D-DA56BFC6ADB7}"/>
                      </a:ext>
                    </a:extLst>
                  </p:cNvPr>
                  <p:cNvSpPr/>
                  <p:nvPr/>
                </p:nvSpPr>
                <p:spPr>
                  <a:xfrm>
                    <a:off x="4243217" y="546167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+mn-cs"/>
                      </a:rPr>
                      <a:t>12</a:t>
                    </a:r>
                  </a:p>
                </p:txBody>
              </p:sp>
            </p:grpSp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36B3C61C-41DD-85D1-61D1-7C23619F46D5}"/>
                    </a:ext>
                  </a:extLst>
                </p:cNvPr>
                <p:cNvGrpSpPr/>
                <p:nvPr/>
              </p:nvGrpSpPr>
              <p:grpSpPr>
                <a:xfrm>
                  <a:off x="5734946" y="4966373"/>
                  <a:ext cx="722108" cy="838197"/>
                  <a:chOff x="4243217" y="4966373"/>
                  <a:chExt cx="722108" cy="838197"/>
                </a:xfrm>
              </p:grpSpPr>
              <p:sp>
                <p:nvSpPr>
                  <p:cNvPr id="302" name="사각형: 둥근 위쪽 모서리 301">
                    <a:extLst>
                      <a:ext uri="{FF2B5EF4-FFF2-40B4-BE49-F238E27FC236}">
                        <a16:creationId xmlns:a16="http://schemas.microsoft.com/office/drawing/2014/main" id="{A5A2DC78-05EB-392C-AEA5-5BE3B00694E4}"/>
                      </a:ext>
                    </a:extLst>
                  </p:cNvPr>
                  <p:cNvSpPr/>
                  <p:nvPr/>
                </p:nvSpPr>
                <p:spPr>
                  <a:xfrm>
                    <a:off x="4243217" y="4966373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rgbClr val="E3E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3" name="직사각형 302">
                    <a:extLst>
                      <a:ext uri="{FF2B5EF4-FFF2-40B4-BE49-F238E27FC236}">
                        <a16:creationId xmlns:a16="http://schemas.microsoft.com/office/drawing/2014/main" id="{155CC5B2-3D6D-31AB-50D8-567117DDBFA2}"/>
                      </a:ext>
                    </a:extLst>
                  </p:cNvPr>
                  <p:cNvSpPr/>
                  <p:nvPr/>
                </p:nvSpPr>
                <p:spPr>
                  <a:xfrm>
                    <a:off x="4243217" y="506162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rPr>
                      <a:t>초급</a:t>
                    </a:r>
                    <a:endPara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endParaRPr>
                  </a:p>
                </p:txBody>
              </p:sp>
              <p:sp>
                <p:nvSpPr>
                  <p:cNvPr id="304" name="사각형: 둥근 위쪽 모서리 303">
                    <a:extLst>
                      <a:ext uri="{FF2B5EF4-FFF2-40B4-BE49-F238E27FC236}">
                        <a16:creationId xmlns:a16="http://schemas.microsoft.com/office/drawing/2014/main" id="{B344442A-218A-E273-FA04-85A3DA972D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43217" y="5385471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5" name="직사각형 304">
                    <a:extLst>
                      <a:ext uri="{FF2B5EF4-FFF2-40B4-BE49-F238E27FC236}">
                        <a16:creationId xmlns:a16="http://schemas.microsoft.com/office/drawing/2014/main" id="{67C3C261-A48C-193A-F06B-5A4732F04AA2}"/>
                      </a:ext>
                    </a:extLst>
                  </p:cNvPr>
                  <p:cNvSpPr/>
                  <p:nvPr/>
                </p:nvSpPr>
                <p:spPr>
                  <a:xfrm>
                    <a:off x="4243217" y="546167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+mn-cs"/>
                      </a:rPr>
                      <a:t>11</a:t>
                    </a:r>
                  </a:p>
                </p:txBody>
              </p:sp>
            </p:grpSp>
          </p:grpSp>
          <p:sp>
            <p:nvSpPr>
              <p:cNvPr id="345" name="사각형: 둥근 모서리 344">
                <a:extLst>
                  <a:ext uri="{FF2B5EF4-FFF2-40B4-BE49-F238E27FC236}">
                    <a16:creationId xmlns:a16="http://schemas.microsoft.com/office/drawing/2014/main" id="{44554282-546A-D006-4C3E-ACDF001E2876}"/>
                  </a:ext>
                </a:extLst>
              </p:cNvPr>
              <p:cNvSpPr/>
              <p:nvPr/>
            </p:nvSpPr>
            <p:spPr>
              <a:xfrm>
                <a:off x="7450518" y="4890324"/>
                <a:ext cx="2196405" cy="301364"/>
              </a:xfrm>
              <a:prstGeom prst="roundRect">
                <a:avLst>
                  <a:gd name="adj" fmla="val 37211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38AEC909-972C-0518-B550-FC9BB7450C66}"/>
                  </a:ext>
                </a:extLst>
              </p:cNvPr>
              <p:cNvSpPr/>
              <p:nvPr/>
            </p:nvSpPr>
            <p:spPr>
              <a:xfrm>
                <a:off x="7522140" y="4926706"/>
                <a:ext cx="2089189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퍼블리싱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(31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명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)</a:t>
                </a:r>
              </a:p>
            </p:txBody>
          </p:sp>
        </p:grpSp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E8852312-EE67-C7C3-6838-4DA905A91054}"/>
                </a:ext>
              </a:extLst>
            </p:cNvPr>
            <p:cNvGrpSpPr/>
            <p:nvPr/>
          </p:nvGrpSpPr>
          <p:grpSpPr>
            <a:xfrm>
              <a:off x="10128576" y="5270338"/>
              <a:ext cx="2088471" cy="1183187"/>
              <a:chOff x="9247894" y="4890324"/>
              <a:chExt cx="2200036" cy="1183187"/>
            </a:xfrm>
          </p:grpSpPr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id="{AECB6E0C-566F-0699-51E0-34C130C139A0}"/>
                  </a:ext>
                </a:extLst>
              </p:cNvPr>
              <p:cNvGrpSpPr/>
              <p:nvPr/>
            </p:nvGrpSpPr>
            <p:grpSpPr>
              <a:xfrm>
                <a:off x="9794611" y="5235314"/>
                <a:ext cx="1653319" cy="838197"/>
                <a:chOff x="4243217" y="4966373"/>
                <a:chExt cx="2213837" cy="838197"/>
              </a:xfrm>
            </p:grpSpPr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6CB53426-936E-A976-98DE-D7CD10DCFED9}"/>
                    </a:ext>
                  </a:extLst>
                </p:cNvPr>
                <p:cNvGrpSpPr/>
                <p:nvPr/>
              </p:nvGrpSpPr>
              <p:grpSpPr>
                <a:xfrm>
                  <a:off x="4243217" y="4966373"/>
                  <a:ext cx="722108" cy="838197"/>
                  <a:chOff x="4243217" y="4966373"/>
                  <a:chExt cx="722108" cy="838197"/>
                </a:xfrm>
              </p:grpSpPr>
              <p:sp>
                <p:nvSpPr>
                  <p:cNvPr id="326" name="사각형: 둥근 위쪽 모서리 325">
                    <a:extLst>
                      <a:ext uri="{FF2B5EF4-FFF2-40B4-BE49-F238E27FC236}">
                        <a16:creationId xmlns:a16="http://schemas.microsoft.com/office/drawing/2014/main" id="{A2B59637-7749-FE64-CB98-2087FD7AC981}"/>
                      </a:ext>
                    </a:extLst>
                  </p:cNvPr>
                  <p:cNvSpPr/>
                  <p:nvPr/>
                </p:nvSpPr>
                <p:spPr>
                  <a:xfrm>
                    <a:off x="4243217" y="4966373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rgbClr val="E3E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2168D970-06DC-1CDE-0DA2-199298DA0BD2}"/>
                      </a:ext>
                    </a:extLst>
                  </p:cNvPr>
                  <p:cNvSpPr/>
                  <p:nvPr/>
                </p:nvSpPr>
                <p:spPr>
                  <a:xfrm>
                    <a:off x="4243217" y="506162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rPr>
                      <a:t>고급</a:t>
                    </a:r>
                    <a:endPara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endParaRPr>
                  </a:p>
                </p:txBody>
              </p:sp>
              <p:sp>
                <p:nvSpPr>
                  <p:cNvPr id="328" name="사각형: 둥근 위쪽 모서리 327">
                    <a:extLst>
                      <a:ext uri="{FF2B5EF4-FFF2-40B4-BE49-F238E27FC236}">
                        <a16:creationId xmlns:a16="http://schemas.microsoft.com/office/drawing/2014/main" id="{114ADA0B-8916-D999-CF86-B1266B6D4A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43217" y="5385471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7BA52DD1-D6A1-4AC1-B54F-2F23552D8E6D}"/>
                      </a:ext>
                    </a:extLst>
                  </p:cNvPr>
                  <p:cNvSpPr/>
                  <p:nvPr/>
                </p:nvSpPr>
                <p:spPr>
                  <a:xfrm>
                    <a:off x="4243217" y="546167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+mn-cs"/>
                      </a:rPr>
                      <a:t>8</a:t>
                    </a:r>
                  </a:p>
                </p:txBody>
              </p: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5A91B3F-09DD-3C88-D290-E9D601D8D113}"/>
                    </a:ext>
                  </a:extLst>
                </p:cNvPr>
                <p:cNvGrpSpPr/>
                <p:nvPr/>
              </p:nvGrpSpPr>
              <p:grpSpPr>
                <a:xfrm>
                  <a:off x="4987062" y="4966373"/>
                  <a:ext cx="722108" cy="838197"/>
                  <a:chOff x="4243217" y="4966373"/>
                  <a:chExt cx="722108" cy="838197"/>
                </a:xfrm>
              </p:grpSpPr>
              <p:sp>
                <p:nvSpPr>
                  <p:cNvPr id="322" name="사각형: 둥근 위쪽 모서리 321">
                    <a:extLst>
                      <a:ext uri="{FF2B5EF4-FFF2-40B4-BE49-F238E27FC236}">
                        <a16:creationId xmlns:a16="http://schemas.microsoft.com/office/drawing/2014/main" id="{20468443-7583-0F1E-14D7-B8B2CEF36339}"/>
                      </a:ext>
                    </a:extLst>
                  </p:cNvPr>
                  <p:cNvSpPr/>
                  <p:nvPr/>
                </p:nvSpPr>
                <p:spPr>
                  <a:xfrm>
                    <a:off x="4243217" y="4966373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rgbClr val="E3E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929C622-B973-C25B-9EB3-940AB5358880}"/>
                      </a:ext>
                    </a:extLst>
                  </p:cNvPr>
                  <p:cNvSpPr/>
                  <p:nvPr/>
                </p:nvSpPr>
                <p:spPr>
                  <a:xfrm>
                    <a:off x="4243217" y="506162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rPr>
                      <a:t>중급</a:t>
                    </a:r>
                    <a:endPara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endParaRPr>
                  </a:p>
                </p:txBody>
              </p:sp>
              <p:sp>
                <p:nvSpPr>
                  <p:cNvPr id="324" name="사각형: 둥근 위쪽 모서리 323">
                    <a:extLst>
                      <a:ext uri="{FF2B5EF4-FFF2-40B4-BE49-F238E27FC236}">
                        <a16:creationId xmlns:a16="http://schemas.microsoft.com/office/drawing/2014/main" id="{6AD60AB0-A32A-C694-06D8-74194A6FB9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43217" y="5385471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44FC1098-F77F-EB97-2FD8-95C09A7A0018}"/>
                      </a:ext>
                    </a:extLst>
                  </p:cNvPr>
                  <p:cNvSpPr/>
                  <p:nvPr/>
                </p:nvSpPr>
                <p:spPr>
                  <a:xfrm>
                    <a:off x="4243217" y="546167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+mn-cs"/>
                      </a:rPr>
                      <a:t>21</a:t>
                    </a:r>
                  </a:p>
                </p:txBody>
              </p:sp>
            </p:grpSp>
            <p:grpSp>
              <p:nvGrpSpPr>
                <p:cNvPr id="317" name="그룹 316">
                  <a:extLst>
                    <a:ext uri="{FF2B5EF4-FFF2-40B4-BE49-F238E27FC236}">
                      <a16:creationId xmlns:a16="http://schemas.microsoft.com/office/drawing/2014/main" id="{B6FCDDAE-F850-40A8-7D31-70491CA734D5}"/>
                    </a:ext>
                  </a:extLst>
                </p:cNvPr>
                <p:cNvGrpSpPr/>
                <p:nvPr/>
              </p:nvGrpSpPr>
              <p:grpSpPr>
                <a:xfrm>
                  <a:off x="5734946" y="4966373"/>
                  <a:ext cx="722108" cy="838197"/>
                  <a:chOff x="4243217" y="4966373"/>
                  <a:chExt cx="722108" cy="838197"/>
                </a:xfrm>
              </p:grpSpPr>
              <p:sp>
                <p:nvSpPr>
                  <p:cNvPr id="318" name="사각형: 둥근 위쪽 모서리 317">
                    <a:extLst>
                      <a:ext uri="{FF2B5EF4-FFF2-40B4-BE49-F238E27FC236}">
                        <a16:creationId xmlns:a16="http://schemas.microsoft.com/office/drawing/2014/main" id="{00A1605A-61A1-C30C-AF17-002F05CFCAAF}"/>
                      </a:ext>
                    </a:extLst>
                  </p:cNvPr>
                  <p:cNvSpPr/>
                  <p:nvPr/>
                </p:nvSpPr>
                <p:spPr>
                  <a:xfrm>
                    <a:off x="4243217" y="4966373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rgbClr val="E3E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7EA35B00-44DF-E492-55FA-5E672EBE5F9F}"/>
                      </a:ext>
                    </a:extLst>
                  </p:cNvPr>
                  <p:cNvSpPr/>
                  <p:nvPr/>
                </p:nvSpPr>
                <p:spPr>
                  <a:xfrm>
                    <a:off x="4243217" y="506162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6 SemiBold" pitchFamily="2" charset="-127"/>
                        <a:ea typeface="프리젠테이션 6 SemiBold" pitchFamily="2" charset="-127"/>
                        <a:cs typeface="+mn-cs"/>
                      </a:rPr>
                      <a:t>초급</a:t>
                    </a:r>
                    <a:endPara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프리젠테이션 6 SemiBold" pitchFamily="2" charset="-127"/>
                      <a:ea typeface="프리젠테이션 6 SemiBold" pitchFamily="2" charset="-127"/>
                      <a:cs typeface="+mn-cs"/>
                    </a:endParaRPr>
                  </a:p>
                </p:txBody>
              </p:sp>
              <p:sp>
                <p:nvSpPr>
                  <p:cNvPr id="320" name="사각형: 둥근 위쪽 모서리 319">
                    <a:extLst>
                      <a:ext uri="{FF2B5EF4-FFF2-40B4-BE49-F238E27FC236}">
                        <a16:creationId xmlns:a16="http://schemas.microsoft.com/office/drawing/2014/main" id="{D9227FE3-F708-B2AF-4A64-5099702B5D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43217" y="5385471"/>
                    <a:ext cx="722108" cy="419099"/>
                  </a:xfrm>
                  <a:prstGeom prst="round2SameRect">
                    <a:avLst>
                      <a:gd name="adj1" fmla="val 31212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11000402020202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685EED33-A4A2-7AFD-0C1F-395593EF0A6D}"/>
                      </a:ext>
                    </a:extLst>
                  </p:cNvPr>
                  <p:cNvSpPr/>
                  <p:nvPr/>
                </p:nvSpPr>
                <p:spPr>
                  <a:xfrm>
                    <a:off x="4243217" y="5461672"/>
                    <a:ext cx="722108" cy="228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+mn-cs"/>
                      </a:rPr>
                      <a:t>13</a:t>
                    </a:r>
                  </a:p>
                </p:txBody>
              </p:sp>
            </p:grpSp>
          </p:grpSp>
          <p:sp>
            <p:nvSpPr>
              <p:cNvPr id="347" name="사각형: 둥근 모서리 346">
                <a:extLst>
                  <a:ext uri="{FF2B5EF4-FFF2-40B4-BE49-F238E27FC236}">
                    <a16:creationId xmlns:a16="http://schemas.microsoft.com/office/drawing/2014/main" id="{79823CC2-EE27-5768-0C82-9393B53B3559}"/>
                  </a:ext>
                </a:extLst>
              </p:cNvPr>
              <p:cNvSpPr/>
              <p:nvPr/>
            </p:nvSpPr>
            <p:spPr>
              <a:xfrm>
                <a:off x="9247894" y="4890324"/>
                <a:ext cx="2174490" cy="301364"/>
              </a:xfrm>
              <a:prstGeom prst="roundRect">
                <a:avLst>
                  <a:gd name="adj" fmla="val 3721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CF3B7CF9-0CEB-F8BA-048A-A576D4FC670D}"/>
                  </a:ext>
                </a:extLst>
              </p:cNvPr>
              <p:cNvSpPr/>
              <p:nvPr/>
            </p:nvSpPr>
            <p:spPr>
              <a:xfrm>
                <a:off x="9304404" y="4926706"/>
                <a:ext cx="2082387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개발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(49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명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</a:rPr>
                  <a:t>)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0231D11-6E7B-43D4-BEDB-00EC029EC500}"/>
                </a:ext>
              </a:extLst>
            </p:cNvPr>
            <p:cNvGrpSpPr/>
            <p:nvPr/>
          </p:nvGrpSpPr>
          <p:grpSpPr>
            <a:xfrm>
              <a:off x="3813618" y="5615328"/>
              <a:ext cx="517331" cy="838197"/>
              <a:chOff x="3813618" y="5615328"/>
              <a:chExt cx="517331" cy="838197"/>
            </a:xfrm>
          </p:grpSpPr>
          <p:sp>
            <p:nvSpPr>
              <p:cNvPr id="204" name="사각형: 둥근 위쪽 모서리 203">
                <a:extLst>
                  <a:ext uri="{FF2B5EF4-FFF2-40B4-BE49-F238E27FC236}">
                    <a16:creationId xmlns:a16="http://schemas.microsoft.com/office/drawing/2014/main" id="{B6B40BE6-2A21-4A5B-9951-FF73316294A6}"/>
                  </a:ext>
                </a:extLst>
              </p:cNvPr>
              <p:cNvSpPr/>
              <p:nvPr/>
            </p:nvSpPr>
            <p:spPr>
              <a:xfrm>
                <a:off x="3831446" y="5615328"/>
                <a:ext cx="499503" cy="419099"/>
              </a:xfrm>
              <a:prstGeom prst="round2SameRect">
                <a:avLst>
                  <a:gd name="adj1" fmla="val 31212"/>
                  <a:gd name="adj2" fmla="val 0"/>
                </a:avLst>
              </a:prstGeom>
              <a:solidFill>
                <a:srgbClr val="E3E3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A3FBC122-7903-43B0-8E07-582D41B9323D}"/>
                  </a:ext>
                </a:extLst>
              </p:cNvPr>
              <p:cNvSpPr/>
              <p:nvPr/>
            </p:nvSpPr>
            <p:spPr>
              <a:xfrm>
                <a:off x="3831446" y="5710577"/>
                <a:ext cx="499503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  <a:cs typeface="+mn-cs"/>
                  </a:rPr>
                  <a:t>특급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endParaRPr>
              </a:p>
            </p:txBody>
          </p:sp>
          <p:sp>
            <p:nvSpPr>
              <p:cNvPr id="207" name="사각형: 둥근 위쪽 모서리 206">
                <a:extLst>
                  <a:ext uri="{FF2B5EF4-FFF2-40B4-BE49-F238E27FC236}">
                    <a16:creationId xmlns:a16="http://schemas.microsoft.com/office/drawing/2014/main" id="{7862B16B-6AF0-40F7-801F-5159592D8F4F}"/>
                  </a:ext>
                </a:extLst>
              </p:cNvPr>
              <p:cNvSpPr/>
              <p:nvPr/>
            </p:nvSpPr>
            <p:spPr>
              <a:xfrm rot="10800000">
                <a:off x="3831446" y="6034426"/>
                <a:ext cx="499503" cy="419099"/>
              </a:xfrm>
              <a:prstGeom prst="round2SameRect">
                <a:avLst>
                  <a:gd name="adj1" fmla="val 31212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7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08B3774B-1843-4165-A843-B481F099A3E8}"/>
                  </a:ext>
                </a:extLst>
              </p:cNvPr>
              <p:cNvSpPr/>
              <p:nvPr/>
            </p:nvSpPr>
            <p:spPr>
              <a:xfrm>
                <a:off x="3813618" y="6116540"/>
                <a:ext cx="499503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4 Regular" pitchFamily="2" charset="-127"/>
                    <a:ea typeface="프리젠테이션 4 Regular" pitchFamily="2" charset="-127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82A17FA-3796-41B9-9463-E27FF92E3FF1}"/>
                </a:ext>
              </a:extLst>
            </p:cNvPr>
            <p:cNvGrpSpPr/>
            <p:nvPr/>
          </p:nvGrpSpPr>
          <p:grpSpPr>
            <a:xfrm>
              <a:off x="5922808" y="5615328"/>
              <a:ext cx="517331" cy="838197"/>
              <a:chOff x="3813618" y="5615328"/>
              <a:chExt cx="517331" cy="838197"/>
            </a:xfrm>
          </p:grpSpPr>
          <p:sp>
            <p:nvSpPr>
              <p:cNvPr id="213" name="사각형: 둥근 위쪽 모서리 212">
                <a:extLst>
                  <a:ext uri="{FF2B5EF4-FFF2-40B4-BE49-F238E27FC236}">
                    <a16:creationId xmlns:a16="http://schemas.microsoft.com/office/drawing/2014/main" id="{D73E74ED-32B0-461F-BC76-31EB9839CAC7}"/>
                  </a:ext>
                </a:extLst>
              </p:cNvPr>
              <p:cNvSpPr/>
              <p:nvPr/>
            </p:nvSpPr>
            <p:spPr>
              <a:xfrm>
                <a:off x="3831446" y="5615328"/>
                <a:ext cx="499503" cy="419099"/>
              </a:xfrm>
              <a:prstGeom prst="round2SameRect">
                <a:avLst>
                  <a:gd name="adj1" fmla="val 31212"/>
                  <a:gd name="adj2" fmla="val 0"/>
                </a:avLst>
              </a:prstGeom>
              <a:solidFill>
                <a:srgbClr val="E3E3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272B1028-0581-4BA9-B321-64B02D0CC5A1}"/>
                  </a:ext>
                </a:extLst>
              </p:cNvPr>
              <p:cNvSpPr/>
              <p:nvPr/>
            </p:nvSpPr>
            <p:spPr>
              <a:xfrm>
                <a:off x="3831446" y="5710577"/>
                <a:ext cx="499503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  <a:cs typeface="+mn-cs"/>
                  </a:rPr>
                  <a:t>특급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endParaRPr>
              </a:p>
            </p:txBody>
          </p:sp>
          <p:sp>
            <p:nvSpPr>
              <p:cNvPr id="218" name="사각형: 둥근 위쪽 모서리 217">
                <a:extLst>
                  <a:ext uri="{FF2B5EF4-FFF2-40B4-BE49-F238E27FC236}">
                    <a16:creationId xmlns:a16="http://schemas.microsoft.com/office/drawing/2014/main" id="{543F21A1-5E7F-4655-BCF8-7B9ED895D7E3}"/>
                  </a:ext>
                </a:extLst>
              </p:cNvPr>
              <p:cNvSpPr/>
              <p:nvPr/>
            </p:nvSpPr>
            <p:spPr>
              <a:xfrm rot="10800000">
                <a:off x="3831446" y="6034426"/>
                <a:ext cx="499503" cy="419099"/>
              </a:xfrm>
              <a:prstGeom prst="round2SameRect">
                <a:avLst>
                  <a:gd name="adj1" fmla="val 31212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7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4C094236-2848-4412-9ED1-BC40F203B30A}"/>
                  </a:ext>
                </a:extLst>
              </p:cNvPr>
              <p:cNvSpPr/>
              <p:nvPr/>
            </p:nvSpPr>
            <p:spPr>
              <a:xfrm>
                <a:off x="3813618" y="6116540"/>
                <a:ext cx="499503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4 Regular" pitchFamily="2" charset="-127"/>
                    <a:ea typeface="프리젠테이션 4 Regular" pitchFamily="2" charset="-127"/>
                    <a:cs typeface="+mn-cs"/>
                  </a:rPr>
                  <a:t>6</a:t>
                </a: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3A587341-848E-435B-BBD2-7393217E2BFE}"/>
                </a:ext>
              </a:extLst>
            </p:cNvPr>
            <p:cNvGrpSpPr/>
            <p:nvPr/>
          </p:nvGrpSpPr>
          <p:grpSpPr>
            <a:xfrm>
              <a:off x="8042517" y="5615328"/>
              <a:ext cx="517331" cy="838197"/>
              <a:chOff x="3813618" y="5615328"/>
              <a:chExt cx="517331" cy="838197"/>
            </a:xfrm>
          </p:grpSpPr>
          <p:sp>
            <p:nvSpPr>
              <p:cNvPr id="221" name="사각형: 둥근 위쪽 모서리 220">
                <a:extLst>
                  <a:ext uri="{FF2B5EF4-FFF2-40B4-BE49-F238E27FC236}">
                    <a16:creationId xmlns:a16="http://schemas.microsoft.com/office/drawing/2014/main" id="{87A5BAC0-C162-4BB8-B9F6-53D83A9FA68D}"/>
                  </a:ext>
                </a:extLst>
              </p:cNvPr>
              <p:cNvSpPr/>
              <p:nvPr/>
            </p:nvSpPr>
            <p:spPr>
              <a:xfrm>
                <a:off x="3831446" y="5615328"/>
                <a:ext cx="499503" cy="419099"/>
              </a:xfrm>
              <a:prstGeom prst="round2SameRect">
                <a:avLst>
                  <a:gd name="adj1" fmla="val 31212"/>
                  <a:gd name="adj2" fmla="val 0"/>
                </a:avLst>
              </a:prstGeom>
              <a:solidFill>
                <a:srgbClr val="E3E3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AE57AD43-2CCE-44B3-98CF-407EB7B622B0}"/>
                  </a:ext>
                </a:extLst>
              </p:cNvPr>
              <p:cNvSpPr/>
              <p:nvPr/>
            </p:nvSpPr>
            <p:spPr>
              <a:xfrm>
                <a:off x="3831446" y="5710577"/>
                <a:ext cx="499503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  <a:cs typeface="+mn-cs"/>
                  </a:rPr>
                  <a:t>특급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endParaRPr>
              </a:p>
            </p:txBody>
          </p:sp>
          <p:sp>
            <p:nvSpPr>
              <p:cNvPr id="223" name="사각형: 둥근 위쪽 모서리 222">
                <a:extLst>
                  <a:ext uri="{FF2B5EF4-FFF2-40B4-BE49-F238E27FC236}">
                    <a16:creationId xmlns:a16="http://schemas.microsoft.com/office/drawing/2014/main" id="{7C68B908-E5CB-4EBE-B87C-9BA7440E243B}"/>
                  </a:ext>
                </a:extLst>
              </p:cNvPr>
              <p:cNvSpPr/>
              <p:nvPr/>
            </p:nvSpPr>
            <p:spPr>
              <a:xfrm rot="10800000">
                <a:off x="3831446" y="6034426"/>
                <a:ext cx="499503" cy="419099"/>
              </a:xfrm>
              <a:prstGeom prst="round2SameRect">
                <a:avLst>
                  <a:gd name="adj1" fmla="val 31212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7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7C6C6A5C-06B8-448C-B6E4-A3A6C4E353D3}"/>
                  </a:ext>
                </a:extLst>
              </p:cNvPr>
              <p:cNvSpPr/>
              <p:nvPr/>
            </p:nvSpPr>
            <p:spPr>
              <a:xfrm>
                <a:off x="3813618" y="6116540"/>
                <a:ext cx="499503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4 Regular" pitchFamily="2" charset="-127"/>
                    <a:ea typeface="프리젠테이션 4 Regular" pitchFamily="2" charset="-127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F89F6BB1-3233-4504-8E5B-00DE3160D5A9}"/>
                </a:ext>
              </a:extLst>
            </p:cNvPr>
            <p:cNvGrpSpPr/>
            <p:nvPr/>
          </p:nvGrpSpPr>
          <p:grpSpPr>
            <a:xfrm>
              <a:off x="10110750" y="5618740"/>
              <a:ext cx="517331" cy="838197"/>
              <a:chOff x="3813618" y="5615328"/>
              <a:chExt cx="517331" cy="838197"/>
            </a:xfrm>
          </p:grpSpPr>
          <p:sp>
            <p:nvSpPr>
              <p:cNvPr id="226" name="사각형: 둥근 위쪽 모서리 225">
                <a:extLst>
                  <a:ext uri="{FF2B5EF4-FFF2-40B4-BE49-F238E27FC236}">
                    <a16:creationId xmlns:a16="http://schemas.microsoft.com/office/drawing/2014/main" id="{B13FA3C3-B06F-40CD-B51A-EADF33BC2AA9}"/>
                  </a:ext>
                </a:extLst>
              </p:cNvPr>
              <p:cNvSpPr/>
              <p:nvPr/>
            </p:nvSpPr>
            <p:spPr>
              <a:xfrm>
                <a:off x="3831446" y="5615328"/>
                <a:ext cx="499503" cy="419099"/>
              </a:xfrm>
              <a:prstGeom prst="round2SameRect">
                <a:avLst>
                  <a:gd name="adj1" fmla="val 31212"/>
                  <a:gd name="adj2" fmla="val 0"/>
                </a:avLst>
              </a:prstGeom>
              <a:solidFill>
                <a:srgbClr val="E3E3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D64017E7-DC3D-48B2-8C96-514E471F9E1D}"/>
                  </a:ext>
                </a:extLst>
              </p:cNvPr>
              <p:cNvSpPr/>
              <p:nvPr/>
            </p:nvSpPr>
            <p:spPr>
              <a:xfrm>
                <a:off x="3831446" y="5710577"/>
                <a:ext cx="499503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6 SemiBold" pitchFamily="2" charset="-127"/>
                    <a:ea typeface="프리젠테이션 6 SemiBold" pitchFamily="2" charset="-127"/>
                    <a:cs typeface="+mn-cs"/>
                  </a:rPr>
                  <a:t>특급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endParaRPr>
              </a:p>
            </p:txBody>
          </p:sp>
          <p:sp>
            <p:nvSpPr>
              <p:cNvPr id="228" name="사각형: 둥근 위쪽 모서리 227">
                <a:extLst>
                  <a:ext uri="{FF2B5EF4-FFF2-40B4-BE49-F238E27FC236}">
                    <a16:creationId xmlns:a16="http://schemas.microsoft.com/office/drawing/2014/main" id="{E74736B4-14CC-483B-95C3-63C41199888D}"/>
                  </a:ext>
                </a:extLst>
              </p:cNvPr>
              <p:cNvSpPr/>
              <p:nvPr/>
            </p:nvSpPr>
            <p:spPr>
              <a:xfrm rot="10800000">
                <a:off x="3831446" y="6034426"/>
                <a:ext cx="499503" cy="419099"/>
              </a:xfrm>
              <a:prstGeom prst="round2SameRect">
                <a:avLst>
                  <a:gd name="adj1" fmla="val 31212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7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C86AAB9D-0600-435E-9520-F244F00F5071}"/>
                  </a:ext>
                </a:extLst>
              </p:cNvPr>
              <p:cNvSpPr/>
              <p:nvPr/>
            </p:nvSpPr>
            <p:spPr>
              <a:xfrm>
                <a:off x="3813618" y="6116540"/>
                <a:ext cx="499503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프리젠테이션 4 Regular" pitchFamily="2" charset="-127"/>
                    <a:ea typeface="프리젠테이션 4 Regular" pitchFamily="2" charset="-127"/>
                    <a:cs typeface="+mn-cs"/>
                  </a:rPr>
                  <a:t>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5802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123FD-2E3A-52D4-E8E2-A87D832BB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485496-87C2-3985-B2EF-28EE1E50567A}"/>
              </a:ext>
            </a:extLst>
          </p:cNvPr>
          <p:cNvSpPr/>
          <p:nvPr/>
        </p:nvSpPr>
        <p:spPr>
          <a:xfrm>
            <a:off x="0" y="0"/>
            <a:ext cx="27203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322752-D99B-7BAF-35C3-C8A7F319E30A}"/>
              </a:ext>
            </a:extLst>
          </p:cNvPr>
          <p:cNvSpPr/>
          <p:nvPr/>
        </p:nvSpPr>
        <p:spPr>
          <a:xfrm>
            <a:off x="283620" y="524127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주요 고객사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84C9F2-29F2-DABB-10AF-CEBC8FAB9705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3A8A1B-1BA4-7743-4586-BFAC76EECF22}"/>
              </a:ext>
            </a:extLst>
          </p:cNvPr>
          <p:cNvSpPr/>
          <p:nvPr/>
        </p:nvSpPr>
        <p:spPr>
          <a:xfrm>
            <a:off x="283619" y="1403948"/>
            <a:ext cx="3017633" cy="1611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26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년간 국내외 최고 브랜드의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E-Commerce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사이트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브랜드 사이트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기업 대표 사이트 구축 및 운영 노하우와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콘텐츠 기반 디지털 마케팅 경험을 바탕으로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고객사의 성공적인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e-Business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를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지속적으로 지원하고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있으며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다양한 </a:t>
            </a:r>
            <a:endParaRPr lang="en-US" altLang="ko-KR" sz="1100" dirty="0">
              <a:solidFill>
                <a:prstClr val="white"/>
              </a:solidFill>
              <a:latin typeface="프리젠테이션 3 Light" pitchFamily="2" charset="-127"/>
              <a:ea typeface="프리젠테이션 3 Light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금융관련 </a:t>
            </a:r>
            <a:r>
              <a:rPr lang="ko-KR" altLang="en-US" sz="1100" dirty="0" err="1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고객사을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보유 하고 있습니다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</p:txBody>
      </p:sp>
      <p:sp>
        <p:nvSpPr>
          <p:cNvPr id="116" name="슬라이드 번호 개체 틀 1">
            <a:extLst>
              <a:ext uri="{FF2B5EF4-FFF2-40B4-BE49-F238E27FC236}">
                <a16:creationId xmlns:a16="http://schemas.microsoft.com/office/drawing/2014/main" id="{40E2ADCB-FEE0-403F-99BB-BBC1059A1F36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5E4CD0-5F0E-4FC2-BD74-136EC0D559DE}" type="slidenum">
              <a:rPr lang="ko-KR" altLang="en-US" sz="90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>
                <a:defRPr/>
              </a:pPr>
              <a:t>73</a:t>
            </a:fld>
            <a:endParaRPr lang="ko-KR" altLang="en-US" sz="900" dirty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2BC118-6B2B-42AE-8174-D7577BF4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64" y="735520"/>
            <a:ext cx="8621426" cy="55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8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5E77-0C07-BC47-134A-AA7C7DDA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4E8D02-3124-F395-5411-346E943475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27203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8891E3-9A68-E5D9-1EC0-79E66A7165AB}"/>
              </a:ext>
            </a:extLst>
          </p:cNvPr>
          <p:cNvSpPr/>
          <p:nvPr/>
        </p:nvSpPr>
        <p:spPr>
          <a:xfrm>
            <a:off x="283620" y="686052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금융 프로젝트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수행사례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4FEE82-452A-EE9A-4049-CE71E5703C1B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8DB698-8188-12C6-00BC-6DBAEE003BB2}"/>
              </a:ext>
            </a:extLst>
          </p:cNvPr>
          <p:cNvSpPr/>
          <p:nvPr/>
        </p:nvSpPr>
        <p:spPr>
          <a:xfrm>
            <a:off x="283619" y="1392125"/>
            <a:ext cx="2360682" cy="1394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한국은행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금융감독원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국민은행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KB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생명보험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,AIA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생명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,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삼성생명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,BC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카드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,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현대카드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한국상호저축은행 등 주요 금융기관 및 국내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/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외 주요 제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1,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제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2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금융권과 관련된     다양한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디지털채널 구축 및 운영  프로젝트의  폭넓은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사업 경험을 보유하고 있습니다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  <a:endParaRPr lang="en-US" altLang="ko-KR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7BB6CE-9FDE-6942-2D84-B2C171DC0862}"/>
              </a:ext>
            </a:extLst>
          </p:cNvPr>
          <p:cNvSpPr/>
          <p:nvPr/>
        </p:nvSpPr>
        <p:spPr>
          <a:xfrm>
            <a:off x="2717534" y="1127035"/>
            <a:ext cx="320634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ko-KR" sz="127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KB</a:t>
            </a:r>
            <a:r>
              <a:rPr kumimoji="0" lang="ko-KR" altLang="en-US" sz="127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생명보험  </a:t>
            </a:r>
            <a:r>
              <a:rPr lang="en-US" altLang="ko-KR" sz="127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Digital channel platform</a:t>
            </a:r>
            <a:endParaRPr lang="ko-KR" altLang="en-US" sz="127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46D97C-0B7F-69AF-FC23-B4203029EE77}"/>
              </a:ext>
            </a:extLst>
          </p:cNvPr>
          <p:cNvSpPr/>
          <p:nvPr/>
        </p:nvSpPr>
        <p:spPr>
          <a:xfrm>
            <a:off x="5844869" y="1117510"/>
            <a:ext cx="289502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7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BC</a:t>
            </a:r>
            <a:r>
              <a:rPr lang="ko-KR" altLang="en-US" sz="127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카드 </a:t>
            </a:r>
            <a:r>
              <a:rPr lang="en-US" altLang="ko-KR" sz="127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Digital Marketing channel </a:t>
            </a:r>
            <a:endParaRPr kumimoji="0" lang="en-US" altLang="ko-KR" sz="127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141DA8-DD74-241D-7AC9-DB59760D4FD6}"/>
              </a:ext>
            </a:extLst>
          </p:cNvPr>
          <p:cNvSpPr/>
          <p:nvPr/>
        </p:nvSpPr>
        <p:spPr>
          <a:xfrm>
            <a:off x="9055292" y="1120397"/>
            <a:ext cx="276523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7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AIA</a:t>
            </a:r>
            <a:r>
              <a:rPr lang="ko-KR" altLang="en-US" sz="127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생명 </a:t>
            </a:r>
            <a:r>
              <a:rPr lang="en-US" altLang="ko-KR" sz="127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Marketing Automation</a:t>
            </a:r>
            <a:endParaRPr lang="en" altLang="ko-KR" sz="127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73AA796-19BB-58B3-21BF-F3C95B7BE89B}"/>
              </a:ext>
            </a:extLst>
          </p:cNvPr>
          <p:cNvGrpSpPr/>
          <p:nvPr/>
        </p:nvGrpSpPr>
        <p:grpSpPr>
          <a:xfrm>
            <a:off x="3706634" y="727375"/>
            <a:ext cx="1228140" cy="359950"/>
            <a:chOff x="4098361" y="1436605"/>
            <a:chExt cx="1121339" cy="25193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27C950C-71DF-FAB4-4F5D-E9A135C9F613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5DB31F-67A9-4689-1D36-3EE8D50355C3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9AB2788-4634-2A95-E1F4-FD654444FA26}"/>
              </a:ext>
            </a:extLst>
          </p:cNvPr>
          <p:cNvGrpSpPr/>
          <p:nvPr/>
        </p:nvGrpSpPr>
        <p:grpSpPr>
          <a:xfrm>
            <a:off x="6697804" y="727375"/>
            <a:ext cx="1228140" cy="359950"/>
            <a:chOff x="4098361" y="1436605"/>
            <a:chExt cx="1121339" cy="251936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3CC2AF0-D2D0-0067-D4B6-83FBCEE22D9D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7B67142-3891-72CF-E4EC-2B1009CCE1EC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392D517-68FB-4831-CD89-E5AABDFB5F11}"/>
              </a:ext>
            </a:extLst>
          </p:cNvPr>
          <p:cNvGrpSpPr/>
          <p:nvPr/>
        </p:nvGrpSpPr>
        <p:grpSpPr>
          <a:xfrm>
            <a:off x="9840952" y="727375"/>
            <a:ext cx="1228140" cy="359950"/>
            <a:chOff x="4098361" y="1436605"/>
            <a:chExt cx="1121339" cy="251936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82B0901-7399-4193-D019-E858C37B177E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22F341-2106-5C9D-2E70-40D6AA779337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634A87-F4A1-496A-8213-49BA01A62C6C}"/>
              </a:ext>
            </a:extLst>
          </p:cNvPr>
          <p:cNvSpPr/>
          <p:nvPr/>
        </p:nvSpPr>
        <p:spPr>
          <a:xfrm>
            <a:off x="2717534" y="4177922"/>
            <a:ext cx="320634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현대카드 </a:t>
            </a:r>
            <a:r>
              <a:rPr kumimoji="0" lang="en-US" altLang="ko-KR" sz="12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CEO LOUNGE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61DA9-6C8A-4CE1-8300-6A65803BAE43}"/>
              </a:ext>
            </a:extLst>
          </p:cNvPr>
          <p:cNvSpPr/>
          <p:nvPr/>
        </p:nvSpPr>
        <p:spPr>
          <a:xfrm>
            <a:off x="5844869" y="4177922"/>
            <a:ext cx="289502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현대라이프 </a:t>
            </a:r>
            <a:r>
              <a:rPr lang="en-US" altLang="ko-KR" sz="127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WEB SITE </a:t>
            </a:r>
            <a:endParaRPr kumimoji="0" lang="en-US" altLang="ko-KR" sz="127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0EC45B-4307-486B-9606-2C68C45AD71F}"/>
              </a:ext>
            </a:extLst>
          </p:cNvPr>
          <p:cNvSpPr/>
          <p:nvPr/>
        </p:nvSpPr>
        <p:spPr>
          <a:xfrm>
            <a:off x="9055292" y="4177922"/>
            <a:ext cx="276523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한국은행 </a:t>
            </a:r>
            <a:r>
              <a:rPr lang="en-US" altLang="ko-KR" sz="127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WEB SITE / </a:t>
            </a:r>
            <a:r>
              <a:rPr lang="ko-KR" altLang="en-US" sz="127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채용시스템</a:t>
            </a:r>
            <a:endParaRPr lang="en" altLang="ko-KR" sz="127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17C169-091F-48DD-8607-6C5332F0FF30}"/>
              </a:ext>
            </a:extLst>
          </p:cNvPr>
          <p:cNvGrpSpPr/>
          <p:nvPr/>
        </p:nvGrpSpPr>
        <p:grpSpPr>
          <a:xfrm>
            <a:off x="3706634" y="3727750"/>
            <a:ext cx="1228140" cy="359950"/>
            <a:chOff x="4098361" y="1436605"/>
            <a:chExt cx="1121339" cy="25193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8018FB-CCCC-4D64-B3A7-E8451A60A5A7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C2E34A-5519-4726-A1B1-887E04CE22BE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BA3CFAB-72E9-4DA1-8E9F-63A0232022BB}"/>
              </a:ext>
            </a:extLst>
          </p:cNvPr>
          <p:cNvGrpSpPr/>
          <p:nvPr/>
        </p:nvGrpSpPr>
        <p:grpSpPr>
          <a:xfrm>
            <a:off x="6697804" y="3727750"/>
            <a:ext cx="1228140" cy="359950"/>
            <a:chOff x="4098361" y="1436605"/>
            <a:chExt cx="1121339" cy="251936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C6FF1C3-AA28-4A08-9041-179F893A28BD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C692EC-6BD5-427D-AE20-A9A60F6524B6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8FF7607-4200-40FF-BFF7-7735EA76D76D}"/>
              </a:ext>
            </a:extLst>
          </p:cNvPr>
          <p:cNvGrpSpPr/>
          <p:nvPr/>
        </p:nvGrpSpPr>
        <p:grpSpPr>
          <a:xfrm>
            <a:off x="9840952" y="3727750"/>
            <a:ext cx="1228140" cy="359950"/>
            <a:chOff x="4098361" y="1436605"/>
            <a:chExt cx="1121339" cy="25193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E501B18-3425-402F-87C8-B3EA7328E490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396AAEB-F1A6-487F-B489-FF4A12142EED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8284FAB-2280-4061-A514-136346AC6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0" y="1619826"/>
            <a:ext cx="2060633" cy="180628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CEB5C04-ED67-46CE-B473-25AFF6F162B2}"/>
              </a:ext>
            </a:extLst>
          </p:cNvPr>
          <p:cNvGrpSpPr/>
          <p:nvPr/>
        </p:nvGrpSpPr>
        <p:grpSpPr>
          <a:xfrm>
            <a:off x="6184756" y="1617518"/>
            <a:ext cx="2219527" cy="1806285"/>
            <a:chOff x="6117858" y="4672363"/>
            <a:chExt cx="2523969" cy="2026155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6BE54A9-506F-4A4C-9E54-58B99E0B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7858" y="4672363"/>
              <a:ext cx="2509989" cy="84327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p3d>
              <a:bevelT w="139700" h="139700"/>
            </a:sp3d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7ADF016-BF6A-4C57-9DE9-B3A35DCD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7858" y="5596479"/>
              <a:ext cx="2523969" cy="110203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p3d>
              <a:bevelT w="139700" h="139700"/>
            </a:sp3d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10EE33C-C278-4E6B-AF62-C97B0B618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882" y="1617515"/>
            <a:ext cx="2221149" cy="1811485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56" name="Picture 2" descr="C:\Users\정세환\Desktop\2015-08-10 17-04-30.jpg">
            <a:extLst>
              <a:ext uri="{FF2B5EF4-FFF2-40B4-BE49-F238E27FC236}">
                <a16:creationId xmlns:a16="http://schemas.microsoft.com/office/drawing/2014/main" id="{22F5B27A-0058-4EA3-8ABB-605E5D736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82" y="4745038"/>
            <a:ext cx="2221149" cy="18175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91927C-5F74-485B-87C1-396AA6460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840" y="4756199"/>
            <a:ext cx="2233443" cy="178446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026817-1550-49D5-8D3B-486504252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6535" y="4756267"/>
            <a:ext cx="2233443" cy="180628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BF9DB0-E50B-4ADA-9D62-A79B6D4535B9}"/>
              </a:ext>
            </a:extLst>
          </p:cNvPr>
          <p:cNvSpPr/>
          <p:nvPr/>
        </p:nvSpPr>
        <p:spPr>
          <a:xfrm>
            <a:off x="271157" y="3352803"/>
            <a:ext cx="2360682" cy="3078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KB </a:t>
            </a:r>
            <a:r>
              <a:rPr lang="ko-KR" altLang="en-US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생명보험 </a:t>
            </a:r>
            <a:r>
              <a:rPr lang="en-US" altLang="ko-KR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 </a:t>
            </a:r>
            <a:r>
              <a:rPr lang="ko-KR" altLang="en-US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디지털 채널 통합운영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KB</a:t>
            </a:r>
            <a:r>
              <a:rPr lang="ko-KR" altLang="en-US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국민은행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</a:rPr>
              <a:t>Biz</a:t>
            </a: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</a:rPr>
              <a:t>플랫폼</a:t>
            </a:r>
            <a:r>
              <a:rPr lang="ko-KR" altLang="en-US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 운영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AIA</a:t>
            </a:r>
            <a:r>
              <a:rPr lang="ko-KR" altLang="en-US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생명 마케팅 자동화 구축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  <a:endParaRPr lang="en-US" altLang="ko-KR" sz="1000" b="1" dirty="0">
              <a:solidFill>
                <a:schemeClr val="bg2"/>
              </a:solidFill>
              <a:latin typeface="프리젠테이션 4 Regular" pitchFamily="2" charset="-127"/>
              <a:ea typeface="프리젠테이션 4 Regular" pitchFamily="2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한국은행 </a:t>
            </a:r>
            <a:r>
              <a:rPr lang="en-US" altLang="ko-KR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 </a:t>
            </a:r>
            <a:r>
              <a:rPr lang="ko-KR" altLang="en-US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홈페이지 통합개편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  <a:endParaRPr lang="en-US" altLang="ko-KR" sz="1000" b="1" dirty="0">
              <a:solidFill>
                <a:schemeClr val="bg2"/>
              </a:solidFill>
              <a:latin typeface="프리젠테이션 4 Regular" pitchFamily="2" charset="-127"/>
              <a:ea typeface="프리젠테이션 4 Regular" pitchFamily="2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한국은행 민원정보시스템  구축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한국은행 채용시스템 구축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  <a:endParaRPr lang="en-US" altLang="ko-KR" sz="1000" b="1" dirty="0">
              <a:solidFill>
                <a:schemeClr val="bg2"/>
              </a:solidFill>
              <a:latin typeface="프리젠테이션 4 Regular" pitchFamily="2" charset="-127"/>
              <a:ea typeface="프리젠테이션 4 Regular" pitchFamily="2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BC</a:t>
            </a:r>
            <a:r>
              <a:rPr lang="ko-KR" altLang="en-US" sz="1000" b="1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카드 디지털 마케팅 통합 운영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금융감독원 채용시스템 구축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삼성생명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 </a:t>
            </a: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홈페이지 개편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한국상호저축은행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 </a:t>
            </a: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홈페이지 개편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진흥상호저축은행 홈페이지 개편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경기상호저축은행 홈페이지 개편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BC </a:t>
            </a: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카드 회원사 지원 시스템 구축 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현대라이프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 </a:t>
            </a: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홈페이지 신규 구축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현대카드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UNDERSTAGE  </a:t>
            </a: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구축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현대카드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CEO Lounge </a:t>
            </a:r>
            <a:r>
              <a:rPr lang="ko-KR" altLang="en-US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 구축 </a:t>
            </a:r>
            <a:r>
              <a:rPr lang="en-US" altLang="ko-KR" sz="1000" dirty="0">
                <a:solidFill>
                  <a:schemeClr val="bg2"/>
                </a:solidFill>
                <a:latin typeface="프리젠테이션 4 Regular" pitchFamily="2" charset="-127"/>
                <a:ea typeface="프리젠테이션 4 Regular" pitchFamily="2" charset="-127"/>
                <a:cs typeface="Open Sans" panose="020B0606030504020204" pitchFamily="34" charset="0"/>
              </a:rPr>
              <a:t>project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D5BFAAB-3158-4383-AEA3-DD7BA6B83933}"/>
              </a:ext>
            </a:extLst>
          </p:cNvPr>
          <p:cNvGrpSpPr/>
          <p:nvPr/>
        </p:nvGrpSpPr>
        <p:grpSpPr>
          <a:xfrm>
            <a:off x="381000" y="3016289"/>
            <a:ext cx="1121339" cy="253916"/>
            <a:chOff x="4098361" y="1425939"/>
            <a:chExt cx="1121339" cy="253916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E42F0F0-6399-4D1A-A955-1992FE812AAB}"/>
                </a:ext>
              </a:extLst>
            </p:cNvPr>
            <p:cNvSpPr/>
            <p:nvPr/>
          </p:nvSpPr>
          <p:spPr>
            <a:xfrm>
              <a:off x="4098361" y="1425939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07A0E88-B0BE-49A4-94A6-0974B4E6DB3C}"/>
                </a:ext>
              </a:extLst>
            </p:cNvPr>
            <p:cNvSpPr/>
            <p:nvPr/>
          </p:nvSpPr>
          <p:spPr>
            <a:xfrm>
              <a:off x="4098361" y="1425939"/>
              <a:ext cx="1121339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주요 프로젝트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endParaRPr>
            </a:p>
          </p:txBody>
        </p:sp>
      </p:grp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E27DB9CA-AA0B-43CB-B15A-07601D4C4191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5E4CD0-5F0E-4FC2-BD74-136EC0D559DE}" type="slidenum">
              <a:rPr lang="ko-KR" altLang="en-US" sz="90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>
                <a:defRPr/>
              </a:pPr>
              <a:t>74</a:t>
            </a:fld>
            <a:endParaRPr lang="ko-KR" altLang="en-US" sz="900" dirty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513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5E77-0C07-BC47-134A-AA7C7DDA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4E8D02-3124-F395-5411-346E943475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27203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8891E3-9A68-E5D9-1EC0-79E66A7165AB}"/>
              </a:ext>
            </a:extLst>
          </p:cNvPr>
          <p:cNvSpPr/>
          <p:nvPr/>
        </p:nvSpPr>
        <p:spPr>
          <a:xfrm>
            <a:off x="283620" y="676527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Open Sans" pitchFamily="2" charset="0"/>
              </a:rPr>
              <a:t>AI  </a:t>
            </a:r>
            <a:r>
              <a: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Open Sans" pitchFamily="2" charset="0"/>
              </a:rPr>
              <a:t>프로젝트</a:t>
            </a:r>
            <a:endParaRPr lang="en-US" altLang="ko-KR" sz="2400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  <a:cs typeface="Open Sans" pitchFamily="2" charset="0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rPr>
              <a:t>수행사례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4FEE82-452A-EE9A-4049-CE71E5703C1B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8DB698-8188-12C6-00BC-6DBAEE003BB2}"/>
              </a:ext>
            </a:extLst>
          </p:cNvPr>
          <p:cNvSpPr/>
          <p:nvPr/>
        </p:nvSpPr>
        <p:spPr>
          <a:xfrm>
            <a:off x="276476" y="1725500"/>
            <a:ext cx="2365280" cy="1394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</a:rPr>
              <a:t>LG</a:t>
            </a:r>
            <a:r>
              <a:rPr lang="ko-KR" altLang="en-US" sz="1100" dirty="0">
                <a:solidFill>
                  <a:schemeClr val="bg1"/>
                </a:solidFill>
              </a:rPr>
              <a:t>생활건강 피부</a:t>
            </a:r>
            <a:r>
              <a:rPr lang="en-US" altLang="ko-KR" sz="1100" dirty="0">
                <a:solidFill>
                  <a:schemeClr val="bg1"/>
                </a:solidFill>
              </a:rPr>
              <a:t>MBTI </a:t>
            </a:r>
            <a:r>
              <a:rPr lang="ko-KR" altLang="en-US" sz="1100" dirty="0">
                <a:solidFill>
                  <a:schemeClr val="bg1"/>
                </a:solidFill>
              </a:rPr>
              <a:t>서비스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프로젝트를  통해 사용자의 </a:t>
            </a:r>
            <a:r>
              <a:rPr lang="ko-KR" altLang="en-US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피부 탄력</a:t>
            </a:r>
            <a:r>
              <a:rPr lang="en-US" altLang="ko-KR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, </a:t>
            </a:r>
            <a:r>
              <a:rPr lang="ko-KR" altLang="en-US" sz="1100" dirty="0" err="1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피부톤</a:t>
            </a:r>
            <a:r>
              <a:rPr lang="en-US" altLang="ko-KR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, </a:t>
            </a:r>
            <a:r>
              <a:rPr lang="ko-KR" altLang="en-US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민감도</a:t>
            </a:r>
            <a:r>
              <a:rPr lang="en-US" altLang="ko-KR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, </a:t>
            </a:r>
            <a:r>
              <a:rPr lang="ko-KR" altLang="en-US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수분도</a:t>
            </a:r>
            <a:r>
              <a:rPr lang="en-US" altLang="ko-KR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, </a:t>
            </a:r>
            <a:r>
              <a:rPr lang="ko-KR" altLang="en-US" sz="1100" dirty="0" err="1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유분도</a:t>
            </a:r>
            <a:r>
              <a:rPr lang="en-US" altLang="ko-KR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, </a:t>
            </a:r>
            <a:r>
              <a:rPr lang="ko-KR" altLang="en-US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모공 </a:t>
            </a:r>
            <a:r>
              <a:rPr lang="en-US" altLang="ko-KR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6</a:t>
            </a:r>
            <a:r>
              <a:rPr lang="ko-KR" altLang="en-US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개 항목에  대한 </a:t>
            </a:r>
            <a:r>
              <a:rPr lang="en-US" altLang="ko-KR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AI </a:t>
            </a:r>
            <a:r>
              <a:rPr lang="ko-KR" altLang="en-US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분석  및  진단 결과에 대한 </a:t>
            </a:r>
            <a:r>
              <a:rPr lang="en-US" altLang="ko-KR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AI </a:t>
            </a:r>
            <a:r>
              <a:rPr lang="ko-KR" altLang="en-US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분석 및    상품추천  리포트 기능을 구축 하였습니다</a:t>
            </a:r>
            <a:r>
              <a:rPr lang="en-US" altLang="ko-KR" sz="11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프리젠테이션 3 Light" pitchFamily="2" charset="-127"/>
              <a:ea typeface="프리젠테이션 3 Light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7BB6CE-9FDE-6942-2D84-B2C171DC0862}"/>
              </a:ext>
            </a:extLst>
          </p:cNvPr>
          <p:cNvSpPr/>
          <p:nvPr/>
        </p:nvSpPr>
        <p:spPr>
          <a:xfrm>
            <a:off x="3031089" y="1758572"/>
            <a:ext cx="272034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404040"/>
                </a:solidFill>
                <a:latin typeface="프리젠테이션 7 Bold" pitchFamily="2" charset="-127"/>
                <a:ea typeface="프리젠테이션 7 Bold" pitchFamily="2" charset="-127"/>
                <a:cs typeface="Arimo"/>
                <a:sym typeface="Arimo"/>
              </a:rPr>
              <a:t>LG</a:t>
            </a:r>
            <a:r>
              <a:rPr lang="ko-KR" altLang="en-US" sz="1400" b="1" dirty="0">
                <a:solidFill>
                  <a:srgbClr val="404040"/>
                </a:solidFill>
                <a:latin typeface="프리젠테이션 7 Bold" pitchFamily="2" charset="-127"/>
                <a:ea typeface="프리젠테이션 7 Bold" pitchFamily="2" charset="-127"/>
                <a:cs typeface="Arimo"/>
                <a:sym typeface="Arimo"/>
              </a:rPr>
              <a:t>생활건강 피부</a:t>
            </a:r>
            <a:r>
              <a:rPr lang="en-US" altLang="ko-KR" sz="1400" b="1" dirty="0">
                <a:solidFill>
                  <a:srgbClr val="404040"/>
                </a:solidFill>
                <a:latin typeface="프리젠테이션 7 Bold" pitchFamily="2" charset="-127"/>
                <a:ea typeface="프리젠테이션 7 Bold" pitchFamily="2" charset="-127"/>
                <a:cs typeface="Arimo"/>
                <a:sym typeface="Arimo"/>
              </a:rPr>
              <a:t>MBTI </a:t>
            </a:r>
            <a:r>
              <a:rPr lang="ko-KR" altLang="en-US" sz="1400" b="1" dirty="0">
                <a:solidFill>
                  <a:srgbClr val="404040"/>
                </a:solidFill>
                <a:latin typeface="프리젠테이션 7 Bold" pitchFamily="2" charset="-127"/>
                <a:ea typeface="프리젠테이션 7 Bold" pitchFamily="2" charset="-127"/>
                <a:cs typeface="Arimo"/>
                <a:sym typeface="Arimo"/>
              </a:rPr>
              <a:t>서비스</a:t>
            </a:r>
            <a:endParaRPr lang="en-US" altLang="ko-KR" sz="1400" b="1" dirty="0">
              <a:solidFill>
                <a:srgbClr val="404040"/>
              </a:solidFill>
              <a:latin typeface="프리젠테이션 7 Bold" pitchFamily="2" charset="-127"/>
              <a:ea typeface="프리젠테이션 7 Bold" pitchFamily="2" charset="-127"/>
              <a:cs typeface="Arimo"/>
              <a:sym typeface="Arimo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( 2025 )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ko-KR" altLang="en-US" sz="1400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46D97C-0B7F-69AF-FC23-B4203029EE77}"/>
              </a:ext>
            </a:extLst>
          </p:cNvPr>
          <p:cNvSpPr/>
          <p:nvPr/>
        </p:nvSpPr>
        <p:spPr>
          <a:xfrm>
            <a:off x="6103494" y="1634747"/>
            <a:ext cx="254838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404040"/>
                </a:solidFill>
                <a:latin typeface="프리젠테이션 7 Bold" pitchFamily="2" charset="-127"/>
                <a:ea typeface="프리젠테이션 7 Bold" pitchFamily="2" charset="-127"/>
                <a:cs typeface="Arimo"/>
                <a:sym typeface="Arimo"/>
              </a:rPr>
              <a:t>삼성전자 디바이스 정보수집 </a:t>
            </a:r>
            <a:r>
              <a:rPr lang="en-US" altLang="ko-KR" sz="1400" b="1" dirty="0">
                <a:solidFill>
                  <a:srgbClr val="404040"/>
                </a:solidFill>
                <a:latin typeface="프리젠테이션 7 Bold" pitchFamily="2" charset="-127"/>
                <a:ea typeface="프리젠테이션 7 Bold" pitchFamily="2" charset="-127"/>
                <a:cs typeface="Arimo"/>
                <a:sym typeface="Arimo"/>
              </a:rPr>
              <a:t>Agent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( 2025 )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141DA8-DD74-241D-7AC9-DB59760D4FD6}"/>
              </a:ext>
            </a:extLst>
          </p:cNvPr>
          <p:cNvSpPr/>
          <p:nvPr/>
        </p:nvSpPr>
        <p:spPr>
          <a:xfrm>
            <a:off x="9041208" y="1644272"/>
            <a:ext cx="280975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Arimo Bold"/>
                <a:sym typeface="Arimo Bold"/>
              </a:rPr>
              <a:t>Adobe Analytics MCP Server</a:t>
            </a:r>
          </a:p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( 2025 )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19CE3A-F715-4235-8683-3684F6BF0B91}"/>
              </a:ext>
            </a:extLst>
          </p:cNvPr>
          <p:cNvGrpSpPr/>
          <p:nvPr/>
        </p:nvGrpSpPr>
        <p:grpSpPr>
          <a:xfrm>
            <a:off x="3706634" y="1136950"/>
            <a:ext cx="1228140" cy="359950"/>
            <a:chOff x="4098361" y="1436605"/>
            <a:chExt cx="1121339" cy="25193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4401BB9-190D-4041-9B4C-241DE56B6F36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E187500-4806-40E6-9CB3-21B756848E1E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5142B6-BEC2-421D-AB03-B6494BFCF970}"/>
              </a:ext>
            </a:extLst>
          </p:cNvPr>
          <p:cNvGrpSpPr/>
          <p:nvPr/>
        </p:nvGrpSpPr>
        <p:grpSpPr>
          <a:xfrm>
            <a:off x="6697804" y="1136950"/>
            <a:ext cx="1228140" cy="359950"/>
            <a:chOff x="4098361" y="1436605"/>
            <a:chExt cx="1121339" cy="251936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DBE9794-DD0D-4593-9CE4-1587BD6BECB4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8EFEB7D-670F-4381-95B3-AC5345CC931E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BB598E-1286-48D7-A7E7-23D45F92E7EC}"/>
              </a:ext>
            </a:extLst>
          </p:cNvPr>
          <p:cNvGrpSpPr/>
          <p:nvPr/>
        </p:nvGrpSpPr>
        <p:grpSpPr>
          <a:xfrm>
            <a:off x="9840952" y="1136950"/>
            <a:ext cx="1228140" cy="359950"/>
            <a:chOff x="4098361" y="1436605"/>
            <a:chExt cx="1121339" cy="251936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F2E308C-C838-44C5-A044-77310190BF7C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D8BF48-7933-4D20-BCAC-A7210C4C41EE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AA8D65-DD12-42ED-8CBC-6950B062F95D}"/>
              </a:ext>
            </a:extLst>
          </p:cNvPr>
          <p:cNvSpPr/>
          <p:nvPr/>
        </p:nvSpPr>
        <p:spPr>
          <a:xfrm>
            <a:off x="277535" y="3359037"/>
            <a:ext cx="2421980" cy="1174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삼성전자 디바이스 정보수집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Agent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구축 으로 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10</a:t>
            </a:r>
            <a:r>
              <a:rPr lang="ko-KR" altLang="en-US" sz="1100" dirty="0" err="1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만건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  이상의  제품 고유코드 매핑을 통해     다양한 검색소스 </a:t>
            </a:r>
            <a:r>
              <a:rPr lang="en-US" altLang="ko-KR" sz="1100" dirty="0" err="1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Serp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API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들을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AI Agent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가 </a:t>
            </a:r>
            <a:endParaRPr lang="en-US" altLang="ko-KR" sz="1100" dirty="0">
              <a:solidFill>
                <a:prstClr val="white"/>
              </a:solidFill>
              <a:latin typeface="프리젠테이션 3 Light" pitchFamily="2" charset="-127"/>
              <a:ea typeface="프리젠테이션 3 Light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천만 건 이상의 검색을 진행하여 데이터 파이프라인으로 적재 하도록 구현 하였습니다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  <a:endParaRPr lang="en-US" altLang="ko-KR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E3AE81-C9D7-4B97-B829-2695C6672C17}"/>
              </a:ext>
            </a:extLst>
          </p:cNvPr>
          <p:cNvSpPr/>
          <p:nvPr/>
        </p:nvSpPr>
        <p:spPr>
          <a:xfrm>
            <a:off x="275683" y="5159769"/>
            <a:ext cx="2365280" cy="1174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MCP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를 통해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Adobe Analytics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에 적절한 쿼리 전송 및 데이터 수신</a:t>
            </a: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데이터를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AI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의 분석 및 인사이트 도출을 자연어 질문과 답변이 가능한 개인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RAG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방식의 </a:t>
            </a:r>
            <a:r>
              <a:rPr lang="ko-KR" altLang="en-US" sz="1100" dirty="0" err="1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챗봇기능을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구현하였습니다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  <a:endParaRPr lang="en-US" altLang="ko-KR" sz="11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5B3CB02-5FC0-4C42-BD0C-B9129AAE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208" y="2307642"/>
            <a:ext cx="2809756" cy="343910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98A5E69-A551-4778-8A2B-E7EFF3C61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295" y="2298325"/>
            <a:ext cx="2809757" cy="3448426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562322F-C019-431B-A815-6C52C94CAE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602" r="33671"/>
          <a:stretch>
            <a:fillRect/>
          </a:stretch>
        </p:blipFill>
        <p:spPr>
          <a:xfrm>
            <a:off x="2997875" y="2250700"/>
            <a:ext cx="2831425" cy="3511925"/>
          </a:xfrm>
          <a:prstGeom prst="roundRect">
            <a:avLst>
              <a:gd name="adj" fmla="val 8712"/>
            </a:avLst>
          </a:prstGeom>
        </p:spPr>
      </p:pic>
      <p:pic>
        <p:nvPicPr>
          <p:cNvPr id="6" name="Picture 4" descr="파일:LG Household &amp; Health Care logo (korean).svg - 위키백과, 우리 모두의 백과사전">
            <a:extLst>
              <a:ext uri="{FF2B5EF4-FFF2-40B4-BE49-F238E27FC236}">
                <a16:creationId xmlns:a16="http://schemas.microsoft.com/office/drawing/2014/main" id="{96ACB67B-8450-416B-B1ED-7B219C5E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7" y="1475163"/>
            <a:ext cx="966661" cy="19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0B97F02-58DF-4564-8F92-A6E009E9A4AA}"/>
              </a:ext>
            </a:extLst>
          </p:cNvPr>
          <p:cNvSpPr/>
          <p:nvPr/>
        </p:nvSpPr>
        <p:spPr>
          <a:xfrm>
            <a:off x="119063" y="1416844"/>
            <a:ext cx="259556" cy="30865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B43E9D-8CFC-4608-911A-EE0564238FFC}"/>
              </a:ext>
            </a:extLst>
          </p:cNvPr>
          <p:cNvGrpSpPr/>
          <p:nvPr/>
        </p:nvGrpSpPr>
        <p:grpSpPr>
          <a:xfrm>
            <a:off x="3000800" y="5969737"/>
            <a:ext cx="859012" cy="253916"/>
            <a:chOff x="4098361" y="1425939"/>
            <a:chExt cx="1121339" cy="25391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45B5AD3-43D4-417D-8FB9-E0557D06451F}"/>
                </a:ext>
              </a:extLst>
            </p:cNvPr>
            <p:cNvSpPr/>
            <p:nvPr/>
          </p:nvSpPr>
          <p:spPr>
            <a:xfrm>
              <a:off x="4098361" y="1425939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580DEC8-F1E9-4680-A0C8-77D7811850E4}"/>
                </a:ext>
              </a:extLst>
            </p:cNvPr>
            <p:cNvSpPr/>
            <p:nvPr/>
          </p:nvSpPr>
          <p:spPr>
            <a:xfrm>
              <a:off x="4098361" y="1425939"/>
              <a:ext cx="1121339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주요 </a:t>
              </a:r>
              <a:r>
                <a:rPr lang="en-US" altLang="ko-KR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AI</a:t>
              </a: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스택</a:t>
              </a:r>
              <a:endParaRPr lang="en-US" altLang="ko-KR" sz="105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8EEF0C-3C19-4261-AA3F-3B2E4AD6B23F}"/>
              </a:ext>
            </a:extLst>
          </p:cNvPr>
          <p:cNvSpPr/>
          <p:nvPr/>
        </p:nvSpPr>
        <p:spPr>
          <a:xfrm>
            <a:off x="3850287" y="5885697"/>
            <a:ext cx="2433915" cy="691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Amazon Bedrock,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Amazon SageMaker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 Amazon Nova Omni/Creative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078" name="Picture 6" descr="삼성전자/ 로고, 레터마크 png 투명 배경 제거 파일">
            <a:extLst>
              <a:ext uri="{FF2B5EF4-FFF2-40B4-BE49-F238E27FC236}">
                <a16:creationId xmlns:a16="http://schemas.microsoft.com/office/drawing/2014/main" id="{2ED57F32-86DE-45EA-9144-5DAB908F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28" y="3073364"/>
            <a:ext cx="933806" cy="24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5D95AF30-05F6-4468-810D-DCD719BAC7E8}"/>
              </a:ext>
            </a:extLst>
          </p:cNvPr>
          <p:cNvGrpSpPr/>
          <p:nvPr/>
        </p:nvGrpSpPr>
        <p:grpSpPr>
          <a:xfrm>
            <a:off x="6103495" y="5969737"/>
            <a:ext cx="859012" cy="253916"/>
            <a:chOff x="4098361" y="1425939"/>
            <a:chExt cx="1121339" cy="25391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DA5344E-6D5A-40B2-8802-2492308FD350}"/>
                </a:ext>
              </a:extLst>
            </p:cNvPr>
            <p:cNvSpPr/>
            <p:nvPr/>
          </p:nvSpPr>
          <p:spPr>
            <a:xfrm>
              <a:off x="4098361" y="1425939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C8964C-1F81-4293-A5B5-927E544C1D57}"/>
                </a:ext>
              </a:extLst>
            </p:cNvPr>
            <p:cNvSpPr/>
            <p:nvPr/>
          </p:nvSpPr>
          <p:spPr>
            <a:xfrm>
              <a:off x="4098361" y="1425939"/>
              <a:ext cx="1121339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주요 </a:t>
              </a:r>
              <a:r>
                <a:rPr lang="en-US" altLang="ko-KR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AI</a:t>
              </a: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스택</a:t>
              </a:r>
              <a:endParaRPr lang="en-US" altLang="ko-KR" sz="105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3E5FCF-F342-4986-AA02-1FBE0A72E5BA}"/>
              </a:ext>
            </a:extLst>
          </p:cNvPr>
          <p:cNvSpPr/>
          <p:nvPr/>
        </p:nvSpPr>
        <p:spPr>
          <a:xfrm>
            <a:off x="6952982" y="5885697"/>
            <a:ext cx="2433915" cy="691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GPT-5.1-mini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 jina.ai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LangChain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LangGraph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9" name="Picture 8" descr="Adobe - Kostenlose logo-Icons">
            <a:extLst>
              <a:ext uri="{FF2B5EF4-FFF2-40B4-BE49-F238E27FC236}">
                <a16:creationId xmlns:a16="http://schemas.microsoft.com/office/drawing/2014/main" id="{57E52102-6B0E-4AD4-9359-0864AF99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4749723"/>
            <a:ext cx="358700" cy="3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ACBFB2B8-D641-4F90-AA65-B81A38D55E58}"/>
              </a:ext>
            </a:extLst>
          </p:cNvPr>
          <p:cNvGrpSpPr/>
          <p:nvPr/>
        </p:nvGrpSpPr>
        <p:grpSpPr>
          <a:xfrm>
            <a:off x="9184685" y="5959458"/>
            <a:ext cx="859012" cy="253916"/>
            <a:chOff x="4098361" y="1425939"/>
            <a:chExt cx="1121339" cy="253916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FEEF799-7C71-4846-BC3B-6A8BAA86AB2B}"/>
                </a:ext>
              </a:extLst>
            </p:cNvPr>
            <p:cNvSpPr/>
            <p:nvPr/>
          </p:nvSpPr>
          <p:spPr>
            <a:xfrm>
              <a:off x="4098361" y="1425939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F0CE13B-8347-454B-9F42-5426EE588FDE}"/>
                </a:ext>
              </a:extLst>
            </p:cNvPr>
            <p:cNvSpPr/>
            <p:nvPr/>
          </p:nvSpPr>
          <p:spPr>
            <a:xfrm>
              <a:off x="4098361" y="1425939"/>
              <a:ext cx="1121339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주요 </a:t>
              </a:r>
              <a:r>
                <a:rPr lang="en-US" altLang="ko-KR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AI</a:t>
              </a: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스택</a:t>
              </a:r>
              <a:endParaRPr lang="en-US" altLang="ko-KR" sz="105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263C402-3359-4A7C-8EE9-21D84A23B456}"/>
              </a:ext>
            </a:extLst>
          </p:cNvPr>
          <p:cNvSpPr/>
          <p:nvPr/>
        </p:nvSpPr>
        <p:spPr>
          <a:xfrm>
            <a:off x="10034172" y="5970668"/>
            <a:ext cx="2433915" cy="691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Claude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표준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MCP SDK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LangChain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LangGraph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82423EE8-A791-407E-B2F8-553109F05993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5E4CD0-5F0E-4FC2-BD74-136EC0D559DE}" type="slidenum">
              <a:rPr lang="ko-KR" altLang="en-US" sz="90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>
                <a:defRPr/>
              </a:pPr>
              <a:t>75</a:t>
            </a:fld>
            <a:endParaRPr lang="ko-KR" altLang="en-US" sz="900" dirty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470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5E77-0C07-BC47-134A-AA7C7DDA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A0AB37C4-E2D8-4895-A632-A68BBDAF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400"/>
          <a:stretch>
            <a:fillRect/>
          </a:stretch>
        </p:blipFill>
        <p:spPr>
          <a:xfrm>
            <a:off x="3117313" y="2470149"/>
            <a:ext cx="2573981" cy="3343449"/>
          </a:xfrm>
          <a:prstGeom prst="roundRect">
            <a:avLst>
              <a:gd name="adj" fmla="val 8712"/>
            </a:avLst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4E8D02-3124-F395-5411-346E943475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27203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4FEE82-452A-EE9A-4049-CE71E5703C1B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8DB698-8188-12C6-00BC-6DBAEE003BB2}"/>
              </a:ext>
            </a:extLst>
          </p:cNvPr>
          <p:cNvSpPr/>
          <p:nvPr/>
        </p:nvSpPr>
        <p:spPr>
          <a:xfrm>
            <a:off x="283619" y="1401650"/>
            <a:ext cx="2173033" cy="2054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급변하는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AI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 시대에 발맞추어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고객의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AI Experience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 요구에 맞는 </a:t>
            </a:r>
            <a:endParaRPr lang="en-US" altLang="ko-KR" sz="1100" dirty="0">
              <a:latin typeface="프리젠테이션 3 Light" pitchFamily="2" charset="-127"/>
              <a:ea typeface="프리젠테이션 3 Light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다양한 서비스 개선 사업을 진행합니다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.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             </a:t>
            </a:r>
            <a:b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</a:br>
            <a:endParaRPr lang="en-US" altLang="ko-KR" sz="1100" dirty="0">
              <a:latin typeface="프리젠테이션 3 Light" pitchFamily="2" charset="-127"/>
              <a:ea typeface="프리젠테이션 3 Light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최신 </a:t>
            </a:r>
            <a:r>
              <a:rPr lang="en" altLang="ko-KR" sz="1100" dirty="0">
                <a:latin typeface="프리젠테이션 3 Light" pitchFamily="2" charset="-127"/>
                <a:ea typeface="프리젠테이션 3 Light" pitchFamily="2" charset="-127"/>
              </a:rPr>
              <a:t>AI 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기술을 다양한 고객 서비스에 활용하기 위해 </a:t>
            </a:r>
            <a:r>
              <a:rPr lang="en" altLang="ko-KR" sz="1100" dirty="0">
                <a:latin typeface="프리젠테이션 3 Light" pitchFamily="2" charset="-127"/>
                <a:ea typeface="프리젠테이션 3 Light" pitchFamily="2" charset="-127"/>
              </a:rPr>
              <a:t>MCP( Model Context Protocol )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를 개발 활용하고 맞춤형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AI Agent 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개발을 통해 다양한 솔루션과 </a:t>
            </a:r>
            <a:endParaRPr lang="en-US" altLang="ko-KR" sz="1100" dirty="0">
              <a:latin typeface="프리젠테이션 3 Light" pitchFamily="2" charset="-127"/>
              <a:ea typeface="프리젠테이션 3 Light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연계합니다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419C33E-0CDF-4004-ADCF-089198E45973}"/>
              </a:ext>
            </a:extLst>
          </p:cNvPr>
          <p:cNvGrpSpPr/>
          <p:nvPr/>
        </p:nvGrpSpPr>
        <p:grpSpPr>
          <a:xfrm>
            <a:off x="3124200" y="5982497"/>
            <a:ext cx="859012" cy="253916"/>
            <a:chOff x="4098361" y="1425939"/>
            <a:chExt cx="1121339" cy="25391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0BA8D30-6F38-4991-895E-E7CF3019718A}"/>
                </a:ext>
              </a:extLst>
            </p:cNvPr>
            <p:cNvSpPr/>
            <p:nvPr/>
          </p:nvSpPr>
          <p:spPr>
            <a:xfrm>
              <a:off x="4098361" y="1425939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9B89DE1-4745-4495-8F91-03D46AAA0EA0}"/>
                </a:ext>
              </a:extLst>
            </p:cNvPr>
            <p:cNvSpPr/>
            <p:nvPr/>
          </p:nvSpPr>
          <p:spPr>
            <a:xfrm>
              <a:off x="4098361" y="1425939"/>
              <a:ext cx="1121339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주요 </a:t>
              </a:r>
              <a:r>
                <a:rPr lang="en-US" altLang="ko-KR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AI</a:t>
              </a: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스택</a:t>
              </a:r>
              <a:endParaRPr lang="en-US" altLang="ko-KR" sz="105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CCF2CA-38F7-4C62-92C4-5F09CA791BD6}"/>
              </a:ext>
            </a:extLst>
          </p:cNvPr>
          <p:cNvSpPr/>
          <p:nvPr/>
        </p:nvSpPr>
        <p:spPr>
          <a:xfrm>
            <a:off x="4006974" y="5930113"/>
            <a:ext cx="1838743" cy="809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Sonnet 4.5, GPT-5.1-mini, Perplexity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 Qwen3 Image, 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CompyUI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(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자체서빙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gemini-embedding-001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LangChain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LangGraph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CA1F396-80AF-46C0-9A34-8BC42FADB358}"/>
              </a:ext>
            </a:extLst>
          </p:cNvPr>
          <p:cNvSpPr/>
          <p:nvPr/>
        </p:nvSpPr>
        <p:spPr>
          <a:xfrm>
            <a:off x="283620" y="695577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Open Sans" pitchFamily="2" charset="0"/>
              </a:rPr>
              <a:t>AI Transformation </a:t>
            </a:r>
            <a:r>
              <a:rPr lang="ko-KR" altLang="en-US" sz="28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rPr>
              <a:t>수행사례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FD1A2B7-E453-46D2-9FD2-5316683AC3DA}"/>
              </a:ext>
            </a:extLst>
          </p:cNvPr>
          <p:cNvSpPr/>
          <p:nvPr/>
        </p:nvSpPr>
        <p:spPr>
          <a:xfrm>
            <a:off x="6096000" y="1566929"/>
            <a:ext cx="269936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404040"/>
                </a:solidFill>
                <a:latin typeface="프리젠테이션 7 Bold" pitchFamily="2" charset="-127"/>
                <a:ea typeface="프리젠테이션 7 Bold" pitchFamily="2" charset="-127"/>
                <a:cs typeface="Arimo"/>
                <a:sym typeface="Arimo"/>
              </a:rPr>
              <a:t>기업용 </a:t>
            </a:r>
            <a:r>
              <a:rPr lang="en-US" altLang="ko-KR" sz="1400" b="1" dirty="0">
                <a:solidFill>
                  <a:srgbClr val="404040"/>
                </a:solidFill>
                <a:latin typeface="프리젠테이션 7 Bold" pitchFamily="2" charset="-127"/>
                <a:ea typeface="프리젠테이션 7 Bold" pitchFamily="2" charset="-127"/>
                <a:cs typeface="Arimo"/>
                <a:sym typeface="Arimo"/>
              </a:rPr>
              <a:t>Workspace Agent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E104025-A25B-42A5-BF10-892A4B5D5B3D}"/>
              </a:ext>
            </a:extLst>
          </p:cNvPr>
          <p:cNvSpPr/>
          <p:nvPr/>
        </p:nvSpPr>
        <p:spPr>
          <a:xfrm>
            <a:off x="9089136" y="1553213"/>
            <a:ext cx="257398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Arimo Bold"/>
                <a:sym typeface="Arimo Bold"/>
              </a:rPr>
              <a:t>SI Intelligence Platform</a:t>
            </a:r>
            <a:endParaRPr lang="en-US" altLang="ko-KR" sz="1400" b="1" dirty="0">
              <a:solidFill>
                <a:prstClr val="black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4F8EDDC-FA20-4581-88B7-46AE2A35E585}"/>
              </a:ext>
            </a:extLst>
          </p:cNvPr>
          <p:cNvGrpSpPr/>
          <p:nvPr/>
        </p:nvGrpSpPr>
        <p:grpSpPr>
          <a:xfrm>
            <a:off x="3706634" y="1136950"/>
            <a:ext cx="1228140" cy="359950"/>
            <a:chOff x="4098361" y="1436605"/>
            <a:chExt cx="1121339" cy="25193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46A7EB9-D06D-41F9-B152-D2C0BF9081B9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34A23AB-7C88-468A-8FD8-3F707B5FBFC9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A2CB456-275A-4A31-A838-E66875114F49}"/>
              </a:ext>
            </a:extLst>
          </p:cNvPr>
          <p:cNvGrpSpPr/>
          <p:nvPr/>
        </p:nvGrpSpPr>
        <p:grpSpPr>
          <a:xfrm>
            <a:off x="6697804" y="1136950"/>
            <a:ext cx="1228140" cy="359950"/>
            <a:chOff x="4098361" y="1436605"/>
            <a:chExt cx="1121339" cy="251936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C61EB8EC-9CBC-448B-BD14-F557B5AA5A55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A740B6E-E065-4E32-B5A5-6921DBF2D7FA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9F3F7F5-1FC0-49C1-8B2D-603307445E8F}"/>
              </a:ext>
            </a:extLst>
          </p:cNvPr>
          <p:cNvGrpSpPr/>
          <p:nvPr/>
        </p:nvGrpSpPr>
        <p:grpSpPr>
          <a:xfrm>
            <a:off x="9840952" y="1136950"/>
            <a:ext cx="1228140" cy="359950"/>
            <a:chOff x="4098361" y="1436605"/>
            <a:chExt cx="1121339" cy="251936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63E5FFC-2854-45EB-A154-2C59FFD4B1FC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71CA8CB-DA0B-4999-87E6-FE8E58177ADB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31097FF-E133-43E9-8B7B-BF9F688FA3D9}"/>
              </a:ext>
            </a:extLst>
          </p:cNvPr>
          <p:cNvSpPr/>
          <p:nvPr/>
        </p:nvSpPr>
        <p:spPr>
          <a:xfrm>
            <a:off x="2755634" y="1577597"/>
            <a:ext cx="320634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Digital Trend Report AI AGENT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8AAF7-50FE-4109-8EBD-692162A3B99D}"/>
              </a:ext>
            </a:extLst>
          </p:cNvPr>
          <p:cNvSpPr/>
          <p:nvPr/>
        </p:nvSpPr>
        <p:spPr>
          <a:xfrm>
            <a:off x="3117313" y="2012320"/>
            <a:ext cx="25739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AI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에이전트가 매일 전세계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주요 뉴스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,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경제 지표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, </a:t>
            </a:r>
          </a:p>
          <a:p>
            <a:pPr lvl="0" algn="ctr">
              <a:defRPr/>
            </a:pP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시장 이슈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데이터를 수집하고 요약 저장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Noto Sans"/>
              <a:sym typeface="Noto San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EA4210-B45D-4C36-BC04-1F26B341938E}"/>
              </a:ext>
            </a:extLst>
          </p:cNvPr>
          <p:cNvCxnSpPr/>
          <p:nvPr/>
        </p:nvCxnSpPr>
        <p:spPr>
          <a:xfrm>
            <a:off x="3143250" y="1983745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27B6610-3D2D-4A0D-9BC5-14C06103F259}"/>
              </a:ext>
            </a:extLst>
          </p:cNvPr>
          <p:cNvGrpSpPr/>
          <p:nvPr/>
        </p:nvGrpSpPr>
        <p:grpSpPr>
          <a:xfrm>
            <a:off x="9177712" y="2479674"/>
            <a:ext cx="2573982" cy="3343449"/>
            <a:chOff x="8117499" y="1824664"/>
            <a:chExt cx="3584130" cy="4427040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05B74B08-03C5-40E7-B2D2-5BB45DF11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500" y="1824664"/>
              <a:ext cx="3584129" cy="245048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p3d>
              <a:bevelT w="139700" h="139700"/>
            </a:sp3d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AFBD1BC0-8321-4D91-8BCB-E52C29076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7499" y="3761880"/>
              <a:ext cx="3584129" cy="248982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p3d>
              <a:bevelT w="139700" h="139700"/>
            </a:sp3d>
          </p:spPr>
        </p:pic>
      </p:grpSp>
      <p:pic>
        <p:nvPicPr>
          <p:cNvPr id="29" name="내용 개체 틀 3">
            <a:extLst>
              <a:ext uri="{FF2B5EF4-FFF2-40B4-BE49-F238E27FC236}">
                <a16:creationId xmlns:a16="http://schemas.microsoft.com/office/drawing/2014/main" id="{315281B0-A753-4153-BB38-B341EF174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021" y="2506760"/>
            <a:ext cx="2720340" cy="331636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4A8EF6F-F504-4D57-A9CA-925C74DD6C88}"/>
              </a:ext>
            </a:extLst>
          </p:cNvPr>
          <p:cNvCxnSpPr/>
          <p:nvPr/>
        </p:nvCxnSpPr>
        <p:spPr>
          <a:xfrm>
            <a:off x="6137656" y="1990481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C03BB72-74EB-480D-BF80-00DC7848E947}"/>
              </a:ext>
            </a:extLst>
          </p:cNvPr>
          <p:cNvCxnSpPr/>
          <p:nvPr/>
        </p:nvCxnSpPr>
        <p:spPr>
          <a:xfrm>
            <a:off x="9158042" y="1990481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61809B-F83B-41F3-8180-FE42C2DF7D3A}"/>
              </a:ext>
            </a:extLst>
          </p:cNvPr>
          <p:cNvSpPr/>
          <p:nvPr/>
        </p:nvSpPr>
        <p:spPr>
          <a:xfrm>
            <a:off x="6158689" y="2012319"/>
            <a:ext cx="25739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이메일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, MS</a:t>
            </a:r>
            <a:r>
              <a:rPr lang="ko-KR" alt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팀즈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, </a:t>
            </a:r>
            <a:r>
              <a:rPr lang="ko-KR" alt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슬렉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 연계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. </a:t>
            </a:r>
            <a:r>
              <a:rPr lang="ko-KR" alt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메세지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 통합 관리 및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AI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분석을 통한 중요 </a:t>
            </a:r>
            <a:r>
              <a:rPr lang="ko-KR" alt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메세지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 분류 및 자동 </a:t>
            </a:r>
            <a:r>
              <a:rPr lang="ko-KR" alt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워크플루우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 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Noto Sans"/>
              <a:sym typeface="Noto San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3B96C45-3140-41E6-B635-E51DF2F1EA33}"/>
              </a:ext>
            </a:extLst>
          </p:cNvPr>
          <p:cNvSpPr/>
          <p:nvPr/>
        </p:nvSpPr>
        <p:spPr>
          <a:xfrm>
            <a:off x="9168031" y="2011099"/>
            <a:ext cx="25739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사용자 문서 자료를 기반으로 프로젝트 기획 초안 작성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, AI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툴 연계를 위한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Rules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작성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/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Noto Sans"/>
                <a:sym typeface="Noto Sans"/>
              </a:rPr>
              <a:t>프로젝트 일정배분 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Noto Sans"/>
              <a:sym typeface="Noto San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F58A62-D2C6-4CA8-B8D3-224AE32D18E2}"/>
              </a:ext>
            </a:extLst>
          </p:cNvPr>
          <p:cNvGrpSpPr/>
          <p:nvPr/>
        </p:nvGrpSpPr>
        <p:grpSpPr>
          <a:xfrm>
            <a:off x="6120384" y="5979449"/>
            <a:ext cx="859012" cy="253916"/>
            <a:chOff x="4098361" y="1425939"/>
            <a:chExt cx="1121339" cy="25391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FC0E399-5775-4303-A3BF-17CA9275550B}"/>
                </a:ext>
              </a:extLst>
            </p:cNvPr>
            <p:cNvSpPr/>
            <p:nvPr/>
          </p:nvSpPr>
          <p:spPr>
            <a:xfrm>
              <a:off x="4098361" y="1425939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1BEEBFA-03B5-45E1-9890-16161B422458}"/>
                </a:ext>
              </a:extLst>
            </p:cNvPr>
            <p:cNvSpPr/>
            <p:nvPr/>
          </p:nvSpPr>
          <p:spPr>
            <a:xfrm>
              <a:off x="4098361" y="1425939"/>
              <a:ext cx="1121339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주요 </a:t>
              </a:r>
              <a:r>
                <a:rPr lang="en-US" altLang="ko-KR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AI</a:t>
              </a: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스택</a:t>
              </a:r>
              <a:endParaRPr lang="en-US" altLang="ko-KR" sz="105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55A888-EDC2-470A-9FFA-066B5D1699BE}"/>
              </a:ext>
            </a:extLst>
          </p:cNvPr>
          <p:cNvSpPr/>
          <p:nvPr/>
        </p:nvSpPr>
        <p:spPr>
          <a:xfrm>
            <a:off x="7003158" y="5927065"/>
            <a:ext cx="1838743" cy="809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GPT-5.1, Gemini-2.5, Perplexity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 Neo4j (Graph DB)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gemini-embedding-001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LangChain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LangGraph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DBAC2D8-B5EF-40B4-9B74-604D52128868}"/>
              </a:ext>
            </a:extLst>
          </p:cNvPr>
          <p:cNvGrpSpPr/>
          <p:nvPr/>
        </p:nvGrpSpPr>
        <p:grpSpPr>
          <a:xfrm>
            <a:off x="9126037" y="5995257"/>
            <a:ext cx="859012" cy="253916"/>
            <a:chOff x="4098361" y="1425939"/>
            <a:chExt cx="1121339" cy="253916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C415AC28-D0FF-4CA1-935B-8DEF842A7B79}"/>
                </a:ext>
              </a:extLst>
            </p:cNvPr>
            <p:cNvSpPr/>
            <p:nvPr/>
          </p:nvSpPr>
          <p:spPr>
            <a:xfrm>
              <a:off x="4098361" y="1425939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D032334-5505-4D05-A793-51C7C314A972}"/>
                </a:ext>
              </a:extLst>
            </p:cNvPr>
            <p:cNvSpPr/>
            <p:nvPr/>
          </p:nvSpPr>
          <p:spPr>
            <a:xfrm>
              <a:off x="4098361" y="1425939"/>
              <a:ext cx="1121339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주요 </a:t>
              </a:r>
              <a:r>
                <a:rPr lang="en-US" altLang="ko-KR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AI</a:t>
              </a:r>
              <a:r>
                <a:rPr lang="ko-KR" altLang="en-US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스택</a:t>
              </a:r>
              <a:endParaRPr lang="en-US" altLang="ko-KR" sz="105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68A9099-6A84-48C4-BE55-9EFC1F856618}"/>
              </a:ext>
            </a:extLst>
          </p:cNvPr>
          <p:cNvSpPr/>
          <p:nvPr/>
        </p:nvSpPr>
        <p:spPr>
          <a:xfrm>
            <a:off x="10008811" y="5942873"/>
            <a:ext cx="1838743" cy="693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Sonnet 4.5, GPT-5.1-mini, Perplexity</a:t>
            </a:r>
          </a:p>
          <a:p>
            <a:pPr>
              <a:lnSpc>
                <a:spcPts val="12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 Qwen3 Image, 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CompyUI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(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자체서빙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>
              <a:lnSpc>
                <a:spcPts val="12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gemini-embedding-001</a:t>
            </a:r>
          </a:p>
          <a:p>
            <a:pPr>
              <a:lnSpc>
                <a:spcPts val="12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LangChain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LangGraph</a:t>
            </a:r>
          </a:p>
        </p:txBody>
      </p:sp>
      <p:sp>
        <p:nvSpPr>
          <p:cNvPr id="41" name="슬라이드 번호 개체 틀 1">
            <a:extLst>
              <a:ext uri="{FF2B5EF4-FFF2-40B4-BE49-F238E27FC236}">
                <a16:creationId xmlns:a16="http://schemas.microsoft.com/office/drawing/2014/main" id="{B5E42D1B-7FF7-47CB-84E3-BEA9A79C2BF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5E4CD0-5F0E-4FC2-BD74-136EC0D559DE}" type="slidenum">
              <a:rPr lang="ko-KR" altLang="en-US" sz="90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>
                <a:defRPr/>
              </a:pPr>
              <a:t>76</a:t>
            </a:fld>
            <a:endParaRPr lang="ko-KR" altLang="en-US" sz="900" dirty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429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5E77-0C07-BC47-134A-AA7C7DDA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4E8D02-3124-F395-5411-346E943475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27203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8891E3-9A68-E5D9-1EC0-79E66A7165AB}"/>
              </a:ext>
            </a:extLst>
          </p:cNvPr>
          <p:cNvSpPr/>
          <p:nvPr/>
        </p:nvSpPr>
        <p:spPr>
          <a:xfrm>
            <a:off x="283620" y="686052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최근 사업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수행사례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4FEE82-452A-EE9A-4049-CE71E5703C1B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8DB698-8188-12C6-00BC-6DBAEE003BB2}"/>
              </a:ext>
            </a:extLst>
          </p:cNvPr>
          <p:cNvSpPr/>
          <p:nvPr/>
        </p:nvSpPr>
        <p:spPr>
          <a:xfrm>
            <a:off x="276476" y="1696925"/>
            <a:ext cx="2173033" cy="1174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10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년간의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NIKE KOREA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의 파트너로서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2025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년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1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월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NIKE SNKRS APP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을 성공적으로 오픈하여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NIKE 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고객에게 보다 편리하고 안정적인 온라인 서비스를 제공 하였습니다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.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 </a:t>
            </a:r>
            <a:endParaRPr lang="en-US" altLang="ko-KR" sz="1100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7BB6CE-9FDE-6942-2D84-B2C171DC0862}"/>
              </a:ext>
            </a:extLst>
          </p:cNvPr>
          <p:cNvSpPr/>
          <p:nvPr/>
        </p:nvSpPr>
        <p:spPr>
          <a:xfrm>
            <a:off x="2717534" y="1625222"/>
            <a:ext cx="320634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NIKE SNKRS APP </a:t>
            </a:r>
          </a:p>
          <a:p>
            <a:pPr lvl="0"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  2024 ~2025  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46D97C-0B7F-69AF-FC23-B4203029EE77}"/>
              </a:ext>
            </a:extLst>
          </p:cNvPr>
          <p:cNvSpPr/>
          <p:nvPr/>
        </p:nvSpPr>
        <p:spPr>
          <a:xfrm>
            <a:off x="5765854" y="1729997"/>
            <a:ext cx="320634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COWAY GALLERY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( 2025 )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141DA8-DD74-241D-7AC9-DB59760D4FD6}"/>
              </a:ext>
            </a:extLst>
          </p:cNvPr>
          <p:cNvSpPr/>
          <p:nvPr/>
        </p:nvSpPr>
        <p:spPr>
          <a:xfrm>
            <a:off x="8889952" y="1625222"/>
            <a:ext cx="320634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Mercedes-Benz. Members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( 2025~2026)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19CE3A-F715-4235-8683-3684F6BF0B91}"/>
              </a:ext>
            </a:extLst>
          </p:cNvPr>
          <p:cNvGrpSpPr/>
          <p:nvPr/>
        </p:nvGrpSpPr>
        <p:grpSpPr>
          <a:xfrm>
            <a:off x="3706634" y="1127425"/>
            <a:ext cx="1228140" cy="359950"/>
            <a:chOff x="4098361" y="1436605"/>
            <a:chExt cx="1121339" cy="25193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4401BB9-190D-4041-9B4C-241DE56B6F36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E187500-4806-40E6-9CB3-21B756848E1E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5142B6-BEC2-421D-AB03-B6494BFCF970}"/>
              </a:ext>
            </a:extLst>
          </p:cNvPr>
          <p:cNvGrpSpPr/>
          <p:nvPr/>
        </p:nvGrpSpPr>
        <p:grpSpPr>
          <a:xfrm>
            <a:off x="6697804" y="1127425"/>
            <a:ext cx="1228140" cy="359950"/>
            <a:chOff x="4098361" y="1436605"/>
            <a:chExt cx="1121339" cy="251936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DBE9794-DD0D-4593-9CE4-1587BD6BECB4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8EFEB7D-670F-4381-95B3-AC5345CC931E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BB598E-1286-48D7-A7E7-23D45F92E7EC}"/>
              </a:ext>
            </a:extLst>
          </p:cNvPr>
          <p:cNvGrpSpPr/>
          <p:nvPr/>
        </p:nvGrpSpPr>
        <p:grpSpPr>
          <a:xfrm>
            <a:off x="9840952" y="1127425"/>
            <a:ext cx="1228140" cy="359950"/>
            <a:chOff x="4098361" y="1436605"/>
            <a:chExt cx="1121339" cy="251936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F2E308C-C838-44C5-A044-77310190BF7C}"/>
                </a:ext>
              </a:extLst>
            </p:cNvPr>
            <p:cNvSpPr/>
            <p:nvPr/>
          </p:nvSpPr>
          <p:spPr>
            <a:xfrm>
              <a:off x="4098361" y="1436605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D8BF48-7933-4D20-BCAC-A7210C4C41EE}"/>
                </a:ext>
              </a:extLst>
            </p:cNvPr>
            <p:cNvSpPr/>
            <p:nvPr/>
          </p:nvSpPr>
          <p:spPr>
            <a:xfrm>
              <a:off x="4098361" y="1442494"/>
              <a:ext cx="1121339" cy="234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Project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AA8D65-DD12-42ED-8CBC-6950B062F95D}"/>
              </a:ext>
            </a:extLst>
          </p:cNvPr>
          <p:cNvSpPr/>
          <p:nvPr/>
        </p:nvSpPr>
        <p:spPr>
          <a:xfrm>
            <a:off x="277535" y="3282837"/>
            <a:ext cx="2421980" cy="1174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COWAY.COM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구축을 통해     온라인을 통한 편리한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원스톱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구독서비스를 제공하고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2025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년 오프라인 코웨이 갤러리에서 방문고객에게 제공되는 별도의 디지털채널 플랫폼을 구축 하였습니다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.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  </a:t>
            </a:r>
            <a:endParaRPr lang="en-US" altLang="ko-KR" sz="1100" dirty="0"/>
          </a:p>
        </p:txBody>
      </p:sp>
      <p:pic>
        <p:nvPicPr>
          <p:cNvPr id="2050" name="Picture 2" descr="스포츠]나이키 로고 jpg,png,ai : 네이버 블로그">
            <a:extLst>
              <a:ext uri="{FF2B5EF4-FFF2-40B4-BE49-F238E27FC236}">
                <a16:creationId xmlns:a16="http://schemas.microsoft.com/office/drawing/2014/main" id="{8957CD35-1A06-4DD3-B063-DE0A46E7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47" y="1151084"/>
            <a:ext cx="769660" cy="7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파일:코웨이 로고.svg - 위키백과, 우리 모두의 백과사전">
            <a:extLst>
              <a:ext uri="{FF2B5EF4-FFF2-40B4-BE49-F238E27FC236}">
                <a16:creationId xmlns:a16="http://schemas.microsoft.com/office/drawing/2014/main" id="{766E4793-1C1F-4C6B-83F1-8AFD52EE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9" y="3086116"/>
            <a:ext cx="609600" cy="13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DB894C-D6B2-418B-895E-DD19A2392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628" y="4656052"/>
            <a:ext cx="397408" cy="34457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E3AE81-C9D7-4B97-B829-2695C6672C17}"/>
              </a:ext>
            </a:extLst>
          </p:cNvPr>
          <p:cNvSpPr/>
          <p:nvPr/>
        </p:nvSpPr>
        <p:spPr>
          <a:xfrm>
            <a:off x="275683" y="4988319"/>
            <a:ext cx="2421980" cy="1394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현재 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Mercedes-Benz. Members APP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구축을 통해 다양한 금융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유통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관광 상품과 연계한 차별화된 고객 서비스 제공을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2026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년 런칭을 목표로 사업 수행 중이며     특히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SPA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기술을 통해 고객에게 신속하고 안정적인 퍼포먼스를 제공 드릴 예정입니다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  <a:endParaRPr lang="en-US" altLang="ko-KR" sz="1100" dirty="0"/>
          </a:p>
        </p:txBody>
      </p:sp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38E26E9B-6BE7-424E-B15E-20115DA69CAF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5E4CD0-5F0E-4FC2-BD74-136EC0D559DE}" type="slidenum">
              <a:rPr lang="ko-KR" altLang="en-US" sz="90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>
                <a:defRPr/>
              </a:pPr>
              <a:t>77</a:t>
            </a:fld>
            <a:endParaRPr lang="ko-KR" altLang="en-US" sz="900" dirty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A620EC-8D4E-438E-8EF3-C5F64033CA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3682" y="2300266"/>
            <a:ext cx="8886878" cy="37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590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5E77-0C07-BC47-134A-AA7C7DDA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사각형: 둥근 위쪽 모서리 97">
            <a:extLst>
              <a:ext uri="{FF2B5EF4-FFF2-40B4-BE49-F238E27FC236}">
                <a16:creationId xmlns:a16="http://schemas.microsoft.com/office/drawing/2014/main" id="{6EE91716-1DDA-407F-9ABC-D153189945BF}"/>
              </a:ext>
            </a:extLst>
          </p:cNvPr>
          <p:cNvSpPr/>
          <p:nvPr/>
        </p:nvSpPr>
        <p:spPr>
          <a:xfrm rot="10800000">
            <a:off x="10406561" y="5708731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사각형: 둥근 위쪽 모서리 96">
            <a:extLst>
              <a:ext uri="{FF2B5EF4-FFF2-40B4-BE49-F238E27FC236}">
                <a16:creationId xmlns:a16="http://schemas.microsoft.com/office/drawing/2014/main" id="{17FE5B32-2C95-4A98-B92D-D9397C66E311}"/>
              </a:ext>
            </a:extLst>
          </p:cNvPr>
          <p:cNvSpPr/>
          <p:nvPr/>
        </p:nvSpPr>
        <p:spPr>
          <a:xfrm rot="10800000">
            <a:off x="8916799" y="5707259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사각형: 둥근 위쪽 모서리 95">
            <a:extLst>
              <a:ext uri="{FF2B5EF4-FFF2-40B4-BE49-F238E27FC236}">
                <a16:creationId xmlns:a16="http://schemas.microsoft.com/office/drawing/2014/main" id="{EC14472B-D2FD-43A0-96A1-70E7D301C019}"/>
              </a:ext>
            </a:extLst>
          </p:cNvPr>
          <p:cNvSpPr/>
          <p:nvPr/>
        </p:nvSpPr>
        <p:spPr>
          <a:xfrm rot="10800000">
            <a:off x="7428019" y="5704670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사각형: 둥근 위쪽 모서리 94">
            <a:extLst>
              <a:ext uri="{FF2B5EF4-FFF2-40B4-BE49-F238E27FC236}">
                <a16:creationId xmlns:a16="http://schemas.microsoft.com/office/drawing/2014/main" id="{5905D339-2ACE-4DC8-BE37-687D352ABAD8}"/>
              </a:ext>
            </a:extLst>
          </p:cNvPr>
          <p:cNvSpPr/>
          <p:nvPr/>
        </p:nvSpPr>
        <p:spPr>
          <a:xfrm rot="10800000">
            <a:off x="5944655" y="5708062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사각형: 둥근 위쪽 모서리 93">
            <a:extLst>
              <a:ext uri="{FF2B5EF4-FFF2-40B4-BE49-F238E27FC236}">
                <a16:creationId xmlns:a16="http://schemas.microsoft.com/office/drawing/2014/main" id="{CC3179CD-6941-4AB2-AB8E-E66319078AFC}"/>
              </a:ext>
            </a:extLst>
          </p:cNvPr>
          <p:cNvSpPr/>
          <p:nvPr/>
        </p:nvSpPr>
        <p:spPr>
          <a:xfrm rot="10800000">
            <a:off x="2982724" y="5713329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사각형: 둥근 위쪽 모서리 92">
            <a:extLst>
              <a:ext uri="{FF2B5EF4-FFF2-40B4-BE49-F238E27FC236}">
                <a16:creationId xmlns:a16="http://schemas.microsoft.com/office/drawing/2014/main" id="{899C856F-8273-4CE7-91F6-25A1E215AEC9}"/>
              </a:ext>
            </a:extLst>
          </p:cNvPr>
          <p:cNvSpPr/>
          <p:nvPr/>
        </p:nvSpPr>
        <p:spPr>
          <a:xfrm rot="10800000">
            <a:off x="4463862" y="5704095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1" name="사각형: 둥근 위쪽 모서리 90">
            <a:extLst>
              <a:ext uri="{FF2B5EF4-FFF2-40B4-BE49-F238E27FC236}">
                <a16:creationId xmlns:a16="http://schemas.microsoft.com/office/drawing/2014/main" id="{EF07F8AE-3F12-4247-839A-9E6D96FE534B}"/>
              </a:ext>
            </a:extLst>
          </p:cNvPr>
          <p:cNvSpPr/>
          <p:nvPr/>
        </p:nvSpPr>
        <p:spPr>
          <a:xfrm rot="10800000">
            <a:off x="10406973" y="2712954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사각형: 둥근 위쪽 모서리 89">
            <a:extLst>
              <a:ext uri="{FF2B5EF4-FFF2-40B4-BE49-F238E27FC236}">
                <a16:creationId xmlns:a16="http://schemas.microsoft.com/office/drawing/2014/main" id="{9DBF70F8-29F9-4652-A11E-09DB0453D82F}"/>
              </a:ext>
            </a:extLst>
          </p:cNvPr>
          <p:cNvSpPr/>
          <p:nvPr/>
        </p:nvSpPr>
        <p:spPr>
          <a:xfrm rot="10800000">
            <a:off x="8916799" y="2712954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사각형: 둥근 위쪽 모서리 88">
            <a:extLst>
              <a:ext uri="{FF2B5EF4-FFF2-40B4-BE49-F238E27FC236}">
                <a16:creationId xmlns:a16="http://schemas.microsoft.com/office/drawing/2014/main" id="{B2C626CB-78C7-4EE5-8A8E-632128BF9C89}"/>
              </a:ext>
            </a:extLst>
          </p:cNvPr>
          <p:cNvSpPr/>
          <p:nvPr/>
        </p:nvSpPr>
        <p:spPr>
          <a:xfrm rot="10800000">
            <a:off x="7430899" y="2712954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사각형: 둥근 위쪽 모서리 87">
            <a:extLst>
              <a:ext uri="{FF2B5EF4-FFF2-40B4-BE49-F238E27FC236}">
                <a16:creationId xmlns:a16="http://schemas.microsoft.com/office/drawing/2014/main" id="{812657DB-F9C3-4A5B-8AC2-FCF3FA2CA36D}"/>
              </a:ext>
            </a:extLst>
          </p:cNvPr>
          <p:cNvSpPr/>
          <p:nvPr/>
        </p:nvSpPr>
        <p:spPr>
          <a:xfrm rot="10800000">
            <a:off x="5944999" y="2712954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사각형: 둥근 위쪽 모서리 86">
            <a:extLst>
              <a:ext uri="{FF2B5EF4-FFF2-40B4-BE49-F238E27FC236}">
                <a16:creationId xmlns:a16="http://schemas.microsoft.com/office/drawing/2014/main" id="{9D1B3D7E-71C5-4AD0-AE03-606453D9B4B9}"/>
              </a:ext>
            </a:extLst>
          </p:cNvPr>
          <p:cNvSpPr/>
          <p:nvPr/>
        </p:nvSpPr>
        <p:spPr>
          <a:xfrm rot="10800000">
            <a:off x="4464075" y="2712954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사각형: 둥근 위쪽 모서리 85">
            <a:extLst>
              <a:ext uri="{FF2B5EF4-FFF2-40B4-BE49-F238E27FC236}">
                <a16:creationId xmlns:a16="http://schemas.microsoft.com/office/drawing/2014/main" id="{18E19673-DC5F-4748-BB0A-5AEA6C2FA706}"/>
              </a:ext>
            </a:extLst>
          </p:cNvPr>
          <p:cNvSpPr/>
          <p:nvPr/>
        </p:nvSpPr>
        <p:spPr>
          <a:xfrm rot="10800000">
            <a:off x="2982724" y="2712954"/>
            <a:ext cx="1444213" cy="716045"/>
          </a:xfrm>
          <a:prstGeom prst="round2SameRect">
            <a:avLst>
              <a:gd name="adj1" fmla="val 31212"/>
              <a:gd name="adj2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4E8D02-3124-F395-5411-346E943475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27203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8891E3-9A68-E5D9-1EC0-79E66A7165AB}"/>
              </a:ext>
            </a:extLst>
          </p:cNvPr>
          <p:cNvSpPr/>
          <p:nvPr/>
        </p:nvSpPr>
        <p:spPr>
          <a:xfrm>
            <a:off x="283620" y="695577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Open Sans" pitchFamily="2" charset="0"/>
              </a:rPr>
              <a:t>UIUX</a:t>
            </a:r>
            <a:r>
              <a: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Open Sans" pitchFamily="2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Open Sans" pitchFamily="2" charset="0"/>
              </a:rPr>
              <a:t>consulting</a:t>
            </a:r>
            <a:r>
              <a:rPr lang="en-US" altLang="ko-KR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Open Sans" pitchFamily="2" charset="0"/>
              </a:rPr>
              <a:t> </a:t>
            </a:r>
          </a:p>
          <a:p>
            <a:pPr lvl="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수행사례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4FEE82-452A-EE9A-4049-CE71E5703C1B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8DB698-8188-12C6-00BC-6DBAEE003BB2}"/>
              </a:ext>
            </a:extLst>
          </p:cNvPr>
          <p:cNvSpPr/>
          <p:nvPr/>
        </p:nvSpPr>
        <p:spPr>
          <a:xfrm>
            <a:off x="283619" y="1392125"/>
            <a:ext cx="2307180" cy="1611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사용자 대상의 정량적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/ 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정성적인 반복적인 테스트와 분석을 통해 이용자가 쉽고 편리하게 원하는 정보를 직관적으로 얻을 수 있도록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UX/UI Design consulting Methodology 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를 통한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Digital Interaction Screen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특성에 최적화 된 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UX/UI Guide </a:t>
            </a:r>
            <a:r>
              <a:rPr lang="ko-KR" altLang="en-US" sz="1100" dirty="0">
                <a:latin typeface="프리젠테이션 3 Light" pitchFamily="2" charset="-127"/>
                <a:ea typeface="프리젠테이션 3 Light" pitchFamily="2" charset="-127"/>
              </a:rPr>
              <a:t>를 제공 해 드립니다</a:t>
            </a:r>
            <a:r>
              <a:rPr lang="en-US" altLang="ko-KR" sz="1100" dirty="0"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187276-DBAA-4EFF-B684-770D0EC41202}"/>
              </a:ext>
            </a:extLst>
          </p:cNvPr>
          <p:cNvSpPr/>
          <p:nvPr/>
        </p:nvSpPr>
        <p:spPr>
          <a:xfrm>
            <a:off x="2982728" y="3856349"/>
            <a:ext cx="1444215" cy="18149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373356-3048-42E8-8676-31DB873D3232}"/>
              </a:ext>
            </a:extLst>
          </p:cNvPr>
          <p:cNvSpPr/>
          <p:nvPr/>
        </p:nvSpPr>
        <p:spPr>
          <a:xfrm>
            <a:off x="4469065" y="3856349"/>
            <a:ext cx="1444215" cy="181499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273FDD-D4B9-487E-A2B5-83C216F24B1A}"/>
              </a:ext>
            </a:extLst>
          </p:cNvPr>
          <p:cNvSpPr/>
          <p:nvPr/>
        </p:nvSpPr>
        <p:spPr>
          <a:xfrm>
            <a:off x="5945876" y="3856349"/>
            <a:ext cx="1444215" cy="181499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0173CC-E615-4B1A-B12F-C1C0DCA2E42C}"/>
              </a:ext>
            </a:extLst>
          </p:cNvPr>
          <p:cNvSpPr/>
          <p:nvPr/>
        </p:nvSpPr>
        <p:spPr>
          <a:xfrm>
            <a:off x="7432213" y="3856349"/>
            <a:ext cx="1444215" cy="181499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4C3E74-7D7A-4506-B501-80A5030EB6A2}"/>
              </a:ext>
            </a:extLst>
          </p:cNvPr>
          <p:cNvSpPr/>
          <p:nvPr/>
        </p:nvSpPr>
        <p:spPr>
          <a:xfrm>
            <a:off x="8909025" y="3856349"/>
            <a:ext cx="1444215" cy="181499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4E2332-6513-419A-848A-FFB4FE2FF323}"/>
              </a:ext>
            </a:extLst>
          </p:cNvPr>
          <p:cNvSpPr/>
          <p:nvPr/>
        </p:nvSpPr>
        <p:spPr>
          <a:xfrm>
            <a:off x="10385835" y="3856349"/>
            <a:ext cx="1444214" cy="181499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50BF54-77FA-4640-8E76-4DAE2E88482F}"/>
              </a:ext>
            </a:extLst>
          </p:cNvPr>
          <p:cNvSpPr/>
          <p:nvPr/>
        </p:nvSpPr>
        <p:spPr>
          <a:xfrm>
            <a:off x="2982728" y="865027"/>
            <a:ext cx="1444215" cy="182106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 anchorCtr="0"/>
          <a:lstStyle/>
          <a:p>
            <a:pPr algn="ctr"/>
            <a:endParaRPr lang="ko-KR" altLang="en-US" dirty="0"/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2B733999-5224-430F-9332-57C01A77475B}"/>
              </a:ext>
            </a:extLst>
          </p:cNvPr>
          <p:cNvSpPr txBox="1">
            <a:spLocks/>
          </p:cNvSpPr>
          <p:nvPr/>
        </p:nvSpPr>
        <p:spPr>
          <a:xfrm>
            <a:off x="3012979" y="2807300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b="1" dirty="0">
                <a:latin typeface="+mj-ea"/>
              </a:rPr>
              <a:t>NIKE</a:t>
            </a:r>
            <a:endParaRPr lang="en-US" altLang="ko-KR" sz="900" b="1" dirty="0">
              <a:latin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DC7B79-442A-4A03-8481-D8358B594171}"/>
              </a:ext>
            </a:extLst>
          </p:cNvPr>
          <p:cNvSpPr txBox="1"/>
          <p:nvPr/>
        </p:nvSpPr>
        <p:spPr>
          <a:xfrm>
            <a:off x="3012979" y="3008933"/>
            <a:ext cx="1383715" cy="430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NIKE.COM UI Guide</a:t>
            </a:r>
          </a:p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(Korean version)</a:t>
            </a:r>
          </a:p>
          <a:p>
            <a:pPr algn="ctr">
              <a:lnSpc>
                <a:spcPct val="120000"/>
              </a:lnSpc>
            </a:pPr>
            <a:endParaRPr lang="en-US" altLang="ko-KR" sz="800" spc="0" dirty="0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90711B7-7FFE-4AA3-8EAE-3C32BA45C94A}"/>
              </a:ext>
            </a:extLst>
          </p:cNvPr>
          <p:cNvSpPr/>
          <p:nvPr/>
        </p:nvSpPr>
        <p:spPr>
          <a:xfrm>
            <a:off x="4469065" y="865027"/>
            <a:ext cx="1444215" cy="1821063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E938B2FE-22C6-489B-8DF6-A6CCAD9032DF}"/>
              </a:ext>
            </a:extLst>
          </p:cNvPr>
          <p:cNvSpPr txBox="1">
            <a:spLocks/>
          </p:cNvSpPr>
          <p:nvPr/>
        </p:nvSpPr>
        <p:spPr>
          <a:xfrm>
            <a:off x="4521902" y="2809400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INNISFREE</a:t>
            </a:r>
            <a:endParaRPr lang="en-US" altLang="ko-KR" sz="900" dirty="0">
              <a:latin typeface="+mj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789137-4FBC-43F1-BAB9-42B84F52D1D3}"/>
              </a:ext>
            </a:extLst>
          </p:cNvPr>
          <p:cNvSpPr txBox="1"/>
          <p:nvPr/>
        </p:nvSpPr>
        <p:spPr>
          <a:xfrm>
            <a:off x="4502665" y="3015690"/>
            <a:ext cx="138371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altLang="ko-KR" sz="800" spc="0" dirty="0">
                <a:latin typeface="+mn-ea"/>
              </a:rPr>
              <a:t>INNISFREE.COM</a:t>
            </a:r>
          </a:p>
          <a:p>
            <a:pPr algn="ctr">
              <a:lnSpc>
                <a:spcPct val="120000"/>
              </a:lnSpc>
            </a:pPr>
            <a:r>
              <a:rPr lang="fr-FR" altLang="ko-KR" sz="800" spc="0" dirty="0">
                <a:latin typeface="+mn-ea"/>
              </a:rPr>
              <a:t>UI / UX  Consulting</a:t>
            </a:r>
            <a:endParaRPr lang="en-US" altLang="ko-KR" sz="800" spc="-50" dirty="0"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A66DDE8-7368-4AAF-8511-F32A00C8A4C0}"/>
              </a:ext>
            </a:extLst>
          </p:cNvPr>
          <p:cNvSpPr/>
          <p:nvPr/>
        </p:nvSpPr>
        <p:spPr>
          <a:xfrm>
            <a:off x="5945876" y="865027"/>
            <a:ext cx="1444215" cy="1821063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A47D13C5-0FF2-468F-B8D6-184551187DEF}"/>
              </a:ext>
            </a:extLst>
          </p:cNvPr>
          <p:cNvSpPr txBox="1">
            <a:spLocks/>
          </p:cNvSpPr>
          <p:nvPr/>
        </p:nvSpPr>
        <p:spPr>
          <a:xfrm>
            <a:off x="5975797" y="2807300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ARITAUM</a:t>
            </a:r>
            <a:endParaRPr lang="en-US" altLang="ko-KR" sz="900" dirty="0">
              <a:latin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C0C96-D70E-4DEA-8B37-BA86680AF109}"/>
              </a:ext>
            </a:extLst>
          </p:cNvPr>
          <p:cNvSpPr txBox="1"/>
          <p:nvPr/>
        </p:nvSpPr>
        <p:spPr>
          <a:xfrm>
            <a:off x="5975797" y="3008933"/>
            <a:ext cx="138371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ARITAUM.COM</a:t>
            </a:r>
          </a:p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UI/UX Design &amp; UI Guide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E804FE-131C-4EBA-A4A2-F6C06E71ECEA}"/>
              </a:ext>
            </a:extLst>
          </p:cNvPr>
          <p:cNvSpPr/>
          <p:nvPr/>
        </p:nvSpPr>
        <p:spPr>
          <a:xfrm>
            <a:off x="7432213" y="865027"/>
            <a:ext cx="1444215" cy="1821063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5A8EC5C3-5A06-4383-A399-E882D7CAFCC8}"/>
              </a:ext>
            </a:extLst>
          </p:cNvPr>
          <p:cNvSpPr txBox="1">
            <a:spLocks/>
          </p:cNvSpPr>
          <p:nvPr/>
        </p:nvSpPr>
        <p:spPr>
          <a:xfrm>
            <a:off x="7456594" y="2807300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DASHING DIVA</a:t>
            </a:r>
            <a:endParaRPr lang="en-US" altLang="ko-KR" sz="900" dirty="0">
              <a:latin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50D23C-7652-49EE-8A2C-26E8AD9395B0}"/>
              </a:ext>
            </a:extLst>
          </p:cNvPr>
          <p:cNvSpPr txBox="1"/>
          <p:nvPr/>
        </p:nvSpPr>
        <p:spPr>
          <a:xfrm>
            <a:off x="7466119" y="3008933"/>
            <a:ext cx="138371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Dashingdiva.com</a:t>
            </a:r>
          </a:p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WSG Production Project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B75AF5-7023-4A25-9953-F6CF6E47F00D}"/>
              </a:ext>
            </a:extLst>
          </p:cNvPr>
          <p:cNvSpPr/>
          <p:nvPr/>
        </p:nvSpPr>
        <p:spPr>
          <a:xfrm>
            <a:off x="8909025" y="865027"/>
            <a:ext cx="1444215" cy="1821063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CEBA9F59-2549-4E94-BDC3-2FFE1DA78186}"/>
              </a:ext>
            </a:extLst>
          </p:cNvPr>
          <p:cNvSpPr txBox="1">
            <a:spLocks/>
          </p:cNvSpPr>
          <p:nvPr/>
        </p:nvSpPr>
        <p:spPr>
          <a:xfrm>
            <a:off x="8945875" y="2807300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ETUDE</a:t>
            </a:r>
            <a:endParaRPr lang="en-US" altLang="ko-KR" sz="900" dirty="0">
              <a:latin typeface="+mj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4EACEA2-8B8D-4AAD-97CA-88D29728538E}"/>
              </a:ext>
            </a:extLst>
          </p:cNvPr>
          <p:cNvSpPr txBox="1"/>
          <p:nvPr/>
        </p:nvSpPr>
        <p:spPr>
          <a:xfrm>
            <a:off x="8936350" y="3008933"/>
            <a:ext cx="138371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ETUDE HOUSE</a:t>
            </a:r>
          </a:p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UI / UX  Consulting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8072DA9-74C2-4F44-852A-A47B72BB5063}"/>
              </a:ext>
            </a:extLst>
          </p:cNvPr>
          <p:cNvSpPr/>
          <p:nvPr/>
        </p:nvSpPr>
        <p:spPr>
          <a:xfrm>
            <a:off x="10385835" y="865027"/>
            <a:ext cx="1444214" cy="1821063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D5C7EFC3-4958-43AF-A1C4-EEBAEED94A3A}"/>
              </a:ext>
            </a:extLst>
          </p:cNvPr>
          <p:cNvSpPr txBox="1">
            <a:spLocks/>
          </p:cNvSpPr>
          <p:nvPr/>
        </p:nvSpPr>
        <p:spPr>
          <a:xfrm>
            <a:off x="10416086" y="2807300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11st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0CA218-254B-45D8-BB3F-A81A51A83E50}"/>
              </a:ext>
            </a:extLst>
          </p:cNvPr>
          <p:cNvSpPr txBox="1"/>
          <p:nvPr/>
        </p:nvSpPr>
        <p:spPr>
          <a:xfrm>
            <a:off x="10416086" y="3008933"/>
            <a:ext cx="138371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11st UI/UX Design</a:t>
            </a:r>
          </a:p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&amp; UI Guide</a:t>
            </a:r>
            <a:endParaRPr lang="ko-KR" altLang="en-US" sz="800" spc="0" dirty="0">
              <a:latin typeface="+mn-ea"/>
            </a:endParaRP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10B52314-8CF9-445B-AF98-D41B46DD3B5D}"/>
              </a:ext>
            </a:extLst>
          </p:cNvPr>
          <p:cNvSpPr txBox="1">
            <a:spLocks/>
          </p:cNvSpPr>
          <p:nvPr/>
        </p:nvSpPr>
        <p:spPr>
          <a:xfrm>
            <a:off x="3012979" y="5792554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CJ ONE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D7241E-7EA3-4825-AFD4-B29E17D6EAE7}"/>
              </a:ext>
            </a:extLst>
          </p:cNvPr>
          <p:cNvSpPr txBox="1"/>
          <p:nvPr/>
        </p:nvSpPr>
        <p:spPr>
          <a:xfrm>
            <a:off x="3012979" y="5994188"/>
            <a:ext cx="138371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UX Consulting to improve customer usability</a:t>
            </a: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21ADB75F-E4EE-4121-BED7-7AF04AAFA8D7}"/>
              </a:ext>
            </a:extLst>
          </p:cNvPr>
          <p:cNvSpPr txBox="1">
            <a:spLocks/>
          </p:cNvSpPr>
          <p:nvPr/>
        </p:nvSpPr>
        <p:spPr>
          <a:xfrm>
            <a:off x="4493140" y="5792554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KOREAN AIR</a:t>
            </a:r>
            <a:endParaRPr lang="en-US" altLang="ko-KR" sz="900" dirty="0">
              <a:latin typeface="+mj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11BD18-3868-4A6E-99D0-72C5F2700B6D}"/>
              </a:ext>
            </a:extLst>
          </p:cNvPr>
          <p:cNvSpPr txBox="1"/>
          <p:nvPr/>
        </p:nvSpPr>
        <p:spPr>
          <a:xfrm>
            <a:off x="4502665" y="5994188"/>
            <a:ext cx="138371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UX Consulting to improve customer usability</a:t>
            </a: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76DE15BB-37EF-4E44-B71D-1BF785C5A73C}"/>
              </a:ext>
            </a:extLst>
          </p:cNvPr>
          <p:cNvSpPr txBox="1">
            <a:spLocks/>
          </p:cNvSpPr>
          <p:nvPr/>
        </p:nvSpPr>
        <p:spPr>
          <a:xfrm>
            <a:off x="5975797" y="5798621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SAMSUNG</a:t>
            </a:r>
            <a:endParaRPr lang="en-US" altLang="ko-KR" sz="900" dirty="0">
              <a:latin typeface="+mj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9613517-50AF-4EFF-A1AF-C17FD75859E1}"/>
              </a:ext>
            </a:extLst>
          </p:cNvPr>
          <p:cNvSpPr txBox="1"/>
          <p:nvPr/>
        </p:nvSpPr>
        <p:spPr>
          <a:xfrm>
            <a:off x="5975797" y="6000254"/>
            <a:ext cx="138371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SAMSUNG e-HR</a:t>
            </a:r>
          </a:p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UI Guide Production Project</a:t>
            </a:r>
          </a:p>
        </p:txBody>
      </p:sp>
      <p:sp>
        <p:nvSpPr>
          <p:cNvPr id="80" name="제목 1">
            <a:extLst>
              <a:ext uri="{FF2B5EF4-FFF2-40B4-BE49-F238E27FC236}">
                <a16:creationId xmlns:a16="http://schemas.microsoft.com/office/drawing/2014/main" id="{F5158C12-2FE6-4E84-B331-1F648DBDEBA3}"/>
              </a:ext>
            </a:extLst>
          </p:cNvPr>
          <p:cNvSpPr txBox="1">
            <a:spLocks/>
          </p:cNvSpPr>
          <p:nvPr/>
        </p:nvSpPr>
        <p:spPr>
          <a:xfrm>
            <a:off x="7466119" y="5789096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HANSOL</a:t>
            </a:r>
            <a:endParaRPr lang="en-US" altLang="ko-KR" sz="900" dirty="0">
              <a:latin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5CF5CD6-6DB6-478B-B830-0BF805C14C5E}"/>
              </a:ext>
            </a:extLst>
          </p:cNvPr>
          <p:cNvSpPr txBox="1"/>
          <p:nvPr/>
        </p:nvSpPr>
        <p:spPr>
          <a:xfrm>
            <a:off x="7466119" y="5990729"/>
            <a:ext cx="138371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HANSOL GROUP WSG</a:t>
            </a:r>
          </a:p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Production Project</a:t>
            </a:r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44F08ECA-E66C-4812-B464-1EB87D7CF8B3}"/>
              </a:ext>
            </a:extLst>
          </p:cNvPr>
          <p:cNvSpPr txBox="1">
            <a:spLocks/>
          </p:cNvSpPr>
          <p:nvPr/>
        </p:nvSpPr>
        <p:spPr>
          <a:xfrm>
            <a:off x="8936350" y="5789096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LG E</a:t>
            </a:r>
            <a:endParaRPr lang="en-US" altLang="ko-KR" sz="900" dirty="0">
              <a:latin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B85D638-759C-4AEF-8B99-D68EE41D25F8}"/>
              </a:ext>
            </a:extLst>
          </p:cNvPr>
          <p:cNvSpPr txBox="1"/>
          <p:nvPr/>
        </p:nvSpPr>
        <p:spPr>
          <a:xfrm>
            <a:off x="8936350" y="5990729"/>
            <a:ext cx="138371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LG E workplace WSG</a:t>
            </a:r>
          </a:p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Production Project</a:t>
            </a:r>
          </a:p>
        </p:txBody>
      </p:sp>
      <p:sp>
        <p:nvSpPr>
          <p:cNvPr id="84" name="제목 1">
            <a:extLst>
              <a:ext uri="{FF2B5EF4-FFF2-40B4-BE49-F238E27FC236}">
                <a16:creationId xmlns:a16="http://schemas.microsoft.com/office/drawing/2014/main" id="{47ED8286-CC23-4302-8BF1-8EDCD82AE9BF}"/>
              </a:ext>
            </a:extLst>
          </p:cNvPr>
          <p:cNvSpPr txBox="1">
            <a:spLocks/>
          </p:cNvSpPr>
          <p:nvPr/>
        </p:nvSpPr>
        <p:spPr>
          <a:xfrm>
            <a:off x="10416086" y="5789096"/>
            <a:ext cx="1383715" cy="2112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j-ea"/>
              </a:rPr>
              <a:t>Incheon Airport</a:t>
            </a:r>
            <a:endParaRPr lang="en-US" altLang="ko-KR" sz="900" dirty="0">
              <a:latin typeface="+mj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5A985-335F-4CEB-AA0F-8D6D1E9F6F06}"/>
              </a:ext>
            </a:extLst>
          </p:cNvPr>
          <p:cNvSpPr txBox="1"/>
          <p:nvPr/>
        </p:nvSpPr>
        <p:spPr>
          <a:xfrm>
            <a:off x="10416086" y="5990729"/>
            <a:ext cx="138371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Incheon Airport</a:t>
            </a:r>
          </a:p>
          <a:p>
            <a:pPr algn="ctr">
              <a:lnSpc>
                <a:spcPct val="120000"/>
              </a:lnSpc>
            </a:pPr>
            <a:r>
              <a:rPr lang="en-US" altLang="ko-KR" sz="800" spc="0" dirty="0">
                <a:latin typeface="+mn-ea"/>
              </a:rPr>
              <a:t>U-signage UI Consulting</a:t>
            </a:r>
            <a:endParaRPr lang="ko-KR" altLang="en-US" sz="800" spc="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142E5-8040-404A-92BA-B128935FA7C4}"/>
              </a:ext>
            </a:extLst>
          </p:cNvPr>
          <p:cNvSpPr/>
          <p:nvPr/>
        </p:nvSpPr>
        <p:spPr>
          <a:xfrm>
            <a:off x="785264" y="3523601"/>
            <a:ext cx="137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Usability</a:t>
            </a:r>
            <a:r>
              <a:rPr lang="ko-KR" altLang="en-US" sz="12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D</a:t>
            </a:r>
            <a:r>
              <a:rPr lang="ko-KR" altLang="en-US" sz="1200" b="1" dirty="0" err="1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riven</a:t>
            </a:r>
            <a:r>
              <a:rPr lang="ko-KR" altLang="en-US" sz="12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1200" b="1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UX/UI  </a:t>
            </a:r>
            <a:r>
              <a:rPr lang="en-US" altLang="ko-KR" sz="12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C</a:t>
            </a:r>
            <a:r>
              <a:rPr lang="ko-KR" altLang="en-US" sz="1200" b="1" dirty="0" err="1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onsulting</a:t>
            </a:r>
            <a:endParaRPr lang="ko-KR" altLang="en-US" sz="1200" b="1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D8A27A-599E-4950-9253-4826613A74EB}"/>
              </a:ext>
            </a:extLst>
          </p:cNvPr>
          <p:cNvSpPr/>
          <p:nvPr/>
        </p:nvSpPr>
        <p:spPr>
          <a:xfrm>
            <a:off x="654962" y="4036512"/>
            <a:ext cx="1868400" cy="67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User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b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ehavior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a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nalysis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UX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c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oncept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&amp; UI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g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uid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UI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screen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design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841984A-E355-4663-AE89-39CECAFC6D30}"/>
              </a:ext>
            </a:extLst>
          </p:cNvPr>
          <p:cNvSpPr/>
          <p:nvPr/>
        </p:nvSpPr>
        <p:spPr>
          <a:xfrm>
            <a:off x="773071" y="5093505"/>
            <a:ext cx="1817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Data  Driven 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UX Consulting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A7C46B5-F3E1-4DB0-B9B5-EFF6BBE17343}"/>
              </a:ext>
            </a:extLst>
          </p:cNvPr>
          <p:cNvSpPr/>
          <p:nvPr/>
        </p:nvSpPr>
        <p:spPr>
          <a:xfrm>
            <a:off x="661439" y="5532804"/>
            <a:ext cx="1868400" cy="83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0975"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+mn-ea"/>
                <a:cs typeface="Arita-dotum(OTF) Light" charset="-127"/>
              </a:rPr>
              <a:t>Design user journey map</a:t>
            </a:r>
          </a:p>
          <a:p>
            <a:pPr indent="-180975"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000" dirty="0">
                <a:solidFill>
                  <a:schemeClr val="bg1"/>
                </a:solidFill>
                <a:latin typeface="+mn-ea"/>
                <a:cs typeface="Arita-dotum(OTF) Light" charset="-127"/>
              </a:rPr>
              <a:t>Omni channel analysis</a:t>
            </a:r>
          </a:p>
          <a:p>
            <a:pPr indent="-180975"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000" dirty="0">
                <a:solidFill>
                  <a:schemeClr val="bg1"/>
                </a:solidFill>
                <a:latin typeface="+mn-ea"/>
                <a:cs typeface="Arita-dotum(OTF) Light" charset="-127"/>
              </a:rPr>
              <a:t>Experience optimization </a:t>
            </a:r>
          </a:p>
          <a:p>
            <a: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chemeClr val="bg1"/>
                </a:solidFill>
                <a:latin typeface="+mn-ea"/>
                <a:cs typeface="Arita-dotum(OTF) Light" charset="-127"/>
              </a:rPr>
              <a:t>　　　　　　　　　</a:t>
            </a:r>
            <a:r>
              <a:rPr kumimoji="1" lang="en-US" altLang="ko-KR" sz="800" dirty="0">
                <a:solidFill>
                  <a:schemeClr val="bg1"/>
                </a:solidFill>
                <a:latin typeface="+mn-ea"/>
                <a:cs typeface="Arita-dotum(OTF) Light" charset="-127"/>
              </a:rPr>
              <a:t>( improvement )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F8C8502A-A418-4AC7-816E-B2E56020D448}"/>
              </a:ext>
            </a:extLst>
          </p:cNvPr>
          <p:cNvCxnSpPr/>
          <p:nvPr/>
        </p:nvCxnSpPr>
        <p:spPr>
          <a:xfrm>
            <a:off x="400050" y="4870342"/>
            <a:ext cx="2030285" cy="0"/>
          </a:xfrm>
          <a:prstGeom prst="line">
            <a:avLst/>
          </a:prstGeom>
          <a:ln w="3175">
            <a:solidFill>
              <a:schemeClr val="bg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739E29F-A980-451C-AE91-074D1172918B}"/>
              </a:ext>
            </a:extLst>
          </p:cNvPr>
          <p:cNvSpPr/>
          <p:nvPr/>
        </p:nvSpPr>
        <p:spPr>
          <a:xfrm>
            <a:off x="395262" y="3574326"/>
            <a:ext cx="323698" cy="3236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Usability - Free interface icons">
            <a:extLst>
              <a:ext uri="{FF2B5EF4-FFF2-40B4-BE49-F238E27FC236}">
                <a16:creationId xmlns:a16="http://schemas.microsoft.com/office/drawing/2014/main" id="{B93ECFF7-1348-4429-BFCC-1E2BB63F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13" y="3630713"/>
            <a:ext cx="218145" cy="2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8820D517-4529-411F-901B-F93539BC01B8}"/>
              </a:ext>
            </a:extLst>
          </p:cNvPr>
          <p:cNvSpPr/>
          <p:nvPr/>
        </p:nvSpPr>
        <p:spPr>
          <a:xfrm>
            <a:off x="396438" y="5130177"/>
            <a:ext cx="323698" cy="3236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0" name="Picture 16" descr="combo icon">
            <a:extLst>
              <a:ext uri="{FF2B5EF4-FFF2-40B4-BE49-F238E27FC236}">
                <a16:creationId xmlns:a16="http://schemas.microsoft.com/office/drawing/2014/main" id="{F7B02FA0-DD6B-4573-A042-7C1ABAD71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4" y="5177990"/>
            <a:ext cx="198380" cy="2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슬라이드 번호 개체 틀 1">
            <a:extLst>
              <a:ext uri="{FF2B5EF4-FFF2-40B4-BE49-F238E27FC236}">
                <a16:creationId xmlns:a16="http://schemas.microsoft.com/office/drawing/2014/main" id="{B0ED0378-14C6-4253-9437-CAE495A313D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5E4CD0-5F0E-4FC2-BD74-136EC0D559DE}" type="slidenum">
              <a:rPr lang="ko-KR" altLang="en-US" sz="90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>
                <a:defRPr/>
              </a:pPr>
              <a:t>78</a:t>
            </a:fld>
            <a:endParaRPr lang="ko-KR" altLang="en-US" sz="900" dirty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555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14929-6073-324A-E2E8-2F20736AF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832B3B2-0507-4C56-9671-CCCE8F2F3250}"/>
              </a:ext>
            </a:extLst>
          </p:cNvPr>
          <p:cNvSpPr/>
          <p:nvPr/>
        </p:nvSpPr>
        <p:spPr>
          <a:xfrm>
            <a:off x="2963862" y="5535456"/>
            <a:ext cx="2176151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B60282A-D26E-4B79-86E8-9A894118879A}"/>
              </a:ext>
            </a:extLst>
          </p:cNvPr>
          <p:cNvSpPr/>
          <p:nvPr/>
        </p:nvSpPr>
        <p:spPr>
          <a:xfrm>
            <a:off x="7537323" y="2698479"/>
            <a:ext cx="2122616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296E38-5F0F-35FE-ABBB-DC5C0F56A110}"/>
              </a:ext>
            </a:extLst>
          </p:cNvPr>
          <p:cNvSpPr/>
          <p:nvPr/>
        </p:nvSpPr>
        <p:spPr>
          <a:xfrm>
            <a:off x="0" y="0"/>
            <a:ext cx="27203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E254E1-78EB-1F9A-9758-C8106EF1BAF2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C535AB-1916-C89F-4CD0-E21DA2C25A04}"/>
              </a:ext>
            </a:extLst>
          </p:cNvPr>
          <p:cNvSpPr/>
          <p:nvPr/>
        </p:nvSpPr>
        <p:spPr>
          <a:xfrm>
            <a:off x="283619" y="1877900"/>
            <a:ext cx="3017633" cy="1611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나이키닷컴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 쇼핑몰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올리브영 직영 쇼핑몰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국내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·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글로벌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코웨이닷컴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 쇼핑몰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),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LG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유플러스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유독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’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구독 서비스 플랫폼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교보문고 쇼핑몰 등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　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다양한 　사업분야의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e-Commerce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플랫폼 구축 및 운영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경험을 보유하고 있습니다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2DEC46-9240-E2F8-64B3-298F32F38D73}"/>
              </a:ext>
            </a:extLst>
          </p:cNvPr>
          <p:cNvGrpSpPr/>
          <p:nvPr/>
        </p:nvGrpSpPr>
        <p:grpSpPr>
          <a:xfrm>
            <a:off x="381460" y="1486283"/>
            <a:ext cx="1121339" cy="253916"/>
            <a:chOff x="4098361" y="1425939"/>
            <a:chExt cx="1121339" cy="2539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9535639-F4D9-585C-3846-B6D61E543181}"/>
                </a:ext>
              </a:extLst>
            </p:cNvPr>
            <p:cNvSpPr/>
            <p:nvPr/>
          </p:nvSpPr>
          <p:spPr>
            <a:xfrm>
              <a:off x="4098361" y="1425939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ADB48E6-5DFB-1DA6-DBBC-0EDF5EF2180B}"/>
                </a:ext>
              </a:extLst>
            </p:cNvPr>
            <p:cNvSpPr/>
            <p:nvPr/>
          </p:nvSpPr>
          <p:spPr>
            <a:xfrm>
              <a:off x="4098361" y="1425939"/>
              <a:ext cx="1121339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1. E-Commerce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DBF81AB-3448-275C-3E56-CFC733A5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62" y="1025572"/>
            <a:ext cx="2149336" cy="1482480"/>
          </a:xfrm>
          <a:prstGeom prst="round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FFA832-6A83-1449-5331-764AE8FB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849" y="371476"/>
            <a:ext cx="804514" cy="63271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D648A1-78B5-2626-ABFA-0F15501F1B06}"/>
              </a:ext>
            </a:extLst>
          </p:cNvPr>
          <p:cNvSpPr/>
          <p:nvPr/>
        </p:nvSpPr>
        <p:spPr>
          <a:xfrm>
            <a:off x="2963863" y="2698479"/>
            <a:ext cx="2171494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F9507C-0086-4635-CDF4-E8EEF8EFEA8C}"/>
              </a:ext>
            </a:extLst>
          </p:cNvPr>
          <p:cNvSpPr/>
          <p:nvPr/>
        </p:nvSpPr>
        <p:spPr>
          <a:xfrm>
            <a:off x="2963863" y="2698479"/>
            <a:ext cx="2149336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NIKE.COM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통합운영사업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0609CB8-6523-4345-C30A-12D285AB5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" b="4224"/>
          <a:stretch/>
        </p:blipFill>
        <p:spPr>
          <a:xfrm>
            <a:off x="5195352" y="1025572"/>
            <a:ext cx="2222783" cy="1482480"/>
          </a:xfrm>
          <a:prstGeom prst="round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CF7E308-E841-71C5-7077-4E9F0F6DDD23}"/>
              </a:ext>
            </a:extLst>
          </p:cNvPr>
          <p:cNvSpPr/>
          <p:nvPr/>
        </p:nvSpPr>
        <p:spPr>
          <a:xfrm>
            <a:off x="5216461" y="2698479"/>
            <a:ext cx="2239757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DCCAFF2-4A5B-77A6-AAB4-5F51A5316C47}"/>
              </a:ext>
            </a:extLst>
          </p:cNvPr>
          <p:cNvSpPr/>
          <p:nvPr/>
        </p:nvSpPr>
        <p:spPr>
          <a:xfrm>
            <a:off x="5226006" y="2698479"/>
            <a:ext cx="2201655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올리브영 운영 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5DE7800-6723-1136-C5AB-635CB69D6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4" b="35147"/>
          <a:stretch>
            <a:fillRect/>
          </a:stretch>
        </p:blipFill>
        <p:spPr>
          <a:xfrm>
            <a:off x="7530924" y="1025572"/>
            <a:ext cx="2184385" cy="1482480"/>
          </a:xfrm>
          <a:prstGeom prst="round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DAE5FF4-0E6B-C1E3-1608-D6773C57FD03}"/>
              </a:ext>
            </a:extLst>
          </p:cNvPr>
          <p:cNvSpPr/>
          <p:nvPr/>
        </p:nvSpPr>
        <p:spPr>
          <a:xfrm>
            <a:off x="7726362" y="2698479"/>
            <a:ext cx="1624505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6ADF1A-245E-5A41-4C72-0901D854B210}"/>
              </a:ext>
            </a:extLst>
          </p:cNvPr>
          <p:cNvSpPr/>
          <p:nvPr/>
        </p:nvSpPr>
        <p:spPr>
          <a:xfrm>
            <a:off x="7569026" y="2698479"/>
            <a:ext cx="2090912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COWAY.COM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통합운영사업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BDC07FD-0631-63BA-4C97-32AA459AD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 b="2018"/>
          <a:stretch/>
        </p:blipFill>
        <p:spPr>
          <a:xfrm>
            <a:off x="9763202" y="1025572"/>
            <a:ext cx="2239756" cy="1482480"/>
          </a:xfrm>
          <a:prstGeom prst="round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3880087-322E-977F-6C2D-27498A23C2FD}"/>
              </a:ext>
            </a:extLst>
          </p:cNvPr>
          <p:cNvSpPr/>
          <p:nvPr/>
        </p:nvSpPr>
        <p:spPr>
          <a:xfrm>
            <a:off x="9763202" y="2698479"/>
            <a:ext cx="2239756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27102A8-7F7D-C3E3-833C-CDEF82F963FD}"/>
              </a:ext>
            </a:extLst>
          </p:cNvPr>
          <p:cNvSpPr/>
          <p:nvPr/>
        </p:nvSpPr>
        <p:spPr>
          <a:xfrm>
            <a:off x="9763202" y="2617688"/>
            <a:ext cx="2239756" cy="41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LG U+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구독플랫폼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유독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)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통합운영사업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2F35912-5731-C4D6-1D1D-E21B14B08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" b="544"/>
          <a:stretch/>
        </p:blipFill>
        <p:spPr>
          <a:xfrm>
            <a:off x="2963863" y="3912700"/>
            <a:ext cx="2149335" cy="1482480"/>
          </a:xfrm>
          <a:prstGeom prst="round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27BF8DA-DB74-FC15-00C2-3D9E4F90CC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576" y="3357560"/>
            <a:ext cx="1061788" cy="373455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BE28594-DD76-248B-4BF0-81C9510A7A95}"/>
              </a:ext>
            </a:extLst>
          </p:cNvPr>
          <p:cNvSpPr/>
          <p:nvPr/>
        </p:nvSpPr>
        <p:spPr>
          <a:xfrm>
            <a:off x="3158513" y="5535456"/>
            <a:ext cx="1624505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8A17357-5615-0790-1593-ED5CA3E0C68B}"/>
              </a:ext>
            </a:extLst>
          </p:cNvPr>
          <p:cNvSpPr/>
          <p:nvPr/>
        </p:nvSpPr>
        <p:spPr>
          <a:xfrm>
            <a:off x="2963863" y="5535456"/>
            <a:ext cx="2113424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BANILA.COM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통합운영사업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9DDC9C6-E3E8-CB9D-5C06-00DAC423F6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r="647"/>
          <a:stretch/>
        </p:blipFill>
        <p:spPr>
          <a:xfrm>
            <a:off x="5195352" y="3912700"/>
            <a:ext cx="2194209" cy="1482480"/>
          </a:xfrm>
          <a:prstGeom prst="round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607D684-C95B-DBEE-C78B-34585A1D2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904" y="2767297"/>
            <a:ext cx="1480504" cy="1480504"/>
          </a:xfrm>
          <a:prstGeom prst="rect">
            <a:avLst/>
          </a:prstGeom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8AC04F0-E621-895C-2462-D6CD2B362288}"/>
              </a:ext>
            </a:extLst>
          </p:cNvPr>
          <p:cNvSpPr/>
          <p:nvPr/>
        </p:nvSpPr>
        <p:spPr>
          <a:xfrm>
            <a:off x="5226006" y="5535456"/>
            <a:ext cx="2239756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D13240-9FF7-EF49-A902-B82B54F56C9D}"/>
              </a:ext>
            </a:extLst>
          </p:cNvPr>
          <p:cNvSpPr/>
          <p:nvPr/>
        </p:nvSpPr>
        <p:spPr>
          <a:xfrm>
            <a:off x="5250488" y="5535456"/>
            <a:ext cx="2177174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교보문고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lang="ko-KR" altLang="en-US" sz="1050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운영 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ABCB8D9-38C3-2D53-36F8-74364EBD9C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r="2969"/>
          <a:stretch/>
        </p:blipFill>
        <p:spPr>
          <a:xfrm>
            <a:off x="7529112" y="3912700"/>
            <a:ext cx="2130825" cy="1482480"/>
          </a:xfrm>
          <a:prstGeom prst="round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B111CD4-DBEA-1B11-E4F7-C96A3B0585B9}"/>
              </a:ext>
            </a:extLst>
          </p:cNvPr>
          <p:cNvSpPr/>
          <p:nvPr/>
        </p:nvSpPr>
        <p:spPr>
          <a:xfrm>
            <a:off x="7537322" y="5535456"/>
            <a:ext cx="2122616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17FD9AE-22AF-F6EC-2D4C-D5D050A1ACBA}"/>
              </a:ext>
            </a:extLst>
          </p:cNvPr>
          <p:cNvSpPr/>
          <p:nvPr/>
        </p:nvSpPr>
        <p:spPr>
          <a:xfrm>
            <a:off x="7638963" y="5454665"/>
            <a:ext cx="1912938" cy="41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INISFREE.COM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통합운영 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407D10E2-95BB-7ED9-7BB7-A0C2DC0510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r="4496"/>
          <a:stretch/>
        </p:blipFill>
        <p:spPr>
          <a:xfrm>
            <a:off x="9761387" y="3912700"/>
            <a:ext cx="2241571" cy="1482480"/>
          </a:xfrm>
          <a:prstGeom prst="roundRect">
            <a:avLst/>
          </a:prstGeom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617CF7F-928E-7995-7947-F327E8F384AB}"/>
              </a:ext>
            </a:extLst>
          </p:cNvPr>
          <p:cNvSpPr/>
          <p:nvPr/>
        </p:nvSpPr>
        <p:spPr>
          <a:xfrm>
            <a:off x="9769598" y="5535456"/>
            <a:ext cx="2239756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C4B2169-DA6B-878D-CC06-B452CE58EDF3}"/>
              </a:ext>
            </a:extLst>
          </p:cNvPr>
          <p:cNvSpPr/>
          <p:nvPr/>
        </p:nvSpPr>
        <p:spPr>
          <a:xfrm>
            <a:off x="9715310" y="5535456"/>
            <a:ext cx="2391350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AMOREMALL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운영 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pic>
        <p:nvPicPr>
          <p:cNvPr id="2050" name="Picture 2" descr="브랜드 리소스 | CJ올리브영">
            <a:extLst>
              <a:ext uri="{FF2B5EF4-FFF2-40B4-BE49-F238E27FC236}">
                <a16:creationId xmlns:a16="http://schemas.microsoft.com/office/drawing/2014/main" id="{3D4B9AA0-B4C2-F917-B951-9A5E6B63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061" y="568352"/>
            <a:ext cx="1200846" cy="20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248AAC41-FCB4-BEFD-B0B2-FEBFD259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363" y="604448"/>
            <a:ext cx="727296" cy="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유플러스 유독 소개 | LG U+">
            <a:extLst>
              <a:ext uri="{FF2B5EF4-FFF2-40B4-BE49-F238E27FC236}">
                <a16:creationId xmlns:a16="http://schemas.microsoft.com/office/drawing/2014/main" id="{A5BE1277-6C43-227C-4520-BA3E51A2E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063" y="578885"/>
            <a:ext cx="258362" cy="28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nisfree Logo and symbol, meaning, history, PNG, brand">
            <a:extLst>
              <a:ext uri="{FF2B5EF4-FFF2-40B4-BE49-F238E27FC236}">
                <a16:creationId xmlns:a16="http://schemas.microsoft.com/office/drawing/2014/main" id="{ED2F2A65-3E61-8F9A-8ADE-D23C3AEC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884" y="3226307"/>
            <a:ext cx="1027841" cy="57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ore Mall홈페이지혜택캐시백 + 해외직구최대 8%">
            <a:extLst>
              <a:ext uri="{FF2B5EF4-FFF2-40B4-BE49-F238E27FC236}">
                <a16:creationId xmlns:a16="http://schemas.microsoft.com/office/drawing/2014/main" id="{A99878BF-B96D-1A4A-B7EA-7728FB15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738" y="3394834"/>
            <a:ext cx="1217446" cy="30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2A6F7E-25FF-44C9-8328-49688FB0FAC7}"/>
              </a:ext>
            </a:extLst>
          </p:cNvPr>
          <p:cNvSpPr/>
          <p:nvPr/>
        </p:nvSpPr>
        <p:spPr>
          <a:xfrm>
            <a:off x="283620" y="686052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주요 </a:t>
            </a:r>
            <a:r>
              <a:rPr lang="ko-KR" altLang="en-US" sz="24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rPr>
              <a:t>운영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사업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수행사례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1EDFBCB9-29EB-4520-81E6-11D224F16BAD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5E4CD0-5F0E-4FC2-BD74-136EC0D559DE}" type="slidenum">
              <a:rPr lang="ko-KR" altLang="en-US" sz="90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>
                <a:defRPr/>
              </a:pPr>
              <a:t>79</a:t>
            </a:fld>
            <a:endParaRPr lang="ko-KR" altLang="en-US" sz="900" dirty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58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D80E1-16E5-04D1-DCCE-16D2638B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5E90705-100A-5A75-25F2-C9EC401A0D81}"/>
              </a:ext>
            </a:extLst>
          </p:cNvPr>
          <p:cNvSpPr/>
          <p:nvPr/>
        </p:nvSpPr>
        <p:spPr>
          <a:xfrm>
            <a:off x="3039753" y="1350809"/>
            <a:ext cx="8672818" cy="5520096"/>
          </a:xfrm>
          <a:prstGeom prst="roundRect">
            <a:avLst>
              <a:gd name="adj" fmla="val 2863"/>
            </a:avLst>
          </a:prstGeom>
          <a:solidFill>
            <a:schemeClr val="accent2">
              <a:lumMod val="10000"/>
              <a:lumOff val="9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B61C5D-5753-70AB-208B-6C511C6B23D2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국내 </a:t>
            </a:r>
            <a:r>
              <a:rPr lang="ko-KR" altLang="en-US" sz="24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금융사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홈페이지 </a:t>
            </a:r>
            <a:b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UIUX TREND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2F56CE-8B16-FC2E-225E-40F8F700BD9D}"/>
              </a:ext>
            </a:extLst>
          </p:cNvPr>
          <p:cNvSpPr/>
          <p:nvPr/>
        </p:nvSpPr>
        <p:spPr>
          <a:xfrm>
            <a:off x="302189" y="3700150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탐색기반 고객친화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UX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D949A7-983F-7E79-E510-E6FC5A267C90}"/>
              </a:ext>
            </a:extLst>
          </p:cNvPr>
          <p:cNvSpPr/>
          <p:nvPr/>
        </p:nvSpPr>
        <p:spPr>
          <a:xfrm>
            <a:off x="302189" y="4021283"/>
            <a:ext cx="2258552" cy="158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상품과 콘텐츠 메뉴의 복합 구성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추천상품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마켓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펀드 트렌드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펀드 설명서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리서치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리포트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인사이트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브리프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TV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메뉴 바로가기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검색 바 강조 </a:t>
            </a: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쉽고 친절한 고객관점 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UX Writing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주목할 펀드를 소개해드려요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투자가 어렵다면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펀드 트렌드 한눈에 보기 등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798195-E761-E3EF-7C93-C6B8E64928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8CB4C9-35FA-B352-485F-C93E4B1A011A}"/>
              </a:ext>
            </a:extLst>
          </p:cNvPr>
          <p:cNvSpPr/>
          <p:nvPr/>
        </p:nvSpPr>
        <p:spPr>
          <a:xfrm>
            <a:off x="8370552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키움투자자산운용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F9F081-2094-86AC-DBFC-F62C5C6A9A34}"/>
              </a:ext>
            </a:extLst>
          </p:cNvPr>
          <p:cNvSpPr/>
          <p:nvPr/>
        </p:nvSpPr>
        <p:spPr>
          <a:xfrm>
            <a:off x="8391610" y="3880804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한국투자증권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DAD8F5-3C62-C7E9-E031-6BD59BE12E57}"/>
              </a:ext>
            </a:extLst>
          </p:cNvPr>
          <p:cNvSpPr/>
          <p:nvPr/>
        </p:nvSpPr>
        <p:spPr>
          <a:xfrm>
            <a:off x="5856236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신한자산운용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898CB4-7253-8A1A-64DA-9BA17A2D5BCD}"/>
              </a:ext>
            </a:extLst>
          </p:cNvPr>
          <p:cNvSpPr/>
          <p:nvPr/>
        </p:nvSpPr>
        <p:spPr>
          <a:xfrm>
            <a:off x="3316111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삼성자산운용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6FEE38-2437-ADC6-32E7-F35351DA5A60}"/>
              </a:ext>
            </a:extLst>
          </p:cNvPr>
          <p:cNvSpPr/>
          <p:nvPr/>
        </p:nvSpPr>
        <p:spPr>
          <a:xfrm>
            <a:off x="302189" y="5607483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부드러운 신뢰감 제고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UI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9A218C-48F9-2293-52C3-70D345C4A551}"/>
              </a:ext>
            </a:extLst>
          </p:cNvPr>
          <p:cNvSpPr/>
          <p:nvPr/>
        </p:nvSpPr>
        <p:spPr>
          <a:xfrm>
            <a:off x="302188" y="5940957"/>
            <a:ext cx="2424955" cy="780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메인 컬러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파스텔톤 믹스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 고려한 라운드형 </a:t>
            </a:r>
            <a:r>
              <a:rPr lang="ko-KR" altLang="en-US" sz="10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카드배너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3D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활용한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직관적 비주얼 정보</a:t>
            </a: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캐주얼하고 친근한 비주얼 </a:t>
            </a:r>
            <a:r>
              <a:rPr lang="ko-KR" altLang="en-US" sz="10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톤앤매너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</a:t>
            </a: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1175AE-7FF5-B8B1-BEB2-1182AE407535}"/>
              </a:ext>
            </a:extLst>
          </p:cNvPr>
          <p:cNvSpPr/>
          <p:nvPr/>
        </p:nvSpPr>
        <p:spPr>
          <a:xfrm>
            <a:off x="302188" y="1220508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메인 페이지 비교 </a:t>
            </a:r>
            <a:endParaRPr lang="en-US" altLang="ko-KR" sz="1200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D4BADA-C2C1-6DF5-7BA3-9DF10FB3778D}"/>
              </a:ext>
            </a:extLst>
          </p:cNvPr>
          <p:cNvSpPr/>
          <p:nvPr/>
        </p:nvSpPr>
        <p:spPr>
          <a:xfrm>
            <a:off x="5709815" y="316201"/>
            <a:ext cx="6080982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비주얼 중심의 고객친화적 패턴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으로 사이트에 방문한 유저의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주목을 끌도록 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유도하며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콘텐츠와 상품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의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자연스러운 연계 구성이 특징적  </a:t>
            </a:r>
            <a:endParaRPr lang="en-US" altLang="ko-KR" dirty="0">
              <a:solidFill>
                <a:schemeClr val="accent2">
                  <a:lumMod val="25000"/>
                  <a:lumOff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B816648-B2BD-D73C-8898-7A4C91DC6CD4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BE2DB2-3F53-4274-A3B2-36BDBF1F491D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02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트랜드 분석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4290082-09E2-4B72-B107-61F0BD850929}"/>
              </a:ext>
            </a:extLst>
          </p:cNvPr>
          <p:cNvSpPr/>
          <p:nvPr/>
        </p:nvSpPr>
        <p:spPr>
          <a:xfrm>
            <a:off x="350159" y="1297542"/>
            <a:ext cx="156913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00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</a:rPr>
              <a:t>메인　페이지　비교</a:t>
            </a: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C48B64-5BAC-410F-B4B4-37CAB799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111" y="1702656"/>
            <a:ext cx="8301524" cy="51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224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14929-6073-324A-E2E8-2F20736AF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832B3B2-0507-4C56-9671-CCCE8F2F3250}"/>
              </a:ext>
            </a:extLst>
          </p:cNvPr>
          <p:cNvSpPr/>
          <p:nvPr/>
        </p:nvSpPr>
        <p:spPr>
          <a:xfrm>
            <a:off x="2963862" y="5535456"/>
            <a:ext cx="2176151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B60282A-D26E-4B79-86E8-9A894118879A}"/>
              </a:ext>
            </a:extLst>
          </p:cNvPr>
          <p:cNvSpPr/>
          <p:nvPr/>
        </p:nvSpPr>
        <p:spPr>
          <a:xfrm>
            <a:off x="7537322" y="2698479"/>
            <a:ext cx="2177987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296E38-5F0F-35FE-ABBB-DC5C0F56A110}"/>
              </a:ext>
            </a:extLst>
          </p:cNvPr>
          <p:cNvSpPr/>
          <p:nvPr/>
        </p:nvSpPr>
        <p:spPr>
          <a:xfrm>
            <a:off x="0" y="0"/>
            <a:ext cx="27203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E254E1-78EB-1F9A-9758-C8106EF1BAF2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C535AB-1916-C89F-4CD0-E21DA2C25A04}"/>
              </a:ext>
            </a:extLst>
          </p:cNvPr>
          <p:cNvSpPr/>
          <p:nvPr/>
        </p:nvSpPr>
        <p:spPr>
          <a:xfrm>
            <a:off x="283619" y="1868375"/>
            <a:ext cx="3017633" cy="2271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생명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홈페이지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+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채널통합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LG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그룹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홈페이지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블로그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관계사 통합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),</a:t>
            </a:r>
          </a:p>
          <a:p>
            <a:pPr lvl="0" latinLnBrk="0">
              <a:lnSpc>
                <a:spcPct val="130000"/>
              </a:lnSpc>
              <a:defRPr/>
            </a:pP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아모레퍼시픽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(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홈페이지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+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글로벌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4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개국 통합 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)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삼성전자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홈페이지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+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컨텐츠 제작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),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제네시스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홈페이지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+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글로벌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6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개국 통합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 ,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현대자동차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lang="ko-KR" altLang="en-US" sz="1100" dirty="0" err="1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월드와이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ko-KR" altLang="en-US" sz="1100" dirty="0" err="1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드통합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) </a:t>
            </a:r>
          </a:p>
          <a:p>
            <a:pPr lvl="0" latinLnBrk="0">
              <a:lnSpc>
                <a:spcPct val="130000"/>
              </a:lnSpc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LG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하우시스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(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홈페이지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+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글로벌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9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개국 통합 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조선호텔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(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홈페이지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/ 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웹진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/</a:t>
            </a:r>
            <a:r>
              <a:rPr lang="ko-KR" altLang="en-US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블로그 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다양한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분야의  기업 홈페이지 구축 및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운영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경험을 보유하고 있습니다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2DEC46-9240-E2F8-64B3-298F32F38D73}"/>
              </a:ext>
            </a:extLst>
          </p:cNvPr>
          <p:cNvGrpSpPr/>
          <p:nvPr/>
        </p:nvGrpSpPr>
        <p:grpSpPr>
          <a:xfrm>
            <a:off x="371935" y="1486283"/>
            <a:ext cx="1121339" cy="253916"/>
            <a:chOff x="4098361" y="1425939"/>
            <a:chExt cx="1121339" cy="2539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9535639-F4D9-585C-3846-B6D61E543181}"/>
                </a:ext>
              </a:extLst>
            </p:cNvPr>
            <p:cNvSpPr/>
            <p:nvPr/>
          </p:nvSpPr>
          <p:spPr>
            <a:xfrm>
              <a:off x="4098361" y="1425939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ADB48E6-5DFB-1DA6-DBBC-0EDF5EF2180B}"/>
                </a:ext>
              </a:extLst>
            </p:cNvPr>
            <p:cNvSpPr/>
            <p:nvPr/>
          </p:nvSpPr>
          <p:spPr>
            <a:xfrm>
              <a:off x="4098361" y="1425939"/>
              <a:ext cx="1121339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2. </a:t>
              </a:r>
              <a:r>
                <a:rPr lang="en-US" altLang="ko-KR" sz="105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WEB SITE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D648A1-78B5-2626-ABFA-0F15501F1B06}"/>
              </a:ext>
            </a:extLst>
          </p:cNvPr>
          <p:cNvSpPr/>
          <p:nvPr/>
        </p:nvSpPr>
        <p:spPr>
          <a:xfrm>
            <a:off x="2963863" y="2698479"/>
            <a:ext cx="2141126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F9507C-0086-4635-CDF4-E8EEF8EFEA8C}"/>
              </a:ext>
            </a:extLst>
          </p:cNvPr>
          <p:cNvSpPr/>
          <p:nvPr/>
        </p:nvSpPr>
        <p:spPr>
          <a:xfrm>
            <a:off x="2978293" y="2698479"/>
            <a:ext cx="2108360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</a:rPr>
              <a:t>KB</a:t>
            </a:r>
            <a:r>
              <a:rPr lang="ko-KR" altLang="en-US" sz="1050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</a:rPr>
              <a:t>생명보험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통합운영사업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CF7E308-E841-71C5-7077-4E9F0F6DDD23}"/>
              </a:ext>
            </a:extLst>
          </p:cNvPr>
          <p:cNvSpPr/>
          <p:nvPr/>
        </p:nvSpPr>
        <p:spPr>
          <a:xfrm>
            <a:off x="5216462" y="2698479"/>
            <a:ext cx="2239756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DCCAFF2-4A5B-77A6-AAB4-5F51A5316C47}"/>
              </a:ext>
            </a:extLst>
          </p:cNvPr>
          <p:cNvSpPr/>
          <p:nvPr/>
        </p:nvSpPr>
        <p:spPr>
          <a:xfrm>
            <a:off x="5322649" y="2698479"/>
            <a:ext cx="1970270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LG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그룹 통합 운영 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DAE5FF4-0E6B-C1E3-1608-D6773C57FD03}"/>
              </a:ext>
            </a:extLst>
          </p:cNvPr>
          <p:cNvSpPr/>
          <p:nvPr/>
        </p:nvSpPr>
        <p:spPr>
          <a:xfrm>
            <a:off x="7726362" y="2698479"/>
            <a:ext cx="1624505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6ADF1A-245E-5A41-4C72-0901D854B210}"/>
              </a:ext>
            </a:extLst>
          </p:cNvPr>
          <p:cNvSpPr/>
          <p:nvPr/>
        </p:nvSpPr>
        <p:spPr>
          <a:xfrm>
            <a:off x="7726362" y="2698479"/>
            <a:ext cx="1624505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아모레퍼시픽  통합운영사업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3880087-322E-977F-6C2D-27498A23C2FD}"/>
              </a:ext>
            </a:extLst>
          </p:cNvPr>
          <p:cNvSpPr/>
          <p:nvPr/>
        </p:nvSpPr>
        <p:spPr>
          <a:xfrm>
            <a:off x="9763202" y="2698479"/>
            <a:ext cx="2239756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27102A8-7F7D-C3E3-833C-CDEF82F963FD}"/>
              </a:ext>
            </a:extLst>
          </p:cNvPr>
          <p:cNvSpPr/>
          <p:nvPr/>
        </p:nvSpPr>
        <p:spPr>
          <a:xfrm>
            <a:off x="9763202" y="2698479"/>
            <a:ext cx="2239756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</a:rPr>
              <a:t>삼성전자 멤버십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통합운영사업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BE28594-DD76-248B-4BF0-81C9510A7A95}"/>
              </a:ext>
            </a:extLst>
          </p:cNvPr>
          <p:cNvSpPr/>
          <p:nvPr/>
        </p:nvSpPr>
        <p:spPr>
          <a:xfrm>
            <a:off x="3158513" y="5535456"/>
            <a:ext cx="1624505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8A17357-5615-0790-1593-ED5CA3E0C68B}"/>
              </a:ext>
            </a:extLst>
          </p:cNvPr>
          <p:cNvSpPr/>
          <p:nvPr/>
        </p:nvSpPr>
        <p:spPr>
          <a:xfrm>
            <a:off x="2963863" y="5535456"/>
            <a:ext cx="2113424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제네시스 통합운영사업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8AC04F0-E621-895C-2462-D6CD2B362288}"/>
              </a:ext>
            </a:extLst>
          </p:cNvPr>
          <p:cNvSpPr/>
          <p:nvPr/>
        </p:nvSpPr>
        <p:spPr>
          <a:xfrm>
            <a:off x="5226006" y="5535456"/>
            <a:ext cx="2239756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D13240-9FF7-EF49-A902-B82B54F56C9D}"/>
              </a:ext>
            </a:extLst>
          </p:cNvPr>
          <p:cNvSpPr/>
          <p:nvPr/>
        </p:nvSpPr>
        <p:spPr>
          <a:xfrm>
            <a:off x="5140014" y="5535456"/>
            <a:ext cx="2287648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현대자동차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월드와이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lang="ko-KR" altLang="en-US" sz="1050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운영 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B111CD4-DBEA-1B11-E4F7-C96A3B0585B9}"/>
              </a:ext>
            </a:extLst>
          </p:cNvPr>
          <p:cNvSpPr/>
          <p:nvPr/>
        </p:nvSpPr>
        <p:spPr>
          <a:xfrm>
            <a:off x="7537322" y="5535456"/>
            <a:ext cx="2172842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17FD9AE-22AF-F6EC-2D4C-D5D050A1ACBA}"/>
              </a:ext>
            </a:extLst>
          </p:cNvPr>
          <p:cNvSpPr/>
          <p:nvPr/>
        </p:nvSpPr>
        <p:spPr>
          <a:xfrm>
            <a:off x="7638963" y="5535456"/>
            <a:ext cx="1912938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LG</a:t>
            </a:r>
            <a:r>
              <a:rPr lang="ko-KR" altLang="en-US" sz="1050" dirty="0" err="1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</a:rPr>
              <a:t>하우시스</a:t>
            </a:r>
            <a:r>
              <a:rPr lang="ko-KR" altLang="en-US" sz="1050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통합운영 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617CF7F-928E-7995-7947-F327E8F384AB}"/>
              </a:ext>
            </a:extLst>
          </p:cNvPr>
          <p:cNvSpPr/>
          <p:nvPr/>
        </p:nvSpPr>
        <p:spPr>
          <a:xfrm>
            <a:off x="9769598" y="5535456"/>
            <a:ext cx="2239756" cy="2519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C4B2169-DA6B-878D-CC06-B452CE58EDF3}"/>
              </a:ext>
            </a:extLst>
          </p:cNvPr>
          <p:cNvSpPr/>
          <p:nvPr/>
        </p:nvSpPr>
        <p:spPr>
          <a:xfrm>
            <a:off x="9715310" y="5535456"/>
            <a:ext cx="2391350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</a:rPr>
              <a:t>조선호텔 통합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운영 사업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2A6F7E-25FF-44C9-8328-49688FB0FAC7}"/>
              </a:ext>
            </a:extLst>
          </p:cNvPr>
          <p:cNvSpPr/>
          <p:nvPr/>
        </p:nvSpPr>
        <p:spPr>
          <a:xfrm>
            <a:off x="283620" y="695577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주요 </a:t>
            </a:r>
            <a:r>
              <a:rPr lang="ko-KR" altLang="en-US" sz="24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rPr>
              <a:t>운영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사업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수행사례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1E28E3-EF03-496F-AADE-9FC11B92F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62" y="3895927"/>
            <a:ext cx="2202896" cy="147776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7751B7-4B53-4423-9702-CA1FC59B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16" y="3876877"/>
            <a:ext cx="2202896" cy="148248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11D9E4-1238-40CF-8DC6-F320434E0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322" y="3848100"/>
            <a:ext cx="2134428" cy="152670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66" name="Picture 30">
            <a:extLst>
              <a:ext uri="{FF2B5EF4-FFF2-40B4-BE49-F238E27FC236}">
                <a16:creationId xmlns:a16="http://schemas.microsoft.com/office/drawing/2014/main" id="{5763CDA4-0314-4998-8AC2-37071E0D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50" y="3449018"/>
            <a:ext cx="834628" cy="26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8F9D182E-719F-4D84-AC5D-5980FBA9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51" y="3422001"/>
            <a:ext cx="1085325" cy="21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70D57845-096C-4E75-9AC5-6311AB89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70" y="749791"/>
            <a:ext cx="1160006" cy="1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>
            <a:extLst>
              <a:ext uri="{FF2B5EF4-FFF2-40B4-BE49-F238E27FC236}">
                <a16:creationId xmlns:a16="http://schemas.microsoft.com/office/drawing/2014/main" id="{5871B968-3215-4097-8707-59DDE6186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58" y="646124"/>
            <a:ext cx="513406" cy="23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파일:JOSUN HOTELS &amp; RESORTS.png - 위키백과, 우리 모두의 백과사전">
            <a:extLst>
              <a:ext uri="{FF2B5EF4-FFF2-40B4-BE49-F238E27FC236}">
                <a16:creationId xmlns:a16="http://schemas.microsoft.com/office/drawing/2014/main" id="{00E204D9-F98A-4286-AA22-16A213F59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64" y="3289406"/>
            <a:ext cx="945610" cy="52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87374668-67D2-41FD-BED6-EA439472A6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598" y="3860801"/>
            <a:ext cx="2204935" cy="15113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BE85C60-5D72-4C56-98A7-6ACFACE65F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3860" y="1117701"/>
            <a:ext cx="2202897" cy="14649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67C4E68-FEAD-4AA2-A841-749B5A19CD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6847" y="1129169"/>
            <a:ext cx="2149903" cy="143543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7D9B600-2E9A-49CE-9DCF-161F5F43C4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77835" y="1091059"/>
            <a:ext cx="2222078" cy="147354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3078" name="Picture 6" descr="파일:Samsung Electronics logo (hangul).svg - 위키백과, 우리 모두의 백과사전">
            <a:extLst>
              <a:ext uri="{FF2B5EF4-FFF2-40B4-BE49-F238E27FC236}">
                <a16:creationId xmlns:a16="http://schemas.microsoft.com/office/drawing/2014/main" id="{A20F6C74-D58F-47BD-9BC6-D64CD28E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64" y="696662"/>
            <a:ext cx="829778" cy="3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Genesis Modelle – 3D Fahrzeugbilder und Bild freistellen">
            <a:extLst>
              <a:ext uri="{FF2B5EF4-FFF2-40B4-BE49-F238E27FC236}">
                <a16:creationId xmlns:a16="http://schemas.microsoft.com/office/drawing/2014/main" id="{2BFD1085-979D-4F93-9AFD-A55AD445D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11" y="2974975"/>
            <a:ext cx="12477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kb생명보험 png 이미지 검색결과">
            <a:extLst>
              <a:ext uri="{FF2B5EF4-FFF2-40B4-BE49-F238E27FC236}">
                <a16:creationId xmlns:a16="http://schemas.microsoft.com/office/drawing/2014/main" id="{84180F00-1F06-4150-8DD2-EF382A3C2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12" y="624518"/>
            <a:ext cx="829778" cy="36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5AB600B-6B68-4278-B6CF-799710379A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80261" y="1111535"/>
            <a:ext cx="2172132" cy="148248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45" name="슬라이드 번호 개체 틀 1">
            <a:extLst>
              <a:ext uri="{FF2B5EF4-FFF2-40B4-BE49-F238E27FC236}">
                <a16:creationId xmlns:a16="http://schemas.microsoft.com/office/drawing/2014/main" id="{4F1F808B-039A-453C-BA5E-F032765ADCDC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5E4CD0-5F0E-4FC2-BD74-136EC0D559DE}" type="slidenum">
              <a:rPr lang="ko-KR" altLang="en-US" sz="90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>
                <a:defRPr/>
              </a:pPr>
              <a:t>80</a:t>
            </a:fld>
            <a:endParaRPr lang="ko-KR" altLang="en-US" sz="900" dirty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033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45E8-B929-7FF5-FEA1-2BEC6186B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AA274B7-0317-0DE6-E7DA-FC079C9D5D49}"/>
              </a:ext>
            </a:extLst>
          </p:cNvPr>
          <p:cNvSpPr/>
          <p:nvPr/>
        </p:nvSpPr>
        <p:spPr>
          <a:xfrm>
            <a:off x="0" y="0"/>
            <a:ext cx="27203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B6500B-FC22-0061-61DF-E9493232A62B}"/>
              </a:ext>
            </a:extLst>
          </p:cNvPr>
          <p:cNvSpPr/>
          <p:nvPr/>
        </p:nvSpPr>
        <p:spPr>
          <a:xfrm>
            <a:off x="283620" y="695577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주요사업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수행사례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FD189-D9A8-482D-4827-2975E9AD662B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7C152-6B52-5A86-948F-747E3A07E5B8}"/>
              </a:ext>
            </a:extLst>
          </p:cNvPr>
          <p:cNvSpPr/>
          <p:nvPr/>
        </p:nvSpPr>
        <p:spPr>
          <a:xfrm>
            <a:off x="283619" y="1877900"/>
            <a:ext cx="2436721" cy="1391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국내외 웹사이트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브랜드 사이트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 쇼핑몰 구축 및 운영 사업에서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기획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설계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UI/UX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디자인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퍼블리싱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Front-End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개발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Back-Office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개발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등 통합적인 서비스 수행 역량을 바탕으로</a:t>
            </a:r>
            <a:r>
              <a:rPr lang="en-US" altLang="ko-KR" sz="1100" dirty="0">
                <a:solidFill>
                  <a:prstClr val="white"/>
                </a:solidFill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폭 넓은 프로젝트 경험을 축적해왔습니다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CE2F2E-5ACB-472B-3D70-73425F14095F}"/>
              </a:ext>
            </a:extLst>
          </p:cNvPr>
          <p:cNvGrpSpPr/>
          <p:nvPr/>
        </p:nvGrpSpPr>
        <p:grpSpPr>
          <a:xfrm>
            <a:off x="371935" y="1495808"/>
            <a:ext cx="1121339" cy="253916"/>
            <a:chOff x="4098361" y="1425939"/>
            <a:chExt cx="1121339" cy="2539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795F9AC-0347-274F-E0E0-AC6EDE7907CB}"/>
                </a:ext>
              </a:extLst>
            </p:cNvPr>
            <p:cNvSpPr/>
            <p:nvPr/>
          </p:nvSpPr>
          <p:spPr>
            <a:xfrm>
              <a:off x="4098361" y="1425939"/>
              <a:ext cx="1121339" cy="2519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11D0420-4EC7-D16A-5F76-CBB66C8D3633}"/>
                </a:ext>
              </a:extLst>
            </p:cNvPr>
            <p:cNvSpPr/>
            <p:nvPr/>
          </p:nvSpPr>
          <p:spPr>
            <a:xfrm>
              <a:off x="4098361" y="1425939"/>
              <a:ext cx="1121339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3.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국내 및 글로벌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BF061-2505-0DFD-DA66-0F705BFA2536}"/>
              </a:ext>
            </a:extLst>
          </p:cNvPr>
          <p:cNvGrpSpPr/>
          <p:nvPr/>
        </p:nvGrpSpPr>
        <p:grpSpPr>
          <a:xfrm>
            <a:off x="3110640" y="830223"/>
            <a:ext cx="859317" cy="370889"/>
            <a:chOff x="4343713" y="1220881"/>
            <a:chExt cx="777564" cy="32503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1D090F4-9ECB-AD4A-0753-116ED141BFE3}"/>
                </a:ext>
              </a:extLst>
            </p:cNvPr>
            <p:cNvSpPr/>
            <p:nvPr/>
          </p:nvSpPr>
          <p:spPr>
            <a:xfrm>
              <a:off x="4343713" y="1220881"/>
              <a:ext cx="777564" cy="32503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3D14BC0-FB12-B8CB-A794-528C6A342C7E}"/>
                </a:ext>
              </a:extLst>
            </p:cNvPr>
            <p:cNvSpPr/>
            <p:nvPr/>
          </p:nvSpPr>
          <p:spPr>
            <a:xfrm>
              <a:off x="4343714" y="1241511"/>
              <a:ext cx="777562" cy="2966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국내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DFD89E-0858-5FE9-2745-229E657AD2A9}"/>
              </a:ext>
            </a:extLst>
          </p:cNvPr>
          <p:cNvGrpSpPr/>
          <p:nvPr/>
        </p:nvGrpSpPr>
        <p:grpSpPr>
          <a:xfrm>
            <a:off x="7684532" y="821428"/>
            <a:ext cx="2335465" cy="370890"/>
            <a:chOff x="4343713" y="1220881"/>
            <a:chExt cx="777564" cy="325032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7DE6B2C-34E9-9900-3C7F-02403A269B0B}"/>
                </a:ext>
              </a:extLst>
            </p:cNvPr>
            <p:cNvSpPr/>
            <p:nvPr/>
          </p:nvSpPr>
          <p:spPr>
            <a:xfrm>
              <a:off x="4343713" y="1220881"/>
              <a:ext cx="777564" cy="32503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D8ED22-E45A-3992-240F-D710FDE8A878}"/>
                </a:ext>
              </a:extLst>
            </p:cNvPr>
            <p:cNvSpPr/>
            <p:nvPr/>
          </p:nvSpPr>
          <p:spPr>
            <a:xfrm>
              <a:off x="4343714" y="1241512"/>
              <a:ext cx="777562" cy="2966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Global (Localization)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DD584D-35B9-65BD-3D4D-5BD93C5E4EBA}"/>
              </a:ext>
            </a:extLst>
          </p:cNvPr>
          <p:cNvSpPr/>
          <p:nvPr/>
        </p:nvSpPr>
        <p:spPr>
          <a:xfrm>
            <a:off x="3003959" y="1341819"/>
            <a:ext cx="1319705" cy="4969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CJ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올리브영㈜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LG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유플러스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코웨이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나이키코리아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이니스프리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헤브앤미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에프앤코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㈜아모레퍼시픽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SK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플래닛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㈜아모레퍼시픽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한국은행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㈜교보문고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㈜아모레퍼시픽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㈜아모레퍼시픽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㈜아모레퍼시픽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㈜아모레퍼시픽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5FD279-E5BA-5913-5559-BA2DCBEE7C15}"/>
              </a:ext>
            </a:extLst>
          </p:cNvPr>
          <p:cNvSpPr/>
          <p:nvPr/>
        </p:nvSpPr>
        <p:spPr>
          <a:xfrm>
            <a:off x="4201424" y="1341819"/>
            <a:ext cx="3352254" cy="497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올리브영 직영쇼핑몰 국내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글로벌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디자인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퍼블리싱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LGU+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구독 플랫폼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‘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유독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’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서비스 구축 및 운영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코웨이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자사 직영쇼핑몰 구축 및 운영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NIKE.COM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고도화 및 운영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이니스프리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국문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직영쇼핑몰 구축 및 운영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닥터자르트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국문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직영쇼핑몰 구축 및 운영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바닐라닷컴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E-Commerce Platform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구축 및 운영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에스트라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B2C,B2B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직영쇼핑몰 구축 및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11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번가 전면 개편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디자인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퍼블리싱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아모레몰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디자인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퍼블리싱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한국은행 웹사이트 구축 및 운영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교보문고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디자인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퍼블리싱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아리따움 직영쇼핑몰 구축 및 운영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라네즈 직영쇼핑몰 구축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마몽드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직영쇼핑몰 구축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리리코스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마린 직영쇼핑몰 구축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B80BA6-2726-E8F2-FF81-9A2056155391}"/>
              </a:ext>
            </a:extLst>
          </p:cNvPr>
          <p:cNvSpPr/>
          <p:nvPr/>
        </p:nvSpPr>
        <p:spPr>
          <a:xfrm>
            <a:off x="7532560" y="1341819"/>
            <a:ext cx="1319705" cy="4969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코웨이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㈜현대자동차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이니스프리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이니스프리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이니스프리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F&amp;CO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㈜현대자동차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LG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하우시스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㈜아모레퍼시픽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㈜아모레퍼시픽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이니스프리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에뛰드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메디힐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㈜아모레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G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LS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산전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㈜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헤브앤비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04BC56-4A7F-76A5-73B6-3BC86D73280E}"/>
              </a:ext>
            </a:extLst>
          </p:cNvPr>
          <p:cNvSpPr/>
          <p:nvPr/>
        </p:nvSpPr>
        <p:spPr>
          <a:xfrm>
            <a:off x="8611317" y="1341819"/>
            <a:ext cx="3535396" cy="497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코웨이닷컴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자사 직영쇼핑몰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영문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중문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현대자동차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(Worldwide)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운영 프로젝트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디자인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퍼블리싱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이니스프리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대만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(TAIWAN)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직영쇼핑몰 구축 및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이니스프리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베트남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(VIETNAM)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직영쇼핑몰 구축 및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이니스프리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일본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(JAPAN)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직영쇼핑몰 구축 및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바닐라닷컴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글로벌 통합 브랜드 사이트 구축 및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제네시스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Global Roll-out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구축 및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LG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하우시스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글로벌 통합 구축 및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설화수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미주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(USA)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브랜드 쇼핑몰 구축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마몽드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중국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(CHINA)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직영쇼핑몰 구축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이니스프리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중국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(CHINA)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직영쇼핑몰 구축 및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에뛰드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중국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(CHINA)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직영쇼핑몰 구축 및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메디힐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미주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(USA)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브랜드 사이트 구축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아모레퍼시픽 그룹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Global Roll-out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구축 및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LS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산전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Global Roll-out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구축 및 운영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닥터자르트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미주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(USA)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브랜드 사이트 구축 프로젝트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통합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CA72544D-4FDC-43B5-B3A9-B85810EA4574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5E4CD0-5F0E-4FC2-BD74-136EC0D559DE}" type="slidenum">
              <a:rPr lang="ko-KR" altLang="en-US" sz="90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>
                <a:defRPr/>
              </a:pPr>
              <a:t>81</a:t>
            </a:fld>
            <a:endParaRPr lang="ko-KR" altLang="en-US" sz="900" dirty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9861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26454-30A8-1B68-CF4B-EA07F2A40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7005E5E-7420-AB9F-ED36-84C9028E6E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27203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C13A0-805E-DADE-2E09-A5E506C8D31B}"/>
              </a:ext>
            </a:extLst>
          </p:cNvPr>
          <p:cNvSpPr/>
          <p:nvPr/>
        </p:nvSpPr>
        <p:spPr>
          <a:xfrm>
            <a:off x="283620" y="524127"/>
            <a:ext cx="230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개발자 교육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프로그램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F5C28F-A9B0-3931-54EC-C7FBD44844AF}"/>
              </a:ext>
            </a:extLst>
          </p:cNvPr>
          <p:cNvSpPr/>
          <p:nvPr/>
        </p:nvSpPr>
        <p:spPr>
          <a:xfrm>
            <a:off x="283620" y="22682"/>
            <a:ext cx="117155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02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제안사 소개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C93041-E0EB-98B9-E4E0-7FBA553D80DD}"/>
              </a:ext>
            </a:extLst>
          </p:cNvPr>
          <p:cNvSpPr/>
          <p:nvPr/>
        </p:nvSpPr>
        <p:spPr>
          <a:xfrm>
            <a:off x="283619" y="1410189"/>
            <a:ext cx="3017633" cy="183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디지털웍스는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 자체 정기교육 프로그램을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운영하며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전사 공통 교육과 부서별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전문 스터디를 체계적으로 시행하고 있습니다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2025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년 상반기에는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AI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활용 공통 교육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(12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주 과정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을 진행하였으며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개발사업부에서는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SPA(React)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역량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내재화 스터디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총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32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를 통해 실무 중심의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기술 역량 강화를 지속적으로 추진하고 있습니다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+mn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88A647-7DB5-E9EC-2155-8B3243A264D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 l="43489" t="-7664" r="16081" b="-1"/>
          <a:stretch>
            <a:fillRect/>
          </a:stretch>
        </p:blipFill>
        <p:spPr>
          <a:xfrm>
            <a:off x="1" y="4356443"/>
            <a:ext cx="2720339" cy="2501557"/>
          </a:xfrm>
          <a:prstGeom prst="rect">
            <a:avLst/>
          </a:prstGeom>
          <a:noFill/>
          <a:ln w="15875"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A3EC48-3204-5853-E2F8-0BF534CC80D5}"/>
              </a:ext>
            </a:extLst>
          </p:cNvPr>
          <p:cNvSpPr/>
          <p:nvPr/>
        </p:nvSpPr>
        <p:spPr>
          <a:xfrm>
            <a:off x="-1" y="4495800"/>
            <a:ext cx="2720339" cy="233951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24B377-77CD-0A73-6FA7-F7096BBC2FA3}"/>
              </a:ext>
            </a:extLst>
          </p:cNvPr>
          <p:cNvSpPr/>
          <p:nvPr/>
        </p:nvSpPr>
        <p:spPr>
          <a:xfrm>
            <a:off x="2879275" y="1433635"/>
            <a:ext cx="5348956" cy="4759812"/>
          </a:xfrm>
          <a:prstGeom prst="roundRect">
            <a:avLst>
              <a:gd name="adj" fmla="val 66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F9373-1C7A-097C-6943-A3208F67C9D7}"/>
              </a:ext>
            </a:extLst>
          </p:cNvPr>
          <p:cNvSpPr/>
          <p:nvPr/>
        </p:nvSpPr>
        <p:spPr>
          <a:xfrm>
            <a:off x="4862300" y="741515"/>
            <a:ext cx="1307445" cy="28405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AI BIG SCHOOL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F9B8056-F245-235E-FDDF-3DB9330CFB13}"/>
              </a:ext>
            </a:extLst>
          </p:cNvPr>
          <p:cNvSpPr/>
          <p:nvPr/>
        </p:nvSpPr>
        <p:spPr>
          <a:xfrm>
            <a:off x="3746383" y="1064535"/>
            <a:ext cx="3539279" cy="251648"/>
          </a:xfrm>
          <a:prstGeom prst="roundRect">
            <a:avLst>
              <a:gd name="adj" fmla="val 15976"/>
            </a:avLst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AI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활용 극대화를 위한 공통 교육 실시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CE8EC97-6756-2854-0088-459538E250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20"/>
          <a:stretch>
            <a:fillRect/>
          </a:stretch>
        </p:blipFill>
        <p:spPr>
          <a:xfrm>
            <a:off x="5971280" y="4302775"/>
            <a:ext cx="2030813" cy="156353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2A3FC25-ABDC-AD97-10DE-9423B4B4E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153" y="1711385"/>
            <a:ext cx="4836940" cy="259332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CDB8639-42D4-E667-5CED-13AAA24FF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804" y="4302775"/>
            <a:ext cx="2799973" cy="1566838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C02F8A9-6A67-CA81-4152-0DB4AA12E201}"/>
              </a:ext>
            </a:extLst>
          </p:cNvPr>
          <p:cNvSpPr/>
          <p:nvPr/>
        </p:nvSpPr>
        <p:spPr>
          <a:xfrm>
            <a:off x="9309438" y="780478"/>
            <a:ext cx="1622663" cy="28405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SPA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역량강화 스터디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E56AEBC-4B27-500E-4BCB-6D9ED0F36713}"/>
              </a:ext>
            </a:extLst>
          </p:cNvPr>
          <p:cNvSpPr/>
          <p:nvPr/>
        </p:nvSpPr>
        <p:spPr>
          <a:xfrm>
            <a:off x="8153016" y="1111808"/>
            <a:ext cx="3935506" cy="243338"/>
          </a:xfrm>
          <a:prstGeom prst="roundRect">
            <a:avLst>
              <a:gd name="adj" fmla="val 19841"/>
            </a:avLst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SPA(React)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역량 내재화 및 균일화를 위한 사내 스터디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F675393-EC5F-F1E6-6709-2102EFD0B43D}"/>
              </a:ext>
            </a:extLst>
          </p:cNvPr>
          <p:cNvGrpSpPr/>
          <p:nvPr/>
        </p:nvGrpSpPr>
        <p:grpSpPr>
          <a:xfrm>
            <a:off x="8396781" y="1433635"/>
            <a:ext cx="3545418" cy="1538165"/>
            <a:chOff x="6449123" y="2451471"/>
            <a:chExt cx="3545418" cy="153816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492D327-FC9C-AF55-3539-30DA2A4ABD1C}"/>
                </a:ext>
              </a:extLst>
            </p:cNvPr>
            <p:cNvSpPr/>
            <p:nvPr/>
          </p:nvSpPr>
          <p:spPr>
            <a:xfrm>
              <a:off x="6449123" y="2451471"/>
              <a:ext cx="3487657" cy="1538165"/>
            </a:xfrm>
            <a:prstGeom prst="roundRect">
              <a:avLst>
                <a:gd name="adj" fmla="val 1656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B0AD5D-4E90-DA71-4DDD-1800CE446152}"/>
                </a:ext>
              </a:extLst>
            </p:cNvPr>
            <p:cNvSpPr txBox="1"/>
            <p:nvPr/>
          </p:nvSpPr>
          <p:spPr>
            <a:xfrm>
              <a:off x="7282030" y="2652258"/>
              <a:ext cx="17024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Phase 1 (6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주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Java script ES6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문법 기본 스터디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176627-99F4-06FC-15C6-D3DFF306C487}"/>
                </a:ext>
              </a:extLst>
            </p:cNvPr>
            <p:cNvSpPr txBox="1"/>
            <p:nvPr/>
          </p:nvSpPr>
          <p:spPr>
            <a:xfrm>
              <a:off x="7282030" y="3021590"/>
              <a:ext cx="2712511" cy="8986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Javascript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ES6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21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개 챕터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/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총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71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시간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화살표 함수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구조 분해 할당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클래스 등 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모던 자바스크립트 기초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19BB286-AE5A-5A03-D04D-021113ADE5F7}"/>
                </a:ext>
              </a:extLst>
            </p:cNvPr>
            <p:cNvSpPr/>
            <p:nvPr/>
          </p:nvSpPr>
          <p:spPr>
            <a:xfrm>
              <a:off x="6633893" y="2652258"/>
              <a:ext cx="581317" cy="5813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30434A8-0ADA-782B-4197-B46C1A46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456" t="10895" r="77417" b="76834"/>
            <a:stretch>
              <a:fillRect/>
            </a:stretch>
          </p:blipFill>
          <p:spPr>
            <a:xfrm>
              <a:off x="6700713" y="2765009"/>
              <a:ext cx="447676" cy="343809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5CACBD1-16EE-E416-FF1B-EB85BBD1EB88}"/>
              </a:ext>
            </a:extLst>
          </p:cNvPr>
          <p:cNvGrpSpPr/>
          <p:nvPr/>
        </p:nvGrpSpPr>
        <p:grpSpPr>
          <a:xfrm>
            <a:off x="8396781" y="3049075"/>
            <a:ext cx="3545418" cy="1538165"/>
            <a:chOff x="6449123" y="2451471"/>
            <a:chExt cx="3545418" cy="1538165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103F7BA-68B2-6B7B-B628-8408C1C12265}"/>
                </a:ext>
              </a:extLst>
            </p:cNvPr>
            <p:cNvSpPr/>
            <p:nvPr/>
          </p:nvSpPr>
          <p:spPr>
            <a:xfrm>
              <a:off x="6449123" y="2451471"/>
              <a:ext cx="3487657" cy="1538165"/>
            </a:xfrm>
            <a:prstGeom prst="roundRect">
              <a:avLst>
                <a:gd name="adj" fmla="val 1656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6D3E2A4-7BE2-DE67-05EB-94D0A1340A76}"/>
                </a:ext>
              </a:extLst>
            </p:cNvPr>
            <p:cNvSpPr txBox="1"/>
            <p:nvPr/>
          </p:nvSpPr>
          <p:spPr>
            <a:xfrm>
              <a:off x="7282030" y="2652258"/>
              <a:ext cx="17024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Phase 2 (14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주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React.js 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집중 스터디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6980A6-B244-05A9-EADF-D307E58D693A}"/>
                </a:ext>
              </a:extLst>
            </p:cNvPr>
            <p:cNvSpPr txBox="1"/>
            <p:nvPr/>
          </p:nvSpPr>
          <p:spPr>
            <a:xfrm>
              <a:off x="7282030" y="3021590"/>
              <a:ext cx="2712511" cy="8986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React.js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기초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: 15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개 챕터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/ 22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시간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심화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: 40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개 챕터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/ 83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시간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컴포넌트 기반 개발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상태관리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훅스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활용</a:t>
              </a: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5E5EC0A0-F611-12C6-6040-51007EDF0A69}"/>
                </a:ext>
              </a:extLst>
            </p:cNvPr>
            <p:cNvSpPr/>
            <p:nvPr/>
          </p:nvSpPr>
          <p:spPr>
            <a:xfrm>
              <a:off x="6633893" y="2652258"/>
              <a:ext cx="581317" cy="5813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13EB580-03DB-C57A-4FD8-99A7927F5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1" b="9041"/>
            <a:stretch/>
          </p:blipFill>
          <p:spPr>
            <a:xfrm>
              <a:off x="6756746" y="2814044"/>
              <a:ext cx="335609" cy="257743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DC281BF-2E84-D334-2540-BE8EB6AFB903}"/>
              </a:ext>
            </a:extLst>
          </p:cNvPr>
          <p:cNvGrpSpPr/>
          <p:nvPr/>
        </p:nvGrpSpPr>
        <p:grpSpPr>
          <a:xfrm>
            <a:off x="8396781" y="4655282"/>
            <a:ext cx="3545418" cy="1538165"/>
            <a:chOff x="6449123" y="2451471"/>
            <a:chExt cx="3545418" cy="1538165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6309C339-A459-4073-9FAA-F35B5E0D341B}"/>
                </a:ext>
              </a:extLst>
            </p:cNvPr>
            <p:cNvSpPr/>
            <p:nvPr/>
          </p:nvSpPr>
          <p:spPr>
            <a:xfrm>
              <a:off x="6449123" y="2451471"/>
              <a:ext cx="3487657" cy="1538165"/>
            </a:xfrm>
            <a:prstGeom prst="roundRect">
              <a:avLst>
                <a:gd name="adj" fmla="val 1656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BA0D79-3A07-F8B4-4FCF-3B5A8F0B0F43}"/>
                </a:ext>
              </a:extLst>
            </p:cNvPr>
            <p:cNvSpPr txBox="1"/>
            <p:nvPr/>
          </p:nvSpPr>
          <p:spPr>
            <a:xfrm>
              <a:off x="7282030" y="2652258"/>
              <a:ext cx="17024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Phase 3 (12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주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Next.js 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스터디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507EE6E-0B7B-F94D-E871-6F31C144FA8B}"/>
                </a:ext>
              </a:extLst>
            </p:cNvPr>
            <p:cNvSpPr txBox="1"/>
            <p:nvPr/>
          </p:nvSpPr>
          <p:spPr>
            <a:xfrm>
              <a:off x="7282030" y="3021590"/>
              <a:ext cx="2712511" cy="690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Next.js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15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개 챕터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/ 16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시간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서버사이드 렌더링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정적 생성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, API </a:t>
              </a:r>
              <a:r>
                <a:rPr kumimoji="0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라우트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8520B92F-C5F1-847B-D3FB-9D9FB3429C58}"/>
                </a:ext>
              </a:extLst>
            </p:cNvPr>
            <p:cNvSpPr/>
            <p:nvPr/>
          </p:nvSpPr>
          <p:spPr>
            <a:xfrm>
              <a:off x="6633893" y="2652258"/>
              <a:ext cx="581317" cy="5813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300E1163-73B9-21D8-A4E7-13BEAD6E0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655" r="192" b="3655"/>
            <a:stretch>
              <a:fillRect/>
            </a:stretch>
          </p:blipFill>
          <p:spPr>
            <a:xfrm>
              <a:off x="6715953" y="2812631"/>
              <a:ext cx="417193" cy="260569"/>
            </a:xfrm>
            <a:prstGeom prst="rect">
              <a:avLst/>
            </a:prstGeom>
          </p:spPr>
        </p:pic>
      </p:grpSp>
      <p:sp>
        <p:nvSpPr>
          <p:cNvPr id="43" name="슬라이드 번호 개체 틀 1">
            <a:extLst>
              <a:ext uri="{FF2B5EF4-FFF2-40B4-BE49-F238E27FC236}">
                <a16:creationId xmlns:a16="http://schemas.microsoft.com/office/drawing/2014/main" id="{642A61A0-213D-4342-BA6F-83381A7DAEE9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45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698A0-1331-EADF-0915-A3F4A03D0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pic>
        <p:nvPicPr>
          <p:cNvPr id="9" name="그림 8" descr="텍스트, 스크린샷, 폰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BB3EBD-EA95-2D49-5BCF-A26329C6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460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48644F-3C73-0F4C-BE1B-E38F49EB8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9704A5-0D47-4911-9EF8-989E693EEF4C}"/>
              </a:ext>
            </a:extLst>
          </p:cNvPr>
          <p:cNvSpPr/>
          <p:nvPr/>
        </p:nvSpPr>
        <p:spPr>
          <a:xfrm>
            <a:off x="-1524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9966"/>
              </a:gs>
              <a:gs pos="20000">
                <a:srgbClr val="FFFF00"/>
              </a:gs>
              <a:gs pos="61000">
                <a:srgbClr val="FFCC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B755BA-6226-D30F-2246-A3F2157F606B}"/>
              </a:ext>
            </a:extLst>
          </p:cNvPr>
          <p:cNvSpPr txBox="1"/>
          <p:nvPr/>
        </p:nvSpPr>
        <p:spPr>
          <a:xfrm>
            <a:off x="236506" y="670890"/>
            <a:ext cx="42966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+mn-cs"/>
              </a:rPr>
              <a:t>One KB </a:t>
            </a:r>
            <a:r>
              <a:rPr lang="en-US" altLang="ko-KR" sz="4000" dirty="0">
                <a:solidFill>
                  <a:schemeClr val="bg1">
                    <a:alpha val="62000"/>
                  </a:schemeClr>
                </a:solidFill>
                <a:latin typeface="프리젠테이션 9 Black" pitchFamily="2" charset="-127"/>
                <a:ea typeface="프리젠테이션 9 Black" pitchFamily="2" charset="-127"/>
              </a:rPr>
              <a:t>Platform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+mn-cs"/>
              </a:rPr>
              <a:t>,</a:t>
            </a:r>
            <a:b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+mn-cs"/>
              </a:rPr>
            </a:b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+mn-cs"/>
              </a:rPr>
              <a:t>Smarter Investing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2000"/>
                </a:schemeClr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1C191-2C27-07C8-1E55-256EEBFDE0FD}"/>
              </a:ext>
            </a:extLst>
          </p:cNvPr>
          <p:cNvSpPr txBox="1"/>
          <p:nvPr/>
        </p:nvSpPr>
        <p:spPr>
          <a:xfrm>
            <a:off x="1548935" y="1971675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>
                    <a:alpha val="62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투자 경험을 위한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통합  제안서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162FC-48AF-92AC-6319-083FD64C5157}"/>
              </a:ext>
            </a:extLst>
          </p:cNvPr>
          <p:cNvSpPr txBox="1"/>
          <p:nvPr/>
        </p:nvSpPr>
        <p:spPr>
          <a:xfrm>
            <a:off x="0" y="3254426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감사합니다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5C4A99-C8D5-E045-D599-D94B43288388}"/>
              </a:ext>
            </a:extLst>
          </p:cNvPr>
          <p:cNvSpPr txBox="1"/>
          <p:nvPr/>
        </p:nvSpPr>
        <p:spPr>
          <a:xfrm>
            <a:off x="0" y="2930116"/>
            <a:ext cx="1219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함께 성장할 기회를 기대합니다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E3560B-5DFB-4224-8A76-46ED9B008AEE}"/>
              </a:ext>
            </a:extLst>
          </p:cNvPr>
          <p:cNvSpPr txBox="1"/>
          <p:nvPr/>
        </p:nvSpPr>
        <p:spPr>
          <a:xfrm>
            <a:off x="9113098" y="6544453"/>
            <a:ext cx="29431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프리젠테이션 2 ExtraLight" pitchFamily="2" charset="-127"/>
                <a:ea typeface="프리젠테이션 2 ExtraLight" pitchFamily="2" charset="-127"/>
              </a:rPr>
              <a:t>Copyright © 2025 </a:t>
            </a:r>
            <a:r>
              <a:rPr lang="en-US" altLang="ko-KR" sz="800" dirty="0" err="1">
                <a:latin typeface="프리젠테이션 2 ExtraLight" pitchFamily="2" charset="-127"/>
                <a:ea typeface="프리젠테이션 2 ExtraLight" pitchFamily="2" charset="-127"/>
              </a:rPr>
              <a:t>ibank</a:t>
            </a:r>
            <a:r>
              <a:rPr lang="en-US" altLang="ko-KR" sz="800" dirty="0">
                <a:latin typeface="프리젠테이션 2 ExtraLight" pitchFamily="2" charset="-127"/>
                <a:ea typeface="프리젠테이션 2 ExtraLight" pitchFamily="2" charset="-127"/>
              </a:rPr>
              <a:t>. All rights reserved.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D61705-A45A-4962-9C64-808C9BB42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657" y="6422750"/>
            <a:ext cx="1324074" cy="111443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4A9AFFE-E7B3-4A70-A84D-AB0C1BC81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624438"/>
              </p:ext>
            </p:extLst>
          </p:nvPr>
        </p:nvGraphicFramePr>
        <p:xfrm>
          <a:off x="353006" y="5846618"/>
          <a:ext cx="3297382" cy="79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80">
                  <a:extLst>
                    <a:ext uri="{9D8B030D-6E8A-4147-A177-3AD203B41FA5}">
                      <a16:colId xmlns:a16="http://schemas.microsoft.com/office/drawing/2014/main" val="4280281492"/>
                    </a:ext>
                  </a:extLst>
                </a:gridCol>
                <a:gridCol w="2619102">
                  <a:extLst>
                    <a:ext uri="{9D8B030D-6E8A-4147-A177-3AD203B41FA5}">
                      <a16:colId xmlns:a16="http://schemas.microsoft.com/office/drawing/2014/main" val="2852044597"/>
                    </a:ext>
                  </a:extLst>
                </a:gridCol>
              </a:tblGrid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KB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자산운용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53044"/>
                  </a:ext>
                </a:extLst>
              </a:tr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제안유형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UX/UI </a:t>
                      </a:r>
                      <a:r>
                        <a:rPr lang="ko-KR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포함한 전체 기획 및 개발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697353"/>
                  </a:ext>
                </a:extLst>
              </a:tr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제출일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2025. 12. 10</a:t>
                      </a:r>
                      <a:endParaRPr kumimoji="0" lang="ko-KR" altLang="en-US" sz="10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939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02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64C1C-5229-07C1-CDED-5FEB3D6C5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342C29D-2AEB-8221-62DB-52C8C9A05240}"/>
              </a:ext>
            </a:extLst>
          </p:cNvPr>
          <p:cNvSpPr/>
          <p:nvPr/>
        </p:nvSpPr>
        <p:spPr>
          <a:xfrm>
            <a:off x="3039753" y="1478874"/>
            <a:ext cx="8672822" cy="5391826"/>
          </a:xfrm>
          <a:prstGeom prst="roundRect">
            <a:avLst>
              <a:gd name="adj" fmla="val 2863"/>
            </a:avLst>
          </a:prstGeom>
          <a:solidFill>
            <a:schemeClr val="accent2">
              <a:lumMod val="10000"/>
              <a:lumOff val="9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878B14-55BE-C305-B142-AE82CA85768A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국내 </a:t>
            </a:r>
            <a:r>
              <a:rPr lang="ko-KR" altLang="en-US" sz="24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금융사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홈페이지 </a:t>
            </a:r>
            <a:b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UIUX TREND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2DB5C3-21FE-07D2-DC11-D23247A3D7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86F6EB-9B21-EA1F-008E-04259D13B5F2}"/>
              </a:ext>
            </a:extLst>
          </p:cNvPr>
          <p:cNvSpPr/>
          <p:nvPr/>
        </p:nvSpPr>
        <p:spPr>
          <a:xfrm>
            <a:off x="283620" y="3213783"/>
            <a:ext cx="20023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행동기반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UX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BC4A0E-5A77-FBC8-5502-957A4D18B450}"/>
              </a:ext>
            </a:extLst>
          </p:cNvPr>
          <p:cNvSpPr/>
          <p:nvPr/>
        </p:nvSpPr>
        <p:spPr>
          <a:xfrm>
            <a:off x="283620" y="3644217"/>
            <a:ext cx="2421480" cy="116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방문 목적별 메뉴 단순화</a:t>
            </a:r>
            <a:b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처음이세요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자주 가는 메뉴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바로가기 메뉴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툴바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네이게이션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메뉴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 중심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빠른 이동 지원 </a:t>
            </a: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직관적이고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안내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권유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제안형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UX Writing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(EX. 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지금 바로 상담하기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’, ‘~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궁금하세요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?’, ‘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쉽게 </a:t>
            </a:r>
            <a:r>
              <a:rPr lang="ko-KR" altLang="en-US" sz="10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알려드릴게요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1DA508-DE27-AB8D-4167-76C81BB86702}"/>
              </a:ext>
            </a:extLst>
          </p:cNvPr>
          <p:cNvSpPr/>
          <p:nvPr/>
        </p:nvSpPr>
        <p:spPr>
          <a:xfrm>
            <a:off x="283620" y="4872895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브랜드 강조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UI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DFB56D-308F-A633-8480-0A94DE71BCA0}"/>
              </a:ext>
            </a:extLst>
          </p:cNvPr>
          <p:cNvSpPr/>
          <p:nvPr/>
        </p:nvSpPr>
        <p:spPr>
          <a:xfrm>
            <a:off x="283619" y="5015781"/>
            <a:ext cx="2787763" cy="1854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메인컬러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포인트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모던하고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미니멀한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회사 소개 및 뉴스 콘텐츠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스토리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</a:t>
            </a:r>
            <a:r>
              <a:rPr lang="ko-KR" altLang="en-US" sz="10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철학녹인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소개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(EX.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보이지 않는 것에서 보이는 가치를 만드는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FUTURE INSIGHT, 10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년투자철학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신뢰도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안정성 제고 콘텐츠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자산운용규모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시장점유율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수상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선정 이력 등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D07768-AA1C-372B-E4DB-CA5BF67DA336}"/>
              </a:ext>
            </a:extLst>
          </p:cNvPr>
          <p:cNvSpPr/>
          <p:nvPr/>
        </p:nvSpPr>
        <p:spPr>
          <a:xfrm>
            <a:off x="5739543" y="450175"/>
            <a:ext cx="6080982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다양한 유입채널 및 다양한 고객군에 대응하기 위해 </a:t>
            </a:r>
            <a:endParaRPr lang="en-US" altLang="ko-KR" dirty="0">
              <a:solidFill>
                <a:schemeClr val="accent2">
                  <a:lumMod val="25000"/>
                  <a:lumOff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r"/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단순한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메뉴구성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기반으로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행동 중심 설계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특징적이며 </a:t>
            </a:r>
            <a:br>
              <a:rPr lang="en-US" altLang="ko-KR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브랜드 경쟁 과열로 인한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부담스럽지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않은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브랜드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메시지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전달에 주력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4969A8-275F-28D4-48E4-D8D39B26A12A}"/>
              </a:ext>
            </a:extLst>
          </p:cNvPr>
          <p:cNvSpPr/>
          <p:nvPr/>
        </p:nvSpPr>
        <p:spPr>
          <a:xfrm>
            <a:off x="3681848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미래에셋증권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95DB57-54B0-C732-72A1-A19764FAC2F1}"/>
              </a:ext>
            </a:extLst>
          </p:cNvPr>
          <p:cNvSpPr/>
          <p:nvPr/>
        </p:nvSpPr>
        <p:spPr>
          <a:xfrm>
            <a:off x="9701919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M-able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85D0F6-9C99-31C6-1807-9F3842561129}"/>
              </a:ext>
            </a:extLst>
          </p:cNvPr>
          <p:cNvSpPr/>
          <p:nvPr/>
        </p:nvSpPr>
        <p:spPr>
          <a:xfrm>
            <a:off x="7055682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이지스자산운용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F0C70F-2A8F-9EB2-CAC3-DF81F14DBE92}"/>
              </a:ext>
            </a:extLst>
          </p:cNvPr>
          <p:cNvSpPr/>
          <p:nvPr/>
        </p:nvSpPr>
        <p:spPr>
          <a:xfrm>
            <a:off x="3681848" y="471749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한화자산운용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0FD852-9037-E1E4-9AE3-90A84C7C81C6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B59C66-A2A4-4D8C-ADBF-02BAEC2DF790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02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트랜드 분석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975144-F8A3-4001-9F39-90E4A9E0E287}"/>
              </a:ext>
            </a:extLst>
          </p:cNvPr>
          <p:cNvSpPr/>
          <p:nvPr/>
        </p:nvSpPr>
        <p:spPr>
          <a:xfrm>
            <a:off x="350159" y="1297542"/>
            <a:ext cx="156913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00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</a:rPr>
              <a:t>메인　페이지　비교</a:t>
            </a: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054B6B-52B8-4EEB-AAE2-D696589E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980" y="1752829"/>
            <a:ext cx="7528185" cy="50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9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ASSETPLUS">
      <a:dk1>
        <a:sysClr val="windowText" lastClr="000000"/>
      </a:dk1>
      <a:lt1>
        <a:sysClr val="window" lastClr="FFFFFF"/>
      </a:lt1>
      <a:dk2>
        <a:srgbClr val="3F3F3F"/>
      </a:dk2>
      <a:lt2>
        <a:srgbClr val="E8E8E8"/>
      </a:lt2>
      <a:accent1>
        <a:srgbClr val="FF5500"/>
      </a:accent1>
      <a:accent2>
        <a:srgbClr val="0E1156"/>
      </a:accent2>
      <a:accent3>
        <a:srgbClr val="65B303"/>
      </a:accent3>
      <a:accent4>
        <a:srgbClr val="EFCA5F"/>
      </a:accent4>
      <a:accent5>
        <a:srgbClr val="A02B93"/>
      </a:accent5>
      <a:accent6>
        <a:srgbClr val="7F7F7F"/>
      </a:accent6>
      <a:hlink>
        <a:srgbClr val="467886"/>
      </a:hlink>
      <a:folHlink>
        <a:srgbClr val="96607D"/>
      </a:folHlink>
    </a:clrScheme>
    <a:fontScheme name="사용자 지정 1">
      <a:majorFont>
        <a:latin typeface="Pretendard"/>
        <a:ea typeface="프리젠테이션 8 ExtraBold"/>
        <a:cs typeface=""/>
      </a:majorFont>
      <a:minorFont>
        <a:latin typeface="Pretendard"/>
        <a:ea typeface="프리젠테이션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12877</TotalTime>
  <Words>14567</Words>
  <Application>Microsoft Office PowerPoint</Application>
  <PresentationFormat>와이드스크린</PresentationFormat>
  <Paragraphs>3006</Paragraphs>
  <Slides>84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37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84</vt:i4>
      </vt:variant>
    </vt:vector>
  </HeadingPairs>
  <TitlesOfParts>
    <vt:vector size="124" baseType="lpstr">
      <vt:lpstr>Arimo</vt:lpstr>
      <vt:lpstr>Arimo Bold</vt:lpstr>
      <vt:lpstr>Arita-dotum(OTF) Light</vt:lpstr>
      <vt:lpstr>Freesentation</vt:lpstr>
      <vt:lpstr>Freesentation 4 Regular</vt:lpstr>
      <vt:lpstr>Freesentation 5 Medium</vt:lpstr>
      <vt:lpstr>Freesentation 6 SemiBold</vt:lpstr>
      <vt:lpstr>Freesentation 7 Bold</vt:lpstr>
      <vt:lpstr>Freesentation Bold</vt:lpstr>
      <vt:lpstr>G마켓 산스 TTF Medium</vt:lpstr>
      <vt:lpstr>Malgun Gothic Semilight</vt:lpstr>
      <vt:lpstr>Noto Sans</vt:lpstr>
      <vt:lpstr>Noto Sans KR</vt:lpstr>
      <vt:lpstr>Open Sans</vt:lpstr>
      <vt:lpstr>Open Sans Light</vt:lpstr>
      <vt:lpstr>Pretendard</vt:lpstr>
      <vt:lpstr>Pretendard ExtraBold</vt:lpstr>
      <vt:lpstr>Pretendard Light</vt:lpstr>
      <vt:lpstr>Wanted Sans</vt:lpstr>
      <vt:lpstr>Wanted Sans SemiBold</vt:lpstr>
      <vt:lpstr>굴림</vt:lpstr>
      <vt:lpstr>맑은 고딕</vt:lpstr>
      <vt:lpstr>맑은고딕</vt:lpstr>
      <vt:lpstr>프리젠테이션 2 ExtraLight</vt:lpstr>
      <vt:lpstr>프리젠테이션 3 Light</vt:lpstr>
      <vt:lpstr>프리젠테이션 4 Regular</vt:lpstr>
      <vt:lpstr>프리젠테이션 5 Medium</vt:lpstr>
      <vt:lpstr>프리젠테이션 6 SemiBold</vt:lpstr>
      <vt:lpstr>프리젠테이션 7 Bold</vt:lpstr>
      <vt:lpstr>프리젠테이션 8 ExtraBold</vt:lpstr>
      <vt:lpstr>프리젠테이션 9 Black</vt:lpstr>
      <vt:lpstr>Arial</vt:lpstr>
      <vt:lpstr>Calibri</vt:lpstr>
      <vt:lpstr>Cascadia Code</vt:lpstr>
      <vt:lpstr>Times New Roman</vt:lpstr>
      <vt:lpstr>Wingdings</vt:lpstr>
      <vt:lpstr>Wingdings 2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(DIGITALWORKS)_KB자산운용_제안서</dc:title>
  <dc:creator>디지털웍스</dc:creator>
  <cp:lastModifiedBy>정세환</cp:lastModifiedBy>
  <cp:revision>439</cp:revision>
  <dcterms:created xsi:type="dcterms:W3CDTF">2025-10-22T07:47:11Z</dcterms:created>
  <dcterms:modified xsi:type="dcterms:W3CDTF">2025-12-10T05:53:17Z</dcterms:modified>
</cp:coreProperties>
</file>